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66" r:id="rId2"/>
    <p:sldId id="292" r:id="rId3"/>
    <p:sldId id="268" r:id="rId4"/>
    <p:sldId id="269" r:id="rId5"/>
    <p:sldId id="270" r:id="rId6"/>
    <p:sldId id="273" r:id="rId7"/>
    <p:sldId id="272" r:id="rId8"/>
    <p:sldId id="274" r:id="rId9"/>
    <p:sldId id="275" r:id="rId10"/>
    <p:sldId id="276" r:id="rId11"/>
    <p:sldId id="277" r:id="rId12"/>
    <p:sldId id="256" r:id="rId13"/>
    <p:sldId id="257" r:id="rId14"/>
    <p:sldId id="258" r:id="rId15"/>
    <p:sldId id="259" r:id="rId16"/>
    <p:sldId id="260" r:id="rId17"/>
    <p:sldId id="262" r:id="rId18"/>
    <p:sldId id="263" r:id="rId19"/>
    <p:sldId id="264" r:id="rId20"/>
    <p:sldId id="265" r:id="rId21"/>
    <p:sldId id="267" r:id="rId22"/>
    <p:sldId id="29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8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2D5FF-55FA-454E-8DCB-CC5251F21D7D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01516-3A0E-41D6-BCE2-0F300F826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13613-07BB-4ED2-8CB1-9AD51DBF6A72}" type="slidenum">
              <a:rPr lang="en-US"/>
              <a:pPr/>
              <a:t>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3BF7F-747D-4B31-9898-CEA336E9D20F}" type="slidenum">
              <a:rPr lang="en-US" smtClean="0">
                <a:latin typeface="Times New Roman" pitchFamily="18" charset="0"/>
              </a:rPr>
              <a:pPr/>
              <a:t>32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FC427-7409-4A2D-85F2-D4ACAED6183C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FC5E9-9EEA-47AF-8622-818DC7282EEF}" type="slidenum">
              <a:rPr lang="en-US" smtClean="0">
                <a:latin typeface="Times New Roman" pitchFamily="18" charset="0"/>
              </a:rPr>
              <a:pPr/>
              <a:t>34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F1426-09C2-430A-95D4-AAE639C8E876}" type="slidenum">
              <a:rPr lang="en-US" smtClean="0">
                <a:latin typeface="Times New Roman" pitchFamily="18" charset="0"/>
              </a:rPr>
              <a:pPr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8E8E3-643D-4C7E-932E-36ADAF6CD7DA}" type="slidenum">
              <a:rPr lang="en-US"/>
              <a:pPr/>
              <a:t>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DA7A6-7C0F-40BD-AA8A-913AC1E41655}" type="slidenum">
              <a:rPr lang="en-US"/>
              <a:pPr/>
              <a:t>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9FADF-448E-43AB-AACF-8C77BB64C9EF}" type="slidenum">
              <a:rPr lang="en-US"/>
              <a:pPr/>
              <a:t>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D4FA3-15D9-49EA-8588-5CFE7280B2AB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85CB8A-9263-4BBA-A10A-EC9DD7B7A319}" type="slidenum">
              <a:rPr lang="en-US"/>
              <a:pPr/>
              <a:t>22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84589-3339-4210-B271-4E43D6690313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1925F1-1FF8-4FC4-BB66-05C0967D2937}" type="slidenum">
              <a:rPr lang="en-US" smtClean="0">
                <a:latin typeface="Times New Roman" pitchFamily="18" charset="0"/>
              </a:rPr>
              <a:pPr/>
              <a:t>29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A4B69-27FB-4175-B188-066185235E84}" type="slidenum">
              <a:rPr lang="en-US" smtClean="0">
                <a:latin typeface="Times New Roman" pitchFamily="18" charset="0"/>
              </a:rPr>
              <a:pPr/>
              <a:t>30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5775-39E4-4EB8-A5CF-CDF225080ADA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6FCD5-8E34-4C9C-937B-6AE5BF372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5775-39E4-4EB8-A5CF-CDF225080ADA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FCD5-8E34-4C9C-937B-6AE5BF372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5775-39E4-4EB8-A5CF-CDF225080ADA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FCD5-8E34-4C9C-937B-6AE5BF372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8F5775-39E4-4EB8-A5CF-CDF225080ADA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B66FCD5-8E34-4C9C-937B-6AE5BF372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5775-39E4-4EB8-A5CF-CDF225080ADA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FCD5-8E34-4C9C-937B-6AE5BF372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5775-39E4-4EB8-A5CF-CDF225080ADA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FCD5-8E34-4C9C-937B-6AE5BF372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FCD5-8E34-4C9C-937B-6AE5BF372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5775-39E4-4EB8-A5CF-CDF225080ADA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5775-39E4-4EB8-A5CF-CDF225080ADA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FCD5-8E34-4C9C-937B-6AE5BF372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5775-39E4-4EB8-A5CF-CDF225080ADA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FCD5-8E34-4C9C-937B-6AE5BF372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8F5775-39E4-4EB8-A5CF-CDF225080ADA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66FCD5-8E34-4C9C-937B-6AE5BF372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5775-39E4-4EB8-A5CF-CDF225080ADA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6FCD5-8E34-4C9C-937B-6AE5BF372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8F5775-39E4-4EB8-A5CF-CDF225080ADA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B66FCD5-8E34-4C9C-937B-6AE5BF372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Desert Basics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839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 dirty="0" smtClean="0">
                <a:cs typeface="Times New Roman" pitchFamily="18" charset="0"/>
              </a:rPr>
              <a:t>Basin and Range-A Desert Landscape</a:t>
            </a:r>
          </a:p>
        </p:txBody>
      </p:sp>
      <p:sp>
        <p:nvSpPr>
          <p:cNvPr id="29700" name="Rectangle 15"/>
          <p:cNvSpPr>
            <a:spLocks noChangeArrowheads="1"/>
          </p:cNvSpPr>
          <p:nvPr/>
        </p:nvSpPr>
        <p:spPr bwMode="auto">
          <a:xfrm>
            <a:off x="1781175" y="5105400"/>
            <a:ext cx="7362825" cy="12926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36538" indent="-236538"/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• </a:t>
            </a:r>
            <a:r>
              <a:rPr lang="en-US" sz="2600" b="1" u="sng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playa lake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—a </a:t>
            </a:r>
            <a:r>
              <a:rPr lang="en-US" sz="2600" u="sng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flat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area on the floor of an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undrained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desert basin (playa) that fills and becomes a lake after </a:t>
            </a:r>
            <a:r>
              <a:rPr lang="en-US" sz="2600" u="sng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heavy rain</a:t>
            </a:r>
          </a:p>
        </p:txBody>
      </p:sp>
      <p:sp>
        <p:nvSpPr>
          <p:cNvPr id="29701" name="Rectangle 16"/>
          <p:cNvSpPr>
            <a:spLocks noChangeArrowheads="1"/>
          </p:cNvSpPr>
          <p:nvPr/>
        </p:nvSpPr>
        <p:spPr bwMode="auto">
          <a:xfrm>
            <a:off x="1219200" y="1066800"/>
            <a:ext cx="7391400" cy="1800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 b="1" dirty="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2800" dirty="0">
                <a:latin typeface="Arial" charset="0"/>
                <a:cs typeface="Times New Roman" pitchFamily="18" charset="0"/>
              </a:rPr>
              <a:t>Most desert streams </a:t>
            </a:r>
            <a:r>
              <a:rPr lang="en-US" sz="2800" u="sng" dirty="0">
                <a:latin typeface="Arial" charset="0"/>
                <a:cs typeface="Times New Roman" pitchFamily="18" charset="0"/>
              </a:rPr>
              <a:t>dry up </a:t>
            </a:r>
            <a:r>
              <a:rPr lang="en-US" sz="2800" dirty="0">
                <a:latin typeface="Arial" charset="0"/>
                <a:cs typeface="Times New Roman" pitchFamily="18" charset="0"/>
              </a:rPr>
              <a:t>long before they ever reach the ocean. The streams are quickly depleted by </a:t>
            </a:r>
            <a:r>
              <a:rPr lang="en-US" sz="2800" u="sng" dirty="0">
                <a:latin typeface="Arial" charset="0"/>
                <a:cs typeface="Times New Roman" pitchFamily="18" charset="0"/>
              </a:rPr>
              <a:t>evaporation</a:t>
            </a:r>
            <a:r>
              <a:rPr lang="en-US" sz="2800" dirty="0">
                <a:latin typeface="Arial" charset="0"/>
                <a:cs typeface="Times New Roman" pitchFamily="18" charset="0"/>
              </a:rPr>
              <a:t> and soil </a:t>
            </a:r>
            <a:r>
              <a:rPr lang="en-US" sz="2800" u="sng" dirty="0">
                <a:latin typeface="Arial" charset="0"/>
                <a:cs typeface="Times New Roman" pitchFamily="18" charset="0"/>
              </a:rPr>
              <a:t>infiltration</a:t>
            </a:r>
            <a:r>
              <a:rPr lang="en-US" sz="2800" dirty="0">
                <a:latin typeface="Arial" charset="0"/>
                <a:cs typeface="Times New Roman" pitchFamily="18" charset="0"/>
              </a:rPr>
              <a:t>. </a:t>
            </a:r>
          </a:p>
        </p:txBody>
      </p:sp>
      <p:sp>
        <p:nvSpPr>
          <p:cNvPr id="29702" name="Rectangle 20"/>
          <p:cNvSpPr>
            <a:spLocks noChangeArrowheads="1"/>
          </p:cNvSpPr>
          <p:nvPr/>
        </p:nvSpPr>
        <p:spPr bwMode="auto">
          <a:xfrm>
            <a:off x="1828800" y="3733800"/>
            <a:ext cx="7137400" cy="12926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36538" indent="-236538"/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• </a:t>
            </a:r>
            <a:r>
              <a:rPr lang="en-US" sz="2600" b="1" u="sng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alluvial fan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—a fan-shaped deposit of sediment formed when a stream’s </a:t>
            </a:r>
            <a:r>
              <a:rPr lang="en-US" sz="2600" u="sng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slope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is abruptly </a:t>
            </a:r>
            <a:r>
              <a:rPr lang="en-US" sz="2600" u="sng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reduced</a:t>
            </a:r>
          </a:p>
        </p:txBody>
      </p:sp>
      <p:sp>
        <p:nvSpPr>
          <p:cNvPr id="29703" name="Rectangle 21"/>
          <p:cNvSpPr>
            <a:spLocks noChangeArrowheads="1"/>
          </p:cNvSpPr>
          <p:nvPr/>
        </p:nvSpPr>
        <p:spPr bwMode="auto">
          <a:xfrm>
            <a:off x="1219200" y="3276600"/>
            <a:ext cx="73914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 b="1" dirty="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2800" dirty="0">
                <a:latin typeface="Arial" charset="0"/>
                <a:cs typeface="Times New Roman" pitchFamily="18" charset="0"/>
              </a:rPr>
              <a:t>Interior drainage into basins produces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9"/>
          <p:cNvSpPr>
            <a:spLocks noChangeArrowheads="1"/>
          </p:cNvSpPr>
          <p:nvPr/>
        </p:nvSpPr>
        <p:spPr bwMode="auto">
          <a:xfrm>
            <a:off x="990600" y="1828800"/>
            <a:ext cx="7391400" cy="2227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 b="1" dirty="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2800" dirty="0">
                <a:latin typeface="Arial" charset="0"/>
                <a:cs typeface="Times New Roman" pitchFamily="18" charset="0"/>
              </a:rPr>
              <a:t>Most desert erosion results from </a:t>
            </a:r>
            <a:r>
              <a:rPr lang="en-US" sz="2800" u="sng" dirty="0">
                <a:latin typeface="Arial" charset="0"/>
                <a:cs typeface="Times New Roman" pitchFamily="18" charset="0"/>
              </a:rPr>
              <a:t>running water</a:t>
            </a:r>
            <a:r>
              <a:rPr lang="en-US" sz="2800" dirty="0">
                <a:latin typeface="Arial" charset="0"/>
                <a:cs typeface="Times New Roman" pitchFamily="18" charset="0"/>
              </a:rPr>
              <a:t>. Although wind erosion is more significant in deserts than elsewhere, </a:t>
            </a:r>
            <a:r>
              <a:rPr lang="en-US" sz="2800" u="sng" dirty="0">
                <a:latin typeface="Arial" charset="0"/>
                <a:cs typeface="Times New Roman" pitchFamily="18" charset="0"/>
              </a:rPr>
              <a:t>water </a:t>
            </a:r>
            <a:r>
              <a:rPr lang="en-US" sz="2800" dirty="0">
                <a:latin typeface="Arial" charset="0"/>
                <a:cs typeface="Times New Roman" pitchFamily="18" charset="0"/>
              </a:rPr>
              <a:t>does most of the </a:t>
            </a:r>
            <a:r>
              <a:rPr lang="en-US" sz="2800" dirty="0" err="1">
                <a:latin typeface="Arial" charset="0"/>
                <a:cs typeface="Times New Roman" pitchFamily="18" charset="0"/>
              </a:rPr>
              <a:t>erosional</a:t>
            </a:r>
            <a:r>
              <a:rPr lang="en-US" sz="2800" dirty="0">
                <a:latin typeface="Arial" charset="0"/>
                <a:cs typeface="Times New Roman" pitchFamily="18" charset="0"/>
              </a:rPr>
              <a:t> work </a:t>
            </a:r>
            <a:br>
              <a:rPr lang="en-US" sz="2800" dirty="0">
                <a:latin typeface="Arial" charset="0"/>
                <a:cs typeface="Times New Roman" pitchFamily="18" charset="0"/>
              </a:rPr>
            </a:br>
            <a:r>
              <a:rPr lang="en-US" sz="2800" dirty="0">
                <a:latin typeface="Arial" charset="0"/>
                <a:cs typeface="Times New Roman" pitchFamily="18" charset="0"/>
              </a:rPr>
              <a:t>in deserts.</a:t>
            </a:r>
          </a:p>
        </p:txBody>
      </p:sp>
      <p:sp>
        <p:nvSpPr>
          <p:cNvPr id="3072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cs typeface="Times New Roman" pitchFamily="18" charset="0"/>
              </a:rPr>
              <a:t>Basin and Range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Desert Features in the Southwestern United States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sz="2800" b="1" dirty="0"/>
              <a:t>Desert Features In The Southwestern United States</a:t>
            </a:r>
          </a:p>
        </p:txBody>
      </p:sp>
      <p:sp>
        <p:nvSpPr>
          <p:cNvPr id="622595" name="Rectangle 3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600" b="1" u="sng">
              <a:solidFill>
                <a:schemeClr val="bg1"/>
              </a:solidFill>
              <a:latin typeface="Times New Roman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endParaRPr lang="en-US" sz="1400" b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622596" name="Rectangle 4"/>
          <p:cNvSpPr>
            <a:spLocks noChangeArrowheads="1"/>
          </p:cNvSpPr>
          <p:nvPr/>
        </p:nvSpPr>
        <p:spPr bwMode="auto">
          <a:xfrm>
            <a:off x="0" y="990600"/>
            <a:ext cx="441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chemeClr val="bg1"/>
                </a:solidFill>
                <a:latin typeface="Times New Roman" charset="0"/>
              </a:rPr>
              <a:t>The arid climate of the southwestern United States is contributed to two factors: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400" b="1" dirty="0">
                <a:solidFill>
                  <a:schemeClr val="bg1"/>
                </a:solidFill>
                <a:latin typeface="Times New Roman" charset="0"/>
              </a:rPr>
              <a:t> it is close to </a:t>
            </a:r>
            <a:r>
              <a:rPr lang="en-US" sz="1400" b="1" u="sng" dirty="0">
                <a:solidFill>
                  <a:schemeClr val="bg1"/>
                </a:solidFill>
                <a:latin typeface="Times New Roman" charset="0"/>
              </a:rPr>
              <a:t>30</a:t>
            </a:r>
            <a:r>
              <a:rPr lang="en-US" sz="1400" b="1" u="sng" baseline="30000" dirty="0">
                <a:solidFill>
                  <a:schemeClr val="bg1"/>
                </a:solidFill>
                <a:latin typeface="Times New Roman" charset="0"/>
              </a:rPr>
              <a:t>o</a:t>
            </a:r>
            <a:r>
              <a:rPr lang="en-US" sz="1400" b="1" dirty="0">
                <a:solidFill>
                  <a:schemeClr val="bg1"/>
                </a:solidFill>
                <a:latin typeface="Times New Roman" charset="0"/>
              </a:rPr>
              <a:t> North latitude.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400" b="1" dirty="0">
                <a:solidFill>
                  <a:schemeClr val="bg1"/>
                </a:solidFill>
                <a:latin typeface="Times New Roman" charset="0"/>
              </a:rPr>
              <a:t>and partly because of the </a:t>
            </a:r>
            <a:r>
              <a:rPr lang="en-US" sz="1400" b="1" u="sng" dirty="0">
                <a:solidFill>
                  <a:schemeClr val="bg1"/>
                </a:solidFill>
                <a:latin typeface="Times New Roman" charset="0"/>
              </a:rPr>
              <a:t>rain shadow</a:t>
            </a:r>
            <a:r>
              <a:rPr lang="en-US" sz="1400" b="1" dirty="0">
                <a:solidFill>
                  <a:schemeClr val="bg1"/>
                </a:solidFill>
                <a:latin typeface="Times New Roman" charset="0"/>
              </a:rPr>
              <a:t> effect of the Sierra Nevada and other mountain ranges.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400" b="1" dirty="0">
              <a:solidFill>
                <a:schemeClr val="bg1"/>
              </a:solidFill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chemeClr val="bg1"/>
                </a:solidFill>
                <a:latin typeface="Times New Roman" charset="0"/>
              </a:rPr>
              <a:t>Within this region of low rainfall are two areas of very different geologic structure.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 b="1" u="sng" dirty="0">
                <a:solidFill>
                  <a:schemeClr val="bg1"/>
                </a:solidFill>
                <a:latin typeface="Times New Roman" charset="0"/>
              </a:rPr>
              <a:t>The Colorado Plateau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 b="1" u="sng" dirty="0">
                <a:solidFill>
                  <a:schemeClr val="bg1"/>
                </a:solidFill>
                <a:latin typeface="Times New Roman" charset="0"/>
              </a:rPr>
              <a:t>The Basin and Range Province</a:t>
            </a:r>
          </a:p>
        </p:txBody>
      </p:sp>
      <p:pic>
        <p:nvPicPr>
          <p:cNvPr id="622597" name="Picture 5" descr="13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300" y="1628775"/>
            <a:ext cx="4427538" cy="5029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/>
          <a:lstStyle/>
          <a:p>
            <a:r>
              <a:rPr lang="en-US" sz="2800" b="1" dirty="0"/>
              <a:t>Desert Features In The Southwestern United States</a:t>
            </a:r>
          </a:p>
        </p:txBody>
      </p:sp>
      <p:sp>
        <p:nvSpPr>
          <p:cNvPr id="623620" name="Rectangle 4"/>
          <p:cNvSpPr>
            <a:spLocks noChangeArrowheads="1"/>
          </p:cNvSpPr>
          <p:nvPr/>
        </p:nvSpPr>
        <p:spPr bwMode="auto">
          <a:xfrm>
            <a:off x="0" y="990600"/>
            <a:ext cx="8915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  <a:latin typeface="Times New Roman" charset="0"/>
              </a:rPr>
              <a:t>The Colorado Plateau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Mostly </a:t>
            </a:r>
            <a:r>
              <a:rPr lang="en-US" sz="1600" u="sng" dirty="0">
                <a:solidFill>
                  <a:schemeClr val="bg1"/>
                </a:solidFill>
                <a:latin typeface="Times New Roman" charset="0"/>
              </a:rPr>
              <a:t>flat-lying</a:t>
            </a:r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 beds </a:t>
            </a:r>
            <a:r>
              <a:rPr lang="en-US" sz="1600" dirty="0" smtClean="0">
                <a:solidFill>
                  <a:schemeClr val="bg1"/>
                </a:solidFill>
                <a:latin typeface="Times New Roman" charset="0"/>
              </a:rPr>
              <a:t>of </a:t>
            </a:r>
            <a:r>
              <a:rPr lang="en-US" sz="1600" u="sng" dirty="0" smtClean="0">
                <a:solidFill>
                  <a:schemeClr val="bg1"/>
                </a:solidFill>
                <a:latin typeface="Times New Roman" charset="0"/>
              </a:rPr>
              <a:t>sedimentary</a:t>
            </a:r>
            <a:r>
              <a:rPr lang="en-US" sz="1600" dirty="0" smtClean="0">
                <a:solidFill>
                  <a:schemeClr val="bg1"/>
                </a:solidFill>
                <a:latin typeface="Times New Roman" charset="0"/>
              </a:rPr>
              <a:t> rock </a:t>
            </a:r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over </a:t>
            </a:r>
            <a:r>
              <a:rPr lang="en-US" sz="1600" u="sng" dirty="0">
                <a:solidFill>
                  <a:schemeClr val="bg1"/>
                </a:solidFill>
                <a:latin typeface="Times New Roman" charset="0"/>
              </a:rPr>
              <a:t>1,500</a:t>
            </a:r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 meters above sea level.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They are vulnerable to erosion by </a:t>
            </a:r>
            <a:r>
              <a:rPr lang="en-US" sz="1600" dirty="0" smtClean="0">
                <a:solidFill>
                  <a:schemeClr val="bg1"/>
                </a:solidFill>
                <a:latin typeface="Times New Roman" charset="0"/>
              </a:rPr>
              <a:t>the </a:t>
            </a:r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little rain that does fall in the region.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Flat-lying layers of resistant rock, such as sandstone, limestone, and lava flows, form</a:t>
            </a:r>
            <a:r>
              <a:rPr lang="en-US" sz="1600" b="1" dirty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en-US" sz="1600" b="1" u="sng" dirty="0">
                <a:solidFill>
                  <a:schemeClr val="bg1"/>
                </a:solidFill>
                <a:latin typeface="Times New Roman" charset="0"/>
              </a:rPr>
              <a:t>plateaus</a:t>
            </a:r>
            <a:r>
              <a:rPr lang="en-US" sz="1600" b="1" dirty="0">
                <a:solidFill>
                  <a:schemeClr val="bg1"/>
                </a:solidFill>
                <a:latin typeface="Times New Roman" charset="0"/>
              </a:rPr>
              <a:t> –broad, </a:t>
            </a:r>
            <a:r>
              <a:rPr lang="en-US" sz="1600" b="1" u="sng" dirty="0">
                <a:solidFill>
                  <a:schemeClr val="bg1"/>
                </a:solidFill>
                <a:latin typeface="Times New Roman" charset="0"/>
              </a:rPr>
              <a:t>flat</a:t>
            </a:r>
            <a:r>
              <a:rPr lang="en-US" sz="1600" b="1" dirty="0">
                <a:solidFill>
                  <a:schemeClr val="bg1"/>
                </a:solidFill>
                <a:latin typeface="Times New Roman" charset="0"/>
              </a:rPr>
              <a:t>-topped areas elevated above the surrounding land and bounded, at least in part, by </a:t>
            </a:r>
            <a:r>
              <a:rPr lang="en-US" sz="1600" b="1" u="sng" dirty="0">
                <a:solidFill>
                  <a:schemeClr val="bg1"/>
                </a:solidFill>
                <a:latin typeface="Times New Roman" charset="0"/>
              </a:rPr>
              <a:t>cliffs</a:t>
            </a:r>
            <a:r>
              <a:rPr lang="en-US" sz="1600" b="1" dirty="0">
                <a:solidFill>
                  <a:schemeClr val="bg1"/>
                </a:solidFill>
                <a:latin typeface="Times New Roman" charset="0"/>
              </a:rPr>
              <a:t>..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As erosion removes the rock at its base, the cliff is gradually eroded back into the plateau.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Remnants of the resistant rock layer may be left behind, forming flat-topped mesas or narrow buttes.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chemeClr val="bg1"/>
                </a:solidFill>
                <a:latin typeface="Times New Roman" charset="0"/>
              </a:rPr>
              <a:t>A </a:t>
            </a:r>
            <a:r>
              <a:rPr lang="en-US" sz="1400" b="1" u="sng" dirty="0">
                <a:solidFill>
                  <a:schemeClr val="bg1"/>
                </a:solidFill>
                <a:latin typeface="Times New Roman" charset="0"/>
              </a:rPr>
              <a:t>mesa</a:t>
            </a:r>
            <a:r>
              <a:rPr lang="en-US" sz="1400" b="1" i="1" dirty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imes New Roman" charset="0"/>
              </a:rPr>
              <a:t>is a broad, flat-topped hill bounded by cliffs and capped with a </a:t>
            </a:r>
            <a:r>
              <a:rPr lang="en-US" sz="1400" u="sng" dirty="0">
                <a:solidFill>
                  <a:schemeClr val="bg1"/>
                </a:solidFill>
                <a:latin typeface="Times New Roman" charset="0"/>
              </a:rPr>
              <a:t>resistant</a:t>
            </a:r>
            <a:r>
              <a:rPr lang="en-US" sz="1400" dirty="0">
                <a:solidFill>
                  <a:schemeClr val="bg1"/>
                </a:solidFill>
                <a:latin typeface="Times New Roman" charset="0"/>
              </a:rPr>
              <a:t> rock layer.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chemeClr val="bg1"/>
                </a:solidFill>
                <a:latin typeface="Times New Roman" charset="0"/>
              </a:rPr>
              <a:t>A </a:t>
            </a:r>
            <a:r>
              <a:rPr lang="en-US" sz="1400" b="1" u="sng" dirty="0">
                <a:solidFill>
                  <a:schemeClr val="bg1"/>
                </a:solidFill>
                <a:latin typeface="Times New Roman" charset="0"/>
              </a:rPr>
              <a:t>butte</a:t>
            </a:r>
            <a:r>
              <a:rPr lang="en-US" sz="1400" dirty="0">
                <a:solidFill>
                  <a:schemeClr val="bg1"/>
                </a:solidFill>
                <a:latin typeface="Times New Roman" charset="0"/>
              </a:rPr>
              <a:t> is a narrow hill of resistant rock with a flat top and very steep sides.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200" dirty="0">
                <a:solidFill>
                  <a:schemeClr val="bg1"/>
                </a:solidFill>
                <a:latin typeface="Times New Roman" charset="0"/>
              </a:rPr>
              <a:t>Most buttes form by continued erosion of </a:t>
            </a:r>
            <a:r>
              <a:rPr lang="en-US" sz="1200" u="sng" dirty="0">
                <a:solidFill>
                  <a:schemeClr val="bg1"/>
                </a:solidFill>
                <a:latin typeface="Times New Roman" charset="0"/>
              </a:rPr>
              <a:t>mesas.</a:t>
            </a:r>
          </a:p>
        </p:txBody>
      </p:sp>
      <p:pic>
        <p:nvPicPr>
          <p:cNvPr id="623621" name="Picture 5" descr="13_0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00513"/>
            <a:ext cx="7696200" cy="2681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42" name="Picture 2" descr="13_0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81075"/>
            <a:ext cx="88392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3213100" y="6148388"/>
            <a:ext cx="25606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Times New Roman" charset="0"/>
              </a:rPr>
              <a:t>Monument Valley, AZ</a:t>
            </a:r>
            <a:r>
              <a:rPr lang="en-US">
                <a:solidFill>
                  <a:schemeClr val="bg1"/>
                </a:solidFill>
                <a:latin typeface="Times New Roman" charset="0"/>
              </a:rPr>
              <a:t> </a:t>
            </a:r>
          </a:p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imes New Roman" charset="0"/>
              </a:rPr>
              <a:t>(Photo by David McGeary)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sz="2800" b="1" dirty="0"/>
              <a:t>Desert Features In The Southwestern United States</a:t>
            </a:r>
          </a:p>
        </p:txBody>
      </p:sp>
      <p:sp>
        <p:nvSpPr>
          <p:cNvPr id="625667" name="Rectangle 3"/>
          <p:cNvSpPr>
            <a:spLocks noChangeArrowheads="1"/>
          </p:cNvSpPr>
          <p:nvPr/>
        </p:nvSpPr>
        <p:spPr bwMode="auto">
          <a:xfrm>
            <a:off x="0" y="990600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400" b="1" u="sng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625668" name="Rectangle 4"/>
          <p:cNvSpPr>
            <a:spLocks noChangeArrowheads="1"/>
          </p:cNvSpPr>
          <p:nvPr/>
        </p:nvSpPr>
        <p:spPr bwMode="auto">
          <a:xfrm>
            <a:off x="0" y="2362200"/>
            <a:ext cx="3276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400" b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625669" name="Rectangle 5"/>
          <p:cNvSpPr>
            <a:spLocks noChangeArrowheads="1"/>
          </p:cNvSpPr>
          <p:nvPr/>
        </p:nvSpPr>
        <p:spPr bwMode="auto">
          <a:xfrm>
            <a:off x="0" y="990600"/>
            <a:ext cx="891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charset="0"/>
              </a:rPr>
              <a:t>The Colorado Plateau is also marked by </a:t>
            </a:r>
            <a:r>
              <a:rPr lang="en-US" u="sng" dirty="0">
                <a:solidFill>
                  <a:schemeClr val="bg1"/>
                </a:solidFill>
                <a:latin typeface="Times New Roman" charset="0"/>
              </a:rPr>
              <a:t>step-like </a:t>
            </a:r>
            <a:r>
              <a:rPr lang="en-US" dirty="0">
                <a:solidFill>
                  <a:schemeClr val="bg1"/>
                </a:solidFill>
                <a:latin typeface="Times New Roman" charset="0"/>
              </a:rPr>
              <a:t>folds in rock layers called </a:t>
            </a:r>
            <a:r>
              <a:rPr lang="en-US" b="1" u="sng" dirty="0">
                <a:solidFill>
                  <a:schemeClr val="bg1"/>
                </a:solidFill>
                <a:latin typeface="Times New Roman" charset="0"/>
              </a:rPr>
              <a:t>monoclines</a:t>
            </a:r>
            <a:r>
              <a:rPr lang="en-US" dirty="0">
                <a:solidFill>
                  <a:schemeClr val="bg1"/>
                </a:solidFill>
                <a:latin typeface="Times New Roman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Erosion of monoclines leaves resistant rock layer protruding above the surface as </a:t>
            </a:r>
            <a:r>
              <a:rPr lang="en-US" sz="1600" u="sng" dirty="0">
                <a:solidFill>
                  <a:schemeClr val="bg1"/>
                </a:solidFill>
                <a:latin typeface="Times New Roman" charset="0"/>
              </a:rPr>
              <a:t>ridges</a:t>
            </a:r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.</a:t>
            </a:r>
          </a:p>
          <a:p>
            <a:pPr marL="2057400" lvl="4" indent="-228600">
              <a:spcBef>
                <a:spcPct val="20000"/>
              </a:spcBef>
              <a:buFontTx/>
              <a:buChar char="»"/>
            </a:pPr>
            <a:endParaRPr lang="en-US" sz="1000" dirty="0">
              <a:solidFill>
                <a:schemeClr val="bg1"/>
              </a:solidFill>
              <a:latin typeface="Times New Roman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Times New Roman" charset="0"/>
              </a:rPr>
              <a:t>A steeply tilted resistant layer erodes to form a </a:t>
            </a:r>
            <a:r>
              <a:rPr lang="en-US" sz="1400" b="1" u="sng" dirty="0">
                <a:solidFill>
                  <a:schemeClr val="bg1"/>
                </a:solidFill>
                <a:latin typeface="Times New Roman" charset="0"/>
              </a:rPr>
              <a:t>hogback</a:t>
            </a:r>
            <a:r>
              <a:rPr lang="en-US" sz="1400" dirty="0">
                <a:solidFill>
                  <a:schemeClr val="bg1"/>
                </a:solidFill>
                <a:latin typeface="Times New Roman" charset="0"/>
              </a:rPr>
              <a:t> – a sharp ridge that has </a:t>
            </a:r>
            <a:r>
              <a:rPr lang="en-US" sz="1400" u="sng" dirty="0">
                <a:solidFill>
                  <a:schemeClr val="bg1"/>
                </a:solidFill>
                <a:latin typeface="Times New Roman" charset="0"/>
              </a:rPr>
              <a:t>steep</a:t>
            </a:r>
            <a:r>
              <a:rPr lang="en-US" sz="1400" dirty="0">
                <a:solidFill>
                  <a:schemeClr val="bg1"/>
                </a:solidFill>
                <a:latin typeface="Times New Roman" charset="0"/>
              </a:rPr>
              <a:t> slopes.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Times New Roman" charset="0"/>
              </a:rPr>
              <a:t>A gently tilted resistant layer forms a </a:t>
            </a:r>
            <a:r>
              <a:rPr lang="en-US" sz="1400" b="1" u="sng" dirty="0" err="1">
                <a:solidFill>
                  <a:schemeClr val="bg1"/>
                </a:solidFill>
                <a:latin typeface="Times New Roman" charset="0"/>
              </a:rPr>
              <a:t>cuesta</a:t>
            </a:r>
            <a:r>
              <a:rPr lang="en-US" sz="1400" dirty="0">
                <a:solidFill>
                  <a:schemeClr val="bg1"/>
                </a:solidFill>
                <a:latin typeface="Times New Roman" charset="0"/>
              </a:rPr>
              <a:t> – a ridge with one steep side and one </a:t>
            </a:r>
            <a:r>
              <a:rPr lang="en-US" sz="1400" u="sng" dirty="0">
                <a:solidFill>
                  <a:schemeClr val="bg1"/>
                </a:solidFill>
                <a:latin typeface="Times New Roman" charset="0"/>
              </a:rPr>
              <a:t>gently</a:t>
            </a:r>
            <a:r>
              <a:rPr lang="en-US" sz="1400" dirty="0">
                <a:solidFill>
                  <a:schemeClr val="bg1"/>
                </a:solidFill>
                <a:latin typeface="Times New Roman" charset="0"/>
              </a:rPr>
              <a:t> sloping side.</a:t>
            </a:r>
          </a:p>
          <a:p>
            <a:pPr marL="2057400" lvl="4" indent="-228600">
              <a:spcBef>
                <a:spcPct val="20000"/>
              </a:spcBef>
              <a:buFontTx/>
              <a:buChar char="»"/>
            </a:pPr>
            <a:endParaRPr lang="en-US" sz="1000" dirty="0">
              <a:solidFill>
                <a:schemeClr val="bg1"/>
              </a:solidFill>
              <a:latin typeface="Times New Roman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Neither of these features are unique to deserts, but they are very well exposed in this type of arid climate with sparse vegetation and thin soil.</a:t>
            </a:r>
          </a:p>
        </p:txBody>
      </p:sp>
      <p:pic>
        <p:nvPicPr>
          <p:cNvPr id="625670" name="Picture 6" descr="13_08a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52400" y="3351213"/>
            <a:ext cx="4495800" cy="25050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25671" name="Picture 7" descr="13_08b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876800" y="3600450"/>
            <a:ext cx="4114800" cy="31051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714" name="Picture 2" descr="13_09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228600" y="685800"/>
            <a:ext cx="8761413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7715" name="Text Box 3"/>
          <p:cNvSpPr txBox="1">
            <a:spLocks noChangeArrowheads="1"/>
          </p:cNvSpPr>
          <p:nvPr/>
        </p:nvSpPr>
        <p:spPr bwMode="auto">
          <a:xfrm>
            <a:off x="1836738" y="6148388"/>
            <a:ext cx="52752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Times New Roman" charset="0"/>
              </a:rPr>
              <a:t>Basin and Range topography in Death Valley, CA</a:t>
            </a:r>
          </a:p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imes New Roman" charset="0"/>
              </a:rPr>
              <a:t>(photo by David McGeary)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09600"/>
          </a:xfrm>
        </p:spPr>
        <p:txBody>
          <a:bodyPr/>
          <a:lstStyle/>
          <a:p>
            <a:r>
              <a:rPr lang="en-US" sz="2800" b="1" dirty="0"/>
              <a:t>Desert Features In The Southwestern United States</a:t>
            </a:r>
          </a:p>
        </p:txBody>
      </p:sp>
      <p:sp>
        <p:nvSpPr>
          <p:cNvPr id="628739" name="Rectangle 3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600" b="1" u="sng">
              <a:solidFill>
                <a:schemeClr val="bg1"/>
              </a:solidFill>
              <a:latin typeface="Times New Roman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endParaRPr lang="en-US" sz="1400" b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628740" name="Rectangle 4"/>
          <p:cNvSpPr>
            <a:spLocks noChangeArrowheads="1"/>
          </p:cNvSpPr>
          <p:nvPr/>
        </p:nvSpPr>
        <p:spPr bwMode="auto">
          <a:xfrm>
            <a:off x="0" y="990600"/>
            <a:ext cx="533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 b="1" u="sng" dirty="0">
                <a:solidFill>
                  <a:schemeClr val="bg1"/>
                </a:solidFill>
                <a:latin typeface="Times New Roman" charset="0"/>
              </a:rPr>
              <a:t>The Basin and Range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Although most of the sediment carried by runoff is deposited in alluvial fans, some fine clay may be carried by runoff in suspension onto the flat valley floor.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chemeClr val="bg1"/>
                </a:solidFill>
                <a:latin typeface="Times New Roman" charset="0"/>
              </a:rPr>
              <a:t>If no outlet drains the valley, runoff water may collect and form a </a:t>
            </a:r>
            <a:r>
              <a:rPr lang="en-US" sz="1400" b="1" u="sng" dirty="0">
                <a:solidFill>
                  <a:schemeClr val="bg1"/>
                </a:solidFill>
                <a:latin typeface="Times New Roman" charset="0"/>
              </a:rPr>
              <a:t>playa lake</a:t>
            </a:r>
            <a:r>
              <a:rPr lang="en-US" sz="1400" dirty="0">
                <a:solidFill>
                  <a:schemeClr val="bg1"/>
                </a:solidFill>
                <a:latin typeface="Times New Roman" charset="0"/>
              </a:rPr>
              <a:t> on the valley floor.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200" b="1" u="sng" dirty="0">
                <a:solidFill>
                  <a:schemeClr val="bg1"/>
                </a:solidFill>
                <a:latin typeface="Times New Roman" charset="0"/>
              </a:rPr>
              <a:t>These lakes are usually very shallow and temporary, lasting for only a dew days after a rainstorm.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After the water is evaporated, only a thin layer of fine mud may be left on the valley floor.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chemeClr val="bg1"/>
                </a:solidFill>
                <a:latin typeface="Times New Roman" charset="0"/>
              </a:rPr>
              <a:t>This mud dries in the sun, forming a </a:t>
            </a:r>
            <a:r>
              <a:rPr lang="en-US" sz="1400" b="1" u="sng" dirty="0">
                <a:solidFill>
                  <a:schemeClr val="bg1"/>
                </a:solidFill>
                <a:latin typeface="Times New Roman" charset="0"/>
              </a:rPr>
              <a:t>Playa</a:t>
            </a:r>
            <a:r>
              <a:rPr lang="en-US" sz="1400" dirty="0">
                <a:solidFill>
                  <a:schemeClr val="bg1"/>
                </a:solidFill>
                <a:latin typeface="Times New Roman" charset="0"/>
              </a:rPr>
              <a:t>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200" b="1" u="sng" dirty="0">
                <a:solidFill>
                  <a:schemeClr val="bg1"/>
                </a:solidFill>
                <a:latin typeface="Times New Roman" charset="0"/>
              </a:rPr>
              <a:t>Playa</a:t>
            </a:r>
            <a:r>
              <a:rPr lang="en-US" sz="1200" dirty="0">
                <a:solidFill>
                  <a:schemeClr val="bg1"/>
                </a:solidFill>
                <a:latin typeface="Times New Roman" charset="0"/>
              </a:rPr>
              <a:t> – a very flat surface underlain by hard, mud-cracked clay.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endParaRPr lang="en-US" sz="1200" b="1" u="sng" dirty="0">
              <a:solidFill>
                <a:schemeClr val="bg1"/>
              </a:solidFill>
              <a:latin typeface="Times New Roman" charset="0"/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endParaRPr lang="en-US" sz="1000" dirty="0">
              <a:solidFill>
                <a:schemeClr val="bg1"/>
              </a:solidFill>
              <a:latin typeface="Times New Roman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400" b="1" u="sng" dirty="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628741" name="Picture 5" descr="13_11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1066800" y="4114800"/>
            <a:ext cx="3581400" cy="2667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28742" name="Picture 6" descr="13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0363" y="1219200"/>
            <a:ext cx="3473450" cy="5105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sz="2800" b="1" dirty="0"/>
              <a:t>Desert Features In The Southwestern United States</a:t>
            </a:r>
          </a:p>
        </p:txBody>
      </p:sp>
      <p:sp>
        <p:nvSpPr>
          <p:cNvPr id="629763" name="Rectangle 3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600" b="1" u="sng">
              <a:solidFill>
                <a:schemeClr val="bg1"/>
              </a:solidFill>
              <a:latin typeface="Times New Roman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endParaRPr lang="en-US" sz="1400" b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629764" name="Rectangle 4"/>
          <p:cNvSpPr>
            <a:spLocks noChangeArrowheads="1"/>
          </p:cNvSpPr>
          <p:nvPr/>
        </p:nvSpPr>
        <p:spPr bwMode="auto">
          <a:xfrm>
            <a:off x="0" y="990600"/>
            <a:ext cx="76104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u="sng" dirty="0" smtClean="0">
                <a:solidFill>
                  <a:schemeClr val="bg1"/>
                </a:solidFill>
                <a:latin typeface="Times New Roman" charset="0"/>
              </a:rPr>
              <a:t>The Basin and Range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charset="0"/>
              </a:rPr>
              <a:t>Continued deposition near the base of the mountains may create a </a:t>
            </a:r>
            <a:r>
              <a:rPr lang="en-US" b="1" dirty="0" err="1" smtClean="0">
                <a:solidFill>
                  <a:schemeClr val="bg1"/>
                </a:solidFill>
                <a:latin typeface="Times New Roman" charset="0"/>
              </a:rPr>
              <a:t>bajada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u="sng" dirty="0" err="1" smtClean="0">
                <a:solidFill>
                  <a:schemeClr val="bg1"/>
                </a:solidFill>
                <a:latin typeface="Times New Roman" charset="0"/>
              </a:rPr>
              <a:t>Bajada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</a:rPr>
              <a:t> – a broad, gently sloping depositional surface formed by the coalescing of individual alluvial fans.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000" dirty="0" smtClean="0">
              <a:solidFill>
                <a:schemeClr val="bg1"/>
              </a:solidFill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charset="0"/>
              </a:rPr>
              <a:t>Erosion of the mountain can eventually form a </a:t>
            </a:r>
            <a:r>
              <a:rPr lang="en-US" sz="2000" b="1" dirty="0" smtClean="0">
                <a:solidFill>
                  <a:schemeClr val="bg1"/>
                </a:solidFill>
                <a:latin typeface="Times New Roman" charset="0"/>
              </a:rPr>
              <a:t>pediment</a:t>
            </a:r>
            <a:r>
              <a:rPr lang="en-US" sz="2000" dirty="0" smtClean="0">
                <a:solidFill>
                  <a:schemeClr val="bg1"/>
                </a:solidFill>
                <a:latin typeface="Times New Roman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u="sng" dirty="0" smtClean="0">
                <a:solidFill>
                  <a:schemeClr val="bg1"/>
                </a:solidFill>
                <a:latin typeface="Times New Roman" charset="0"/>
              </a:rPr>
              <a:t>Pediment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</a:rPr>
              <a:t> – a gently sloping surface, commonly covered with a veneer of gravel, cut into the solid rock of the mountain.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charset="0"/>
              </a:rPr>
              <a:t>The pediment develops uphill from a </a:t>
            </a:r>
            <a:r>
              <a:rPr lang="en-US" dirty="0" err="1" smtClean="0">
                <a:solidFill>
                  <a:schemeClr val="bg1"/>
                </a:solidFill>
                <a:latin typeface="Times New Roman" charset="0"/>
              </a:rPr>
              <a:t>bajada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</a:rPr>
              <a:t> as the mountain front retreats.</a:t>
            </a:r>
            <a:endParaRPr lang="en-US" b="1" u="sng" dirty="0">
              <a:solidFill>
                <a:schemeClr val="bg1"/>
              </a:solidFill>
              <a:latin typeface="Times New Roman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43200" y="4038600"/>
            <a:ext cx="6248400" cy="2627313"/>
            <a:chOff x="1728" y="2544"/>
            <a:chExt cx="3936" cy="1655"/>
          </a:xfrm>
        </p:grpSpPr>
        <p:pic>
          <p:nvPicPr>
            <p:cNvPr id="629766" name="Picture 6" descr="13_10"/>
            <p:cNvPicPr>
              <a:picLocks noChangeAspect="1" noChangeArrowheads="1"/>
            </p:cNvPicPr>
            <p:nvPr/>
          </p:nvPicPr>
          <p:blipFill>
            <a:blip r:embed="rId2" cstate="print"/>
            <a:srcRect t="47754" b="25424"/>
            <a:stretch>
              <a:fillRect/>
            </a:stretch>
          </p:blipFill>
          <p:spPr bwMode="auto">
            <a:xfrm>
              <a:off x="1728" y="2544"/>
              <a:ext cx="3936" cy="165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629767" name="Rectangle 7"/>
            <p:cNvSpPr>
              <a:spLocks noChangeArrowheads="1"/>
            </p:cNvSpPr>
            <p:nvPr/>
          </p:nvSpPr>
          <p:spPr bwMode="auto">
            <a:xfrm>
              <a:off x="2112" y="38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13: Deserts &amp; Wind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786" name="Picture 2" descr="13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0963"/>
            <a:ext cx="8077200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0787" name="Text Box 3"/>
          <p:cNvSpPr txBox="1">
            <a:spLocks noChangeArrowheads="1"/>
          </p:cNvSpPr>
          <p:nvPr/>
        </p:nvSpPr>
        <p:spPr bwMode="auto">
          <a:xfrm>
            <a:off x="1209675" y="6148388"/>
            <a:ext cx="6684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Times New Roman" charset="0"/>
              </a:rPr>
              <a:t>Alluvial fans and white salt flats of a playa in Death Valley, CA</a:t>
            </a:r>
          </a:p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imes New Roman" charset="0"/>
              </a:rPr>
              <a:t>(photo by David McGeary)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685800"/>
            <a:ext cx="8440737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smtClean="0"/>
              <a:t>Wind in the desert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Transportation of sediment by wind</a:t>
            </a:r>
          </a:p>
          <a:p>
            <a:pPr lvl="2" eaLnBrk="1" hangingPunct="1"/>
            <a:r>
              <a:rPr lang="en-US" sz="2800" b="1" smtClean="0"/>
              <a:t>Differs from that of running water in two ways</a:t>
            </a:r>
          </a:p>
          <a:p>
            <a:pPr lvl="3" eaLnBrk="1" hangingPunct="1"/>
            <a:r>
              <a:rPr lang="en-US" sz="2400" b="1" smtClean="0"/>
              <a:t>Wind is less capable of picking up and transporting coarse materials</a:t>
            </a:r>
          </a:p>
          <a:p>
            <a:pPr lvl="3" eaLnBrk="1" hangingPunct="1"/>
            <a:r>
              <a:rPr lang="en-US" sz="2400" b="1" smtClean="0"/>
              <a:t>Wind is not confined to channels and can spread sediment over large areas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839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cs typeface="Times New Roman" pitchFamily="18" charset="0"/>
              </a:rPr>
              <a:t>Landscapes Shaped by Wind</a:t>
            </a:r>
            <a:endParaRPr lang="en-US" dirty="0" smtClean="0"/>
          </a:p>
        </p:txBody>
      </p:sp>
      <p:sp>
        <p:nvSpPr>
          <p:cNvPr id="31748" name="Rectangle 16"/>
          <p:cNvSpPr>
            <a:spLocks noChangeArrowheads="1"/>
          </p:cNvSpPr>
          <p:nvPr/>
        </p:nvSpPr>
        <p:spPr bwMode="auto">
          <a:xfrm>
            <a:off x="762000" y="1219200"/>
            <a:ext cx="73914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 b="1" dirty="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2800" dirty="0">
                <a:latin typeface="Arial" charset="0"/>
                <a:cs typeface="Times New Roman" pitchFamily="18" charset="0"/>
              </a:rPr>
              <a:t>Wind erodes in the desert in two ways.</a:t>
            </a: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609600" y="2133600"/>
            <a:ext cx="7508875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338138" indent="-338138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1.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Deflation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is the lifting and removal of loose particles such as clay and silt. It produces</a:t>
            </a:r>
          </a:p>
        </p:txBody>
      </p:sp>
      <p:sp>
        <p:nvSpPr>
          <p:cNvPr id="31750" name="Rectangle 22"/>
          <p:cNvSpPr>
            <a:spLocks noChangeArrowheads="1"/>
          </p:cNvSpPr>
          <p:nvPr/>
        </p:nvSpPr>
        <p:spPr bwMode="auto">
          <a:xfrm>
            <a:off x="740077" y="5410200"/>
            <a:ext cx="7868935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338138" indent="-338138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2. Abrasion-occurs when windblown sand cuts and polishes exposed rock surfaces</a:t>
            </a:r>
          </a:p>
        </p:txBody>
      </p:sp>
      <p:sp>
        <p:nvSpPr>
          <p:cNvPr id="31751" name="Rectangle 23"/>
          <p:cNvSpPr>
            <a:spLocks noChangeArrowheads="1"/>
          </p:cNvSpPr>
          <p:nvPr/>
        </p:nvSpPr>
        <p:spPr bwMode="auto">
          <a:xfrm>
            <a:off x="1155764" y="3200400"/>
            <a:ext cx="72992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2575" indent="-28257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• blowouts-shallow depressions</a:t>
            </a:r>
          </a:p>
        </p:txBody>
      </p:sp>
      <p:sp>
        <p:nvSpPr>
          <p:cNvPr id="31752" name="Rectangle 26"/>
          <p:cNvSpPr>
            <a:spLocks noChangeArrowheads="1"/>
          </p:cNvSpPr>
          <p:nvPr/>
        </p:nvSpPr>
        <p:spPr bwMode="auto">
          <a:xfrm>
            <a:off x="1228362" y="3886200"/>
            <a:ext cx="7358426" cy="13388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25425" indent="-225425"/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•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desert pavement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—a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layer of coarse pebbles </a:t>
            </a:r>
            <a:br>
              <a:rPr lang="en-US" sz="27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</a:b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and gravel created when wind removed the </a:t>
            </a:r>
            <a:br>
              <a:rPr lang="en-US" sz="27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</a:b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finer material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 smtClean="0"/>
              <a:t>Desert Deflation</a:t>
            </a:r>
            <a:endParaRPr lang="en-US" b="1" i="1" smtClean="0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44488" y="2684463"/>
            <a:ext cx="8455025" cy="2776537"/>
            <a:chOff x="361" y="1520"/>
            <a:chExt cx="5326" cy="1749"/>
          </a:xfrm>
        </p:grpSpPr>
        <p:sp>
          <p:nvSpPr>
            <p:cNvPr id="32773" name="AutoShape 11"/>
            <p:cNvSpPr>
              <a:spLocks noChangeArrowheads="1"/>
            </p:cNvSpPr>
            <p:nvPr/>
          </p:nvSpPr>
          <p:spPr bwMode="auto">
            <a:xfrm>
              <a:off x="361" y="1520"/>
              <a:ext cx="5326" cy="1749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774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" y="1747"/>
              <a:ext cx="5146" cy="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763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cs typeface="Times New Roman" pitchFamily="18" charset="0"/>
              </a:rPr>
              <a:t>Wind Deposits</a:t>
            </a:r>
          </a:p>
        </p:txBody>
      </p:sp>
      <p:sp>
        <p:nvSpPr>
          <p:cNvPr id="33796" name="Rectangle 15"/>
          <p:cNvSpPr>
            <a:spLocks noChangeArrowheads="1"/>
          </p:cNvSpPr>
          <p:nvPr/>
        </p:nvSpPr>
        <p:spPr bwMode="auto">
          <a:xfrm>
            <a:off x="1143000" y="1219200"/>
            <a:ext cx="7391400" cy="2227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 b="1" dirty="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2800" dirty="0">
                <a:latin typeface="Arial" charset="0"/>
                <a:cs typeface="Times New Roman" pitchFamily="18" charset="0"/>
              </a:rPr>
              <a:t>The wind can create landforms when it deposits its sediments, especially in deserts and along coasts. Both layers of loess and sand dunes are landscape features deposited by the wind.</a:t>
            </a:r>
          </a:p>
        </p:txBody>
      </p:sp>
      <p:sp>
        <p:nvSpPr>
          <p:cNvPr id="33797" name="Rectangle 21"/>
          <p:cNvSpPr>
            <a:spLocks noChangeArrowheads="1"/>
          </p:cNvSpPr>
          <p:nvPr/>
        </p:nvSpPr>
        <p:spPr bwMode="auto">
          <a:xfrm>
            <a:off x="1143000" y="3657600"/>
            <a:ext cx="7391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 b="1" dirty="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2800" b="1" dirty="0">
                <a:latin typeface="Arial" charset="0"/>
                <a:cs typeface="Times New Roman" pitchFamily="18" charset="0"/>
              </a:rPr>
              <a:t>Loess</a:t>
            </a:r>
            <a:endParaRPr lang="en-US" sz="28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3798" name="Rectangle 22"/>
          <p:cNvSpPr>
            <a:spLocks noChangeArrowheads="1"/>
          </p:cNvSpPr>
          <p:nvPr/>
        </p:nvSpPr>
        <p:spPr bwMode="auto">
          <a:xfrm>
            <a:off x="1143000" y="4114800"/>
            <a:ext cx="659765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2575" indent="-282575">
              <a:spcBef>
                <a:spcPct val="20000"/>
              </a:spcBef>
              <a:buClr>
                <a:schemeClr val="tx2"/>
              </a:buClr>
            </a:pPr>
            <a:r>
              <a:rPr lang="en-US" sz="2600" dirty="0">
                <a:latin typeface="Arial" charset="0"/>
                <a:cs typeface="Times New Roman" pitchFamily="18" charset="0"/>
              </a:rPr>
              <a:t>•  Deposits of windblown silt </a:t>
            </a:r>
          </a:p>
        </p:txBody>
      </p:sp>
      <p:sp>
        <p:nvSpPr>
          <p:cNvPr id="33799" name="Rectangle 23"/>
          <p:cNvSpPr>
            <a:spLocks noChangeArrowheads="1"/>
          </p:cNvSpPr>
          <p:nvPr/>
        </p:nvSpPr>
        <p:spPr bwMode="auto">
          <a:xfrm>
            <a:off x="1217363" y="4876800"/>
            <a:ext cx="6936037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2575" indent="-282575">
              <a:spcBef>
                <a:spcPct val="20000"/>
              </a:spcBef>
              <a:buClr>
                <a:schemeClr val="tx2"/>
              </a:buClr>
            </a:pPr>
            <a:r>
              <a:rPr lang="en-US" sz="2600" dirty="0">
                <a:latin typeface="Arial" charset="0"/>
                <a:cs typeface="Times New Roman" pitchFamily="18" charset="0"/>
              </a:rPr>
              <a:t>•  Extensive blanket deposits </a:t>
            </a:r>
          </a:p>
        </p:txBody>
      </p:sp>
      <p:sp>
        <p:nvSpPr>
          <p:cNvPr id="33800" name="Rectangle 24"/>
          <p:cNvSpPr>
            <a:spLocks noChangeArrowheads="1"/>
          </p:cNvSpPr>
          <p:nvPr/>
        </p:nvSpPr>
        <p:spPr bwMode="auto">
          <a:xfrm>
            <a:off x="1364655" y="5792787"/>
            <a:ext cx="7779345" cy="8925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2575" indent="-282575">
              <a:spcBef>
                <a:spcPct val="20000"/>
              </a:spcBef>
              <a:buClr>
                <a:schemeClr val="tx2"/>
              </a:buClr>
            </a:pPr>
            <a:r>
              <a:rPr lang="en-US" sz="2600" dirty="0">
                <a:latin typeface="Arial" charset="0"/>
                <a:cs typeface="Times New Roman" pitchFamily="18" charset="0"/>
              </a:rPr>
              <a:t>•  Primary sources are deserts and glacial </a:t>
            </a:r>
            <a:br>
              <a:rPr lang="en-US" sz="2600" dirty="0">
                <a:latin typeface="Arial" charset="0"/>
                <a:cs typeface="Times New Roman" pitchFamily="18" charset="0"/>
              </a:rPr>
            </a:br>
            <a:r>
              <a:rPr lang="en-US" sz="2600" dirty="0">
                <a:latin typeface="Arial" charset="0"/>
                <a:cs typeface="Times New Roman" pitchFamily="18" charset="0"/>
              </a:rPr>
              <a:t>stratified drift.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163" y="4103688"/>
            <a:ext cx="4541837" cy="275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9725"/>
            <a:ext cx="4614863" cy="3500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482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cs typeface="Times New Roman" pitchFamily="18" charset="0"/>
              </a:rPr>
              <a:t>Landscapes </a:t>
            </a:r>
            <a:r>
              <a:rPr lang="en-US" b="1" dirty="0" smtClean="0">
                <a:cs typeface="Times New Roman" pitchFamily="18" charset="0"/>
              </a:rPr>
              <a:t>Shaped by Wind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cs typeface="Times New Roman" pitchFamily="18" charset="0"/>
              </a:rPr>
              <a:t>Landscapes </a:t>
            </a:r>
            <a:r>
              <a:rPr lang="en-US" b="1" dirty="0" smtClean="0">
                <a:cs typeface="Times New Roman" pitchFamily="18" charset="0"/>
              </a:rPr>
              <a:t>Shaped by Wind</a:t>
            </a:r>
          </a:p>
        </p:txBody>
      </p:sp>
      <p:pic>
        <p:nvPicPr>
          <p:cNvPr id="35844" name="Picture 5" descr="13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2105025"/>
            <a:ext cx="5967413" cy="4464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763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cs typeface="Times New Roman" pitchFamily="18" charset="0"/>
              </a:rPr>
              <a:t>Wind Deposits</a:t>
            </a:r>
          </a:p>
        </p:txBody>
      </p:sp>
      <p:sp>
        <p:nvSpPr>
          <p:cNvPr id="36868" name="Rectangle 16"/>
          <p:cNvSpPr>
            <a:spLocks noChangeArrowheads="1"/>
          </p:cNvSpPr>
          <p:nvPr/>
        </p:nvSpPr>
        <p:spPr bwMode="auto">
          <a:xfrm>
            <a:off x="1066800" y="1143000"/>
            <a:ext cx="73914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 b="1" dirty="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2800" dirty="0">
                <a:latin typeface="Arial" charset="0"/>
                <a:cs typeface="Times New Roman" pitchFamily="18" charset="0"/>
              </a:rPr>
              <a:t>Sand Dunes</a:t>
            </a:r>
          </a:p>
        </p:txBody>
      </p:sp>
      <p:sp>
        <p:nvSpPr>
          <p:cNvPr id="36869" name="Rectangle 17"/>
          <p:cNvSpPr>
            <a:spLocks noChangeArrowheads="1"/>
          </p:cNvSpPr>
          <p:nvPr/>
        </p:nvSpPr>
        <p:spPr bwMode="auto">
          <a:xfrm>
            <a:off x="838200" y="1828800"/>
            <a:ext cx="7532687" cy="12926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2575" indent="-282575">
              <a:spcBef>
                <a:spcPct val="20000"/>
              </a:spcBef>
              <a:buClr>
                <a:schemeClr val="tx2"/>
              </a:buClr>
            </a:pPr>
            <a:r>
              <a:rPr lang="en-US" sz="2600" dirty="0">
                <a:latin typeface="Arial" charset="0"/>
                <a:cs typeface="Times New Roman" pitchFamily="18" charset="0"/>
              </a:rPr>
              <a:t>•  Unlike deposits of loess, which form blanket-like layers over broad areas, winds commonly deposit sand in mounds or ridges called </a:t>
            </a:r>
            <a:r>
              <a:rPr lang="en-US" sz="2600" b="1" dirty="0">
                <a:latin typeface="Arial" charset="0"/>
                <a:cs typeface="Times New Roman" pitchFamily="18" charset="0"/>
              </a:rPr>
              <a:t>dunes.</a:t>
            </a:r>
          </a:p>
        </p:txBody>
      </p:sp>
      <p:sp>
        <p:nvSpPr>
          <p:cNvPr id="36870" name="Rectangle 18"/>
          <p:cNvSpPr>
            <a:spLocks noChangeArrowheads="1"/>
          </p:cNvSpPr>
          <p:nvPr/>
        </p:nvSpPr>
        <p:spPr bwMode="auto">
          <a:xfrm>
            <a:off x="1061034" y="3276600"/>
            <a:ext cx="5720766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2575" indent="-282575">
              <a:spcBef>
                <a:spcPct val="20000"/>
              </a:spcBef>
              <a:buClr>
                <a:schemeClr val="tx2"/>
              </a:buClr>
            </a:pPr>
            <a:r>
              <a:rPr lang="en-US" sz="2600" dirty="0">
                <a:latin typeface="Arial" charset="0"/>
                <a:cs typeface="Times New Roman" pitchFamily="18" charset="0"/>
              </a:rPr>
              <a:t>•  Characteristic features</a:t>
            </a:r>
          </a:p>
        </p:txBody>
      </p:sp>
      <p:sp>
        <p:nvSpPr>
          <p:cNvPr id="36871" name="Rectangle 19"/>
          <p:cNvSpPr>
            <a:spLocks noChangeArrowheads="1"/>
          </p:cNvSpPr>
          <p:nvPr/>
        </p:nvSpPr>
        <p:spPr bwMode="auto">
          <a:xfrm>
            <a:off x="1173754" y="3962400"/>
            <a:ext cx="7152684" cy="8925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2575" indent="-282575">
              <a:spcBef>
                <a:spcPct val="20000"/>
              </a:spcBef>
              <a:buClr>
                <a:schemeClr val="tx2"/>
              </a:buClr>
            </a:pPr>
            <a:r>
              <a:rPr lang="en-US" sz="260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-  Steeper on sheltered side, less step on side facing wind</a:t>
            </a:r>
            <a:endParaRPr lang="en-US" sz="2600">
              <a:latin typeface="Arial" charset="0"/>
              <a:cs typeface="Times New Roman" pitchFamily="18" charset="0"/>
            </a:endParaRPr>
          </a:p>
        </p:txBody>
      </p:sp>
      <p:sp>
        <p:nvSpPr>
          <p:cNvPr id="36872" name="Rectangle 21"/>
          <p:cNvSpPr>
            <a:spLocks noChangeArrowheads="1"/>
          </p:cNvSpPr>
          <p:nvPr/>
        </p:nvSpPr>
        <p:spPr bwMode="auto">
          <a:xfrm>
            <a:off x="1171097" y="5029200"/>
            <a:ext cx="7185503" cy="8925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2575" indent="-282575">
              <a:spcBef>
                <a:spcPct val="20000"/>
              </a:spcBef>
              <a:buClr>
                <a:schemeClr val="tx2"/>
              </a:buClr>
            </a:pPr>
            <a:r>
              <a:rPr lang="en-US" sz="260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-  Cross beds</a:t>
            </a:r>
            <a:r>
              <a:rPr lang="en-US" sz="2600">
                <a:latin typeface="Arial" charset="0"/>
                <a:cs typeface="Times New Roman" pitchFamily="18" charset="0"/>
              </a:rPr>
              <a:t> are the sloping layers of sand in </a:t>
            </a:r>
            <a:br>
              <a:rPr lang="en-US" sz="2600">
                <a:latin typeface="Arial" charset="0"/>
                <a:cs typeface="Times New Roman" pitchFamily="18" charset="0"/>
              </a:rPr>
            </a:br>
            <a:r>
              <a:rPr lang="en-US" sz="2600">
                <a:latin typeface="Arial" charset="0"/>
                <a:cs typeface="Times New Roman" pitchFamily="18" charset="0"/>
              </a:rPr>
              <a:t>the dune.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42863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tabLst>
                <a:tab pos="2979738" algn="l"/>
              </a:tabLst>
            </a:pPr>
            <a:r>
              <a:rPr lang="en-US" sz="3600" b="1" smtClean="0"/>
              <a:t>A Dune in New Mexico’s White </a:t>
            </a:r>
            <a:br>
              <a:rPr lang="en-US" sz="3600" b="1" smtClean="0"/>
            </a:br>
            <a:r>
              <a:rPr lang="en-US" sz="3600" b="1" smtClean="0"/>
              <a:t>Sands National Monument</a:t>
            </a:r>
            <a:endParaRPr lang="en-US" b="1" i="1" smtClean="0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69925" y="1524000"/>
            <a:ext cx="7918450" cy="5105400"/>
            <a:chOff x="422" y="960"/>
            <a:chExt cx="4988" cy="3216"/>
          </a:xfrm>
        </p:grpSpPr>
        <p:sp>
          <p:nvSpPr>
            <p:cNvPr id="37893" name="AutoShape 11"/>
            <p:cNvSpPr>
              <a:spLocks noChangeArrowheads="1"/>
            </p:cNvSpPr>
            <p:nvPr/>
          </p:nvSpPr>
          <p:spPr bwMode="auto">
            <a:xfrm>
              <a:off x="422" y="960"/>
              <a:ext cx="4988" cy="3216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894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8" y="1043"/>
              <a:ext cx="4575" cy="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304800"/>
            <a:ext cx="8440737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smtClean="0"/>
              <a:t>Distribution and </a:t>
            </a:r>
            <a:br>
              <a:rPr lang="en-US" sz="4000" b="1" i="1" smtClean="0"/>
            </a:br>
            <a:r>
              <a:rPr lang="en-US" sz="4000" b="1" i="1" smtClean="0"/>
              <a:t>causes of dry lands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81400"/>
          </a:xfrm>
        </p:spPr>
        <p:txBody>
          <a:bodyPr/>
          <a:lstStyle/>
          <a:p>
            <a:pPr eaLnBrk="1" hangingPunct="1"/>
            <a:r>
              <a:rPr lang="en-US" b="1" smtClean="0"/>
              <a:t>Dry regions cover 30 percent of Earth’s land surface</a:t>
            </a:r>
          </a:p>
          <a:p>
            <a:pPr eaLnBrk="1" hangingPunct="1"/>
            <a:r>
              <a:rPr lang="en-US" b="1" smtClean="0"/>
              <a:t>Two climatic types are commonly recognized</a:t>
            </a:r>
          </a:p>
          <a:p>
            <a:pPr lvl="2" eaLnBrk="1" hangingPunct="1"/>
            <a:r>
              <a:rPr lang="en-US" sz="2800" b="1" smtClean="0">
                <a:solidFill>
                  <a:schemeClr val="tx2"/>
                </a:solidFill>
              </a:rPr>
              <a:t>Desert</a:t>
            </a:r>
            <a:r>
              <a:rPr lang="en-US" sz="2800" b="1" smtClean="0"/>
              <a:t> or arid</a:t>
            </a:r>
          </a:p>
          <a:p>
            <a:pPr lvl="2" eaLnBrk="1" hangingPunct="1"/>
            <a:r>
              <a:rPr lang="en-US" sz="2800" b="1" smtClean="0">
                <a:solidFill>
                  <a:schemeClr val="tx2"/>
                </a:solidFill>
              </a:rPr>
              <a:t>Steppe </a:t>
            </a:r>
            <a:r>
              <a:rPr lang="en-US" sz="2800" b="1" smtClean="0"/>
              <a:t>or semiarid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28575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tabLst>
                <a:tab pos="2979738" algn="l"/>
              </a:tabLst>
            </a:pPr>
            <a:r>
              <a:rPr lang="en-US" sz="3600" b="1" smtClean="0"/>
              <a:t>Cross Beds Are Part of Navajo Sandstone in Zion National Park, Utah.</a:t>
            </a:r>
            <a:endParaRPr lang="en-US" b="1" i="1" smtClean="0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039938" y="1598613"/>
            <a:ext cx="5483225" cy="5259387"/>
            <a:chOff x="1141" y="960"/>
            <a:chExt cx="3353" cy="3216"/>
          </a:xfrm>
        </p:grpSpPr>
        <p:sp>
          <p:nvSpPr>
            <p:cNvPr id="38917" name="AutoShape 11"/>
            <p:cNvSpPr>
              <a:spLocks noChangeAspect="1" noChangeArrowheads="1"/>
            </p:cNvSpPr>
            <p:nvPr/>
          </p:nvSpPr>
          <p:spPr bwMode="auto">
            <a:xfrm>
              <a:off x="1141" y="960"/>
              <a:ext cx="3353" cy="3216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918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2" y="1233"/>
              <a:ext cx="2711" cy="2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839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cs typeface="Times New Roman" pitchFamily="18" charset="0"/>
              </a:rPr>
              <a:t>Wind Deposits</a:t>
            </a:r>
          </a:p>
        </p:txBody>
      </p:sp>
      <p:sp>
        <p:nvSpPr>
          <p:cNvPr id="39940" name="Rectangle 15"/>
          <p:cNvSpPr>
            <a:spLocks noChangeArrowheads="1"/>
          </p:cNvSpPr>
          <p:nvPr/>
        </p:nvSpPr>
        <p:spPr bwMode="auto">
          <a:xfrm>
            <a:off x="838200" y="1143000"/>
            <a:ext cx="73914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 b="1" dirty="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2800" dirty="0">
                <a:latin typeface="Arial" charset="0"/>
                <a:cs typeface="Times New Roman" pitchFamily="18" charset="0"/>
              </a:rPr>
              <a:t>Types of Sand Dunes</a:t>
            </a:r>
          </a:p>
        </p:txBody>
      </p:sp>
      <p:sp>
        <p:nvSpPr>
          <p:cNvPr id="39941" name="Rectangle 16"/>
          <p:cNvSpPr>
            <a:spLocks noChangeArrowheads="1"/>
          </p:cNvSpPr>
          <p:nvPr/>
        </p:nvSpPr>
        <p:spPr bwMode="auto">
          <a:xfrm>
            <a:off x="1219200" y="1828800"/>
            <a:ext cx="6921500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2575" indent="-282575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Arial" charset="0"/>
                <a:cs typeface="Times New Roman" pitchFamily="18" charset="0"/>
              </a:rPr>
              <a:t>What form sand dunes assume depends on </a:t>
            </a:r>
            <a:r>
              <a:rPr lang="en-US" sz="2800" dirty="0" smtClean="0">
                <a:latin typeface="Arial" charset="0"/>
                <a:cs typeface="Times New Roman" pitchFamily="18" charset="0"/>
              </a:rPr>
              <a:t> the </a:t>
            </a:r>
            <a:r>
              <a:rPr lang="en-US" sz="2800" dirty="0">
                <a:latin typeface="Arial" charset="0"/>
                <a:cs typeface="Times New Roman" pitchFamily="18" charset="0"/>
              </a:rPr>
              <a:t>wind direction and speed, how much sand </a:t>
            </a:r>
            <a:r>
              <a:rPr lang="en-US" sz="2800" dirty="0" smtClean="0">
                <a:latin typeface="Arial" charset="0"/>
                <a:cs typeface="Times New Roman" pitchFamily="18" charset="0"/>
              </a:rPr>
              <a:t>is </a:t>
            </a:r>
            <a:r>
              <a:rPr lang="en-US" sz="2800" dirty="0">
                <a:latin typeface="Arial" charset="0"/>
                <a:cs typeface="Times New Roman" pitchFamily="18" charset="0"/>
              </a:rPr>
              <a:t>available, and the amount of vegetation.</a:t>
            </a:r>
          </a:p>
        </p:txBody>
      </p:sp>
      <p:sp>
        <p:nvSpPr>
          <p:cNvPr id="39942" name="Rectangle 17"/>
          <p:cNvSpPr>
            <a:spLocks noChangeArrowheads="1"/>
          </p:cNvSpPr>
          <p:nvPr/>
        </p:nvSpPr>
        <p:spPr bwMode="auto">
          <a:xfrm>
            <a:off x="2182813" y="3733800"/>
            <a:ext cx="2728632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82575" indent="-282575">
              <a:spcBef>
                <a:spcPct val="20000"/>
              </a:spcBef>
              <a:buClr>
                <a:schemeClr val="tx2"/>
              </a:buClr>
            </a:pPr>
            <a:r>
              <a:rPr lang="en-US" sz="2600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-  </a:t>
            </a:r>
            <a:r>
              <a:rPr lang="en-US" sz="2600" dirty="0" err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Barchan</a:t>
            </a:r>
            <a:r>
              <a:rPr lang="en-US" sz="2600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 dunes</a:t>
            </a:r>
          </a:p>
        </p:txBody>
      </p:sp>
      <p:sp>
        <p:nvSpPr>
          <p:cNvPr id="39943" name="Rectangle 18"/>
          <p:cNvSpPr>
            <a:spLocks noChangeArrowheads="1"/>
          </p:cNvSpPr>
          <p:nvPr/>
        </p:nvSpPr>
        <p:spPr bwMode="auto">
          <a:xfrm>
            <a:off x="2166020" y="4191000"/>
            <a:ext cx="850198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2575" indent="-282575">
              <a:spcBef>
                <a:spcPct val="20000"/>
              </a:spcBef>
              <a:buClr>
                <a:schemeClr val="tx2"/>
              </a:buClr>
            </a:pPr>
            <a:r>
              <a:rPr lang="en-US" sz="2600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-  Transverse dunes</a:t>
            </a:r>
          </a:p>
        </p:txBody>
      </p:sp>
      <p:sp>
        <p:nvSpPr>
          <p:cNvPr id="39944" name="Rectangle 19"/>
          <p:cNvSpPr>
            <a:spLocks noChangeArrowheads="1"/>
          </p:cNvSpPr>
          <p:nvPr/>
        </p:nvSpPr>
        <p:spPr bwMode="auto">
          <a:xfrm>
            <a:off x="2166937" y="5105400"/>
            <a:ext cx="6138863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2575" indent="-282575">
              <a:spcBef>
                <a:spcPct val="20000"/>
              </a:spcBef>
              <a:buClr>
                <a:schemeClr val="tx2"/>
              </a:buClr>
            </a:pPr>
            <a:r>
              <a:rPr lang="en-US" sz="2600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-  Longitudinal dunes </a:t>
            </a:r>
          </a:p>
        </p:txBody>
      </p:sp>
      <p:sp>
        <p:nvSpPr>
          <p:cNvPr id="39945" name="Rectangle 20"/>
          <p:cNvSpPr>
            <a:spLocks noChangeArrowheads="1"/>
          </p:cNvSpPr>
          <p:nvPr/>
        </p:nvSpPr>
        <p:spPr bwMode="auto">
          <a:xfrm>
            <a:off x="2209800" y="5984547"/>
            <a:ext cx="2713442" cy="4524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2575" indent="-2825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600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-  Star dunes</a:t>
            </a:r>
            <a:r>
              <a:rPr lang="en-US" sz="2600" dirty="0">
                <a:latin typeface="Arial" charset="0"/>
                <a:cs typeface="Times New Roman" pitchFamily="18" charset="0"/>
              </a:rPr>
              <a:t>  </a:t>
            </a:r>
          </a:p>
        </p:txBody>
      </p:sp>
      <p:sp>
        <p:nvSpPr>
          <p:cNvPr id="39946" name="Rectangle 21"/>
          <p:cNvSpPr>
            <a:spLocks noChangeArrowheads="1"/>
          </p:cNvSpPr>
          <p:nvPr/>
        </p:nvSpPr>
        <p:spPr bwMode="auto">
          <a:xfrm>
            <a:off x="2178524" y="5521326"/>
            <a:ext cx="3307876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2575" indent="-282575"/>
            <a:r>
              <a:rPr lang="en-US" sz="2600" dirty="0">
                <a:solidFill>
                  <a:schemeClr val="tx2"/>
                </a:solidFill>
                <a:latin typeface="ヒラギノ角ゴ Pro W3" charset="-128"/>
                <a:cs typeface="Times New Roman" pitchFamily="18" charset="0"/>
              </a:rPr>
              <a:t>- </a:t>
            </a:r>
            <a:r>
              <a:rPr lang="en-US" sz="2600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Parabolic dunes</a:t>
            </a:r>
          </a:p>
        </p:txBody>
      </p:sp>
      <p:sp>
        <p:nvSpPr>
          <p:cNvPr id="39947" name="Rectangle 22"/>
          <p:cNvSpPr>
            <a:spLocks noChangeArrowheads="1"/>
          </p:cNvSpPr>
          <p:nvPr/>
        </p:nvSpPr>
        <p:spPr bwMode="auto">
          <a:xfrm>
            <a:off x="2170845" y="4648201"/>
            <a:ext cx="3772755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82575" indent="-282575">
              <a:spcBef>
                <a:spcPct val="20000"/>
              </a:spcBef>
              <a:buClr>
                <a:schemeClr val="tx2"/>
              </a:buClr>
            </a:pPr>
            <a:r>
              <a:rPr lang="en-US" sz="260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-  Barchanoid dunes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 smtClean="0"/>
              <a:t>Types of Sand Dunes</a:t>
            </a:r>
            <a:endParaRPr lang="en-US" b="1" i="1" smtClean="0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646238" y="1524000"/>
            <a:ext cx="5886450" cy="5105400"/>
            <a:chOff x="884" y="960"/>
            <a:chExt cx="3708" cy="3216"/>
          </a:xfrm>
        </p:grpSpPr>
        <p:sp>
          <p:nvSpPr>
            <p:cNvPr id="40965" name="AutoShape 11"/>
            <p:cNvSpPr>
              <a:spLocks noChangeArrowheads="1"/>
            </p:cNvSpPr>
            <p:nvPr/>
          </p:nvSpPr>
          <p:spPr bwMode="auto">
            <a:xfrm>
              <a:off x="884" y="960"/>
              <a:ext cx="3708" cy="3216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966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3" y="1096"/>
              <a:ext cx="3111" cy="2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10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 smtClean="0"/>
              <a:t>Types of Sand Dunes</a:t>
            </a:r>
            <a:endParaRPr lang="en-US" b="1" i="1" smtClean="0"/>
          </a:p>
        </p:txBody>
      </p:sp>
      <p:sp>
        <p:nvSpPr>
          <p:cNvPr id="41988" name="AutoShape 4"/>
          <p:cNvSpPr>
            <a:spLocks noChangeAspect="1" noChangeArrowheads="1"/>
          </p:cNvSpPr>
          <p:nvPr/>
        </p:nvSpPr>
        <p:spPr bwMode="auto">
          <a:xfrm>
            <a:off x="304800" y="1524000"/>
            <a:ext cx="8534400" cy="5105400"/>
          </a:xfrm>
          <a:prstGeom prst="roundRect">
            <a:avLst>
              <a:gd name="adj" fmla="val 22130"/>
            </a:avLst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Box 16"/>
          <p:cNvSpPr txBox="1">
            <a:spLocks noChangeArrowheads="1"/>
          </p:cNvSpPr>
          <p:nvPr/>
        </p:nvSpPr>
        <p:spPr bwMode="auto">
          <a:xfrm>
            <a:off x="806450" y="1801813"/>
            <a:ext cx="37115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chemeClr val="bg2"/>
                </a:solidFill>
              </a:rPr>
              <a:t>Barchan</a:t>
            </a:r>
            <a:r>
              <a:rPr lang="en-US" sz="2800" b="1" dirty="0">
                <a:solidFill>
                  <a:schemeClr val="bg2"/>
                </a:solidFill>
              </a:rPr>
              <a:t> Dunes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 look like crescents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Form on flat, hard ground where supplies of sand and vegetation are limited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Only reach a height of about 30 m</a:t>
            </a:r>
          </a:p>
          <a:p>
            <a:pPr algn="ctr">
              <a:buFont typeface="Arial" charset="0"/>
              <a:buChar char="•"/>
            </a:pP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1990" name="TextBox 18"/>
          <p:cNvSpPr txBox="1">
            <a:spLocks noChangeArrowheads="1"/>
          </p:cNvSpPr>
          <p:nvPr/>
        </p:nvSpPr>
        <p:spPr bwMode="auto">
          <a:xfrm>
            <a:off x="4773613" y="1798638"/>
            <a:ext cx="370998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Transverse Dunes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 form in steady winds, with abundant sand and little vegetation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Ridges are 90</a:t>
            </a:r>
            <a:r>
              <a:rPr lang="en-US" sz="28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º </a:t>
            </a:r>
            <a:r>
              <a:rPr lang="en-US" sz="2800" b="1" dirty="0">
                <a:solidFill>
                  <a:schemeClr val="accent1"/>
                </a:solidFill>
              </a:rPr>
              <a:t>to the direction of wind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Typically in coastal areas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Can be 200 m high</a:t>
            </a:r>
          </a:p>
          <a:p>
            <a:pPr algn="ctr">
              <a:buFont typeface="Arial" charset="0"/>
              <a:buChar char="•"/>
            </a:pPr>
            <a:endParaRPr lang="en-US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 smtClean="0"/>
              <a:t>Types of Sand Dunes</a:t>
            </a:r>
            <a:endParaRPr lang="en-US" b="1" i="1" smtClean="0"/>
          </a:p>
        </p:txBody>
      </p:sp>
      <p:sp>
        <p:nvSpPr>
          <p:cNvPr id="43012" name="AutoShape 4"/>
          <p:cNvSpPr>
            <a:spLocks noChangeAspect="1" noChangeArrowheads="1"/>
          </p:cNvSpPr>
          <p:nvPr/>
        </p:nvSpPr>
        <p:spPr bwMode="auto">
          <a:xfrm>
            <a:off x="609600" y="1435100"/>
            <a:ext cx="8534400" cy="5105400"/>
          </a:xfrm>
          <a:prstGeom prst="roundRect">
            <a:avLst>
              <a:gd name="adj" fmla="val 22130"/>
            </a:avLst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TextBox 16"/>
          <p:cNvSpPr txBox="1">
            <a:spLocks noChangeArrowheads="1"/>
          </p:cNvSpPr>
          <p:nvPr/>
        </p:nvSpPr>
        <p:spPr bwMode="auto">
          <a:xfrm>
            <a:off x="5089525" y="1868488"/>
            <a:ext cx="370998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Longitudinal Dunes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 long ridges of sand parallel to wind direction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Moderate sand supplies and wind direction varies slightly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Can be up to 100 m high</a:t>
            </a:r>
          </a:p>
          <a:p>
            <a:pPr algn="ctr">
              <a:buFont typeface="Arial" charset="0"/>
              <a:buChar char="•"/>
            </a:pP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3014" name="TextBox 18"/>
          <p:cNvSpPr txBox="1">
            <a:spLocks noChangeArrowheads="1"/>
          </p:cNvSpPr>
          <p:nvPr/>
        </p:nvSpPr>
        <p:spPr bwMode="auto">
          <a:xfrm>
            <a:off x="958850" y="1798638"/>
            <a:ext cx="37115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chemeClr val="bg2"/>
                </a:solidFill>
              </a:rPr>
              <a:t>Barchanoid</a:t>
            </a:r>
            <a:r>
              <a:rPr lang="en-US" sz="2800" b="1" dirty="0">
                <a:solidFill>
                  <a:schemeClr val="bg2"/>
                </a:solidFill>
              </a:rPr>
              <a:t> Dunes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 in between transverse and </a:t>
            </a:r>
            <a:r>
              <a:rPr lang="en-US" sz="2800" b="1" dirty="0" err="1">
                <a:solidFill>
                  <a:schemeClr val="accent1"/>
                </a:solidFill>
              </a:rPr>
              <a:t>barchan</a:t>
            </a:r>
            <a:r>
              <a:rPr lang="en-US" sz="2800" b="1" dirty="0">
                <a:solidFill>
                  <a:schemeClr val="accent1"/>
                </a:solidFill>
              </a:rPr>
              <a:t> dunes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Scalloped rows of sand that form at right angles to wind direction</a:t>
            </a: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This is what is in White Sands National Monument </a:t>
            </a:r>
          </a:p>
          <a:p>
            <a:pPr algn="ctr">
              <a:buFont typeface="Arial" charset="0"/>
              <a:buChar char="•"/>
            </a:pPr>
            <a:endParaRPr lang="en-US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10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 smtClean="0"/>
              <a:t>Types of Sand Dunes</a:t>
            </a:r>
            <a:endParaRPr lang="en-US" b="1" i="1" smtClean="0"/>
          </a:p>
        </p:txBody>
      </p:sp>
      <p:sp>
        <p:nvSpPr>
          <p:cNvPr id="44036" name="AutoShape 4"/>
          <p:cNvSpPr>
            <a:spLocks noChangeAspect="1" noChangeArrowheads="1"/>
          </p:cNvSpPr>
          <p:nvPr/>
        </p:nvSpPr>
        <p:spPr bwMode="auto">
          <a:xfrm>
            <a:off x="609600" y="1435100"/>
            <a:ext cx="8534400" cy="5105400"/>
          </a:xfrm>
          <a:prstGeom prst="roundRect">
            <a:avLst>
              <a:gd name="adj" fmla="val 22130"/>
            </a:avLst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Box 16"/>
          <p:cNvSpPr txBox="1">
            <a:spLocks noChangeArrowheads="1"/>
          </p:cNvSpPr>
          <p:nvPr/>
        </p:nvSpPr>
        <p:spPr bwMode="auto">
          <a:xfrm>
            <a:off x="5029200" y="1524000"/>
            <a:ext cx="370998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500" b="1" dirty="0">
                <a:solidFill>
                  <a:schemeClr val="bg2"/>
                </a:solidFill>
              </a:rPr>
              <a:t>Star Dunes</a:t>
            </a:r>
          </a:p>
          <a:p>
            <a:pPr>
              <a:buFont typeface="Arial" charset="0"/>
              <a:buChar char="•"/>
            </a:pPr>
            <a:r>
              <a:rPr lang="en-US" sz="2500" b="1" dirty="0">
                <a:solidFill>
                  <a:schemeClr val="accent1"/>
                </a:solidFill>
              </a:rPr>
              <a:t> isolated hills of sand mostly found in the Sahara and Arabian deserts</a:t>
            </a:r>
          </a:p>
          <a:p>
            <a:pPr>
              <a:buFont typeface="Arial" charset="0"/>
              <a:buChar char="•"/>
            </a:pPr>
            <a:r>
              <a:rPr lang="en-US" sz="2500" b="1" dirty="0">
                <a:solidFill>
                  <a:schemeClr val="accent1"/>
                </a:solidFill>
              </a:rPr>
              <a:t>Bases resemble stars and usually have 3 or 4 sharp ridges that meet in the middle</a:t>
            </a:r>
          </a:p>
          <a:p>
            <a:pPr>
              <a:buFont typeface="Arial" charset="0"/>
              <a:buChar char="•"/>
            </a:pPr>
            <a:r>
              <a:rPr lang="en-US" sz="2500" b="1" dirty="0">
                <a:solidFill>
                  <a:schemeClr val="accent1"/>
                </a:solidFill>
              </a:rPr>
              <a:t>Form in areas with varying wind direction</a:t>
            </a:r>
          </a:p>
          <a:p>
            <a:pPr>
              <a:buFont typeface="Arial" charset="0"/>
              <a:buChar char="•"/>
            </a:pPr>
            <a:r>
              <a:rPr lang="en-US" sz="2500" b="1" dirty="0">
                <a:solidFill>
                  <a:schemeClr val="accent1"/>
                </a:solidFill>
              </a:rPr>
              <a:t>Can reach heights of 90 m</a:t>
            </a:r>
          </a:p>
          <a:p>
            <a:pPr algn="ctr">
              <a:buFont typeface="Arial" charset="0"/>
              <a:buChar char="•"/>
            </a:pPr>
            <a:endParaRPr lang="en-US" sz="2500" b="1" dirty="0">
              <a:solidFill>
                <a:schemeClr val="accent1"/>
              </a:solidFill>
            </a:endParaRPr>
          </a:p>
        </p:txBody>
      </p:sp>
      <p:sp>
        <p:nvSpPr>
          <p:cNvPr id="44038" name="TextBox 18"/>
          <p:cNvSpPr txBox="1">
            <a:spLocks noChangeArrowheads="1"/>
          </p:cNvSpPr>
          <p:nvPr/>
        </p:nvSpPr>
        <p:spPr bwMode="auto">
          <a:xfrm>
            <a:off x="920750" y="1476375"/>
            <a:ext cx="3711575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500" b="1" dirty="0">
                <a:solidFill>
                  <a:schemeClr val="bg2"/>
                </a:solidFill>
              </a:rPr>
              <a:t>Parabolic Dunes</a:t>
            </a:r>
          </a:p>
          <a:p>
            <a:pPr>
              <a:buFont typeface="Arial" charset="0"/>
              <a:buChar char="•"/>
            </a:pPr>
            <a:r>
              <a:rPr lang="en-US" sz="2500" b="1" dirty="0">
                <a:solidFill>
                  <a:schemeClr val="accent1"/>
                </a:solidFill>
              </a:rPr>
              <a:t> look like backwards </a:t>
            </a:r>
            <a:r>
              <a:rPr lang="en-US" sz="2500" b="1" dirty="0" err="1">
                <a:solidFill>
                  <a:schemeClr val="accent1"/>
                </a:solidFill>
              </a:rPr>
              <a:t>barchan</a:t>
            </a:r>
            <a:r>
              <a:rPr lang="en-US" sz="2500" b="1" dirty="0">
                <a:solidFill>
                  <a:schemeClr val="accent1"/>
                </a:solidFill>
              </a:rPr>
              <a:t> dunes</a:t>
            </a:r>
          </a:p>
          <a:p>
            <a:pPr>
              <a:buFont typeface="Arial" charset="0"/>
              <a:buChar char="•"/>
            </a:pPr>
            <a:r>
              <a:rPr lang="en-US" sz="2500" b="1" dirty="0">
                <a:solidFill>
                  <a:schemeClr val="accent1"/>
                </a:solidFill>
              </a:rPr>
              <a:t>Tips point into the wind instead of away from it</a:t>
            </a:r>
          </a:p>
          <a:p>
            <a:pPr>
              <a:buFont typeface="Arial" charset="0"/>
              <a:buChar char="•"/>
            </a:pPr>
            <a:r>
              <a:rPr lang="en-US" sz="2500" b="1" dirty="0">
                <a:solidFill>
                  <a:schemeClr val="accent1"/>
                </a:solidFill>
              </a:rPr>
              <a:t>Occur where some vegetation covers the sand</a:t>
            </a:r>
          </a:p>
          <a:p>
            <a:pPr algn="ctr">
              <a:buFont typeface="Arial" charset="0"/>
              <a:buChar char="•"/>
            </a:pPr>
            <a:endParaRPr lang="en-US" sz="25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0" descr="FG16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40738" cy="10064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smtClean="0"/>
              <a:t>Geologic processes in arid climates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dirty="0" smtClean="0"/>
              <a:t>Weathering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dirty="0" smtClean="0"/>
              <a:t>Not as effective as in humid regions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accent4"/>
                </a:solidFill>
              </a:rPr>
              <a:t>Mechanical weathering </a:t>
            </a:r>
            <a:r>
              <a:rPr lang="en-US" sz="2800" b="1" dirty="0" smtClean="0"/>
              <a:t>produces unaltered rock and mineral fragments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dirty="0" smtClean="0"/>
              <a:t>Clay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dirty="0" smtClean="0"/>
              <a:t>Thin soils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dirty="0" smtClean="0"/>
              <a:t>Oxidized minerals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>
                <a:solidFill>
                  <a:schemeClr val="accent4"/>
                </a:solidFill>
              </a:rPr>
              <a:t>Chemical weathering </a:t>
            </a:r>
            <a:r>
              <a:rPr lang="en-US" sz="2800" b="1" dirty="0" smtClean="0"/>
              <a:t>is not completely absent in deserts. Over long time spans, clay and thin soils do form. </a:t>
            </a:r>
            <a:endParaRPr lang="en-US" sz="2400" b="1" dirty="0" smtClean="0"/>
          </a:p>
          <a:p>
            <a:pPr lvl="2" eaLnBrk="1" hangingPunct="1">
              <a:lnSpc>
                <a:spcPct val="90000"/>
              </a:lnSpc>
            </a:pPr>
            <a:endParaRPr lang="en-US" b="1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role of water</a:t>
            </a:r>
          </a:p>
          <a:p>
            <a:pPr lvl="1"/>
            <a:r>
              <a:rPr lang="en-US" sz="3000" dirty="0" smtClean="0"/>
              <a:t>In the desert, most streams are ephemeral-they only carry water after it rains</a:t>
            </a:r>
          </a:p>
          <a:p>
            <a:pPr lvl="2"/>
            <a:r>
              <a:rPr lang="en-US" sz="2700" dirty="0" smtClean="0"/>
              <a:t>Dry creeks/streams=arroyos</a:t>
            </a: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 Processes in the Desert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flash flood 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cs typeface="Times New Roman" pitchFamily="18" charset="0"/>
              </a:rPr>
              <a:t>Flash Flooding in the Desert</a:t>
            </a:r>
            <a:endParaRPr lang="en-US" dirty="0" smtClean="0"/>
          </a:p>
        </p:txBody>
      </p:sp>
      <p:sp>
        <p:nvSpPr>
          <p:cNvPr id="27652" name="Rectangle 15"/>
          <p:cNvSpPr>
            <a:spLocks noChangeArrowheads="1"/>
          </p:cNvSpPr>
          <p:nvPr/>
        </p:nvSpPr>
        <p:spPr bwMode="auto">
          <a:xfrm>
            <a:off x="1752600" y="4267200"/>
            <a:ext cx="7051675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36538" indent="-236538"/>
            <a:r>
              <a:rPr lang="en-US" sz="3000" dirty="0">
                <a:latin typeface="Arial" charset="0"/>
                <a:cs typeface="Times New Roman" pitchFamily="18" charset="0"/>
              </a:rPr>
              <a:t>•  Floods end </a:t>
            </a:r>
            <a:r>
              <a:rPr lang="en-US" sz="3000" u="sng" dirty="0" err="1">
                <a:latin typeface="Arial" charset="0"/>
                <a:cs typeface="Times New Roman" pitchFamily="18" charset="0"/>
              </a:rPr>
              <a:t>quickly!</a:t>
            </a:r>
            <a:r>
              <a:rPr lang="en-US" sz="3000" dirty="0" err="1">
                <a:latin typeface="Arial" charset="0"/>
                <a:cs typeface="Times New Roman" pitchFamily="18" charset="0"/>
              </a:rPr>
              <a:t>In</a:t>
            </a:r>
            <a:r>
              <a:rPr lang="en-US" sz="3000" dirty="0">
                <a:latin typeface="Arial" charset="0"/>
                <a:cs typeface="Times New Roman" pitchFamily="18" charset="0"/>
              </a:rPr>
              <a:t> areas of the Mississippi, it takes days for the flood levels to peak and can take days for them to recede back to normal</a:t>
            </a:r>
          </a:p>
        </p:txBody>
      </p:sp>
      <p:sp>
        <p:nvSpPr>
          <p:cNvPr id="27653" name="Rectangle 16"/>
          <p:cNvSpPr>
            <a:spLocks noChangeArrowheads="1"/>
          </p:cNvSpPr>
          <p:nvPr/>
        </p:nvSpPr>
        <p:spPr bwMode="auto">
          <a:xfrm>
            <a:off x="1066800" y="1447800"/>
            <a:ext cx="7391400" cy="5539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3000" b="1" dirty="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3000" dirty="0">
                <a:latin typeface="Arial" charset="0"/>
                <a:cs typeface="Times New Roman" pitchFamily="18" charset="0"/>
              </a:rPr>
              <a:t>Why?</a:t>
            </a:r>
          </a:p>
        </p:txBody>
      </p:sp>
      <p:sp>
        <p:nvSpPr>
          <p:cNvPr id="27654" name="Rectangle 17"/>
          <p:cNvSpPr>
            <a:spLocks noChangeArrowheads="1"/>
          </p:cNvSpPr>
          <p:nvPr/>
        </p:nvSpPr>
        <p:spPr bwMode="auto">
          <a:xfrm>
            <a:off x="1779588" y="2057400"/>
            <a:ext cx="7364412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2575" indent="-282575"/>
            <a:r>
              <a:rPr lang="en-US" sz="3000" dirty="0">
                <a:latin typeface="Arial" charset="0"/>
                <a:cs typeface="Times New Roman" pitchFamily="18" charset="0"/>
              </a:rPr>
              <a:t>•  So much rain falls that the soil </a:t>
            </a:r>
            <a:r>
              <a:rPr lang="en-US" sz="3000" u="sng" dirty="0">
                <a:latin typeface="Arial" charset="0"/>
                <a:cs typeface="Times New Roman" pitchFamily="18" charset="0"/>
              </a:rPr>
              <a:t>cannot absorb </a:t>
            </a:r>
            <a:r>
              <a:rPr lang="en-US" sz="3000" dirty="0">
                <a:latin typeface="Arial" charset="0"/>
                <a:cs typeface="Times New Roman" pitchFamily="18" charset="0"/>
              </a:rPr>
              <a:t>it</a:t>
            </a:r>
            <a:endParaRPr lang="en-US" sz="3000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7655" name="Rectangle 20"/>
          <p:cNvSpPr>
            <a:spLocks noChangeArrowheads="1"/>
          </p:cNvSpPr>
          <p:nvPr/>
        </p:nvSpPr>
        <p:spPr bwMode="auto">
          <a:xfrm>
            <a:off x="1752600" y="3276600"/>
            <a:ext cx="7053262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2575" indent="-282575"/>
            <a:r>
              <a:rPr lang="en-US" sz="2800" dirty="0">
                <a:latin typeface="Arial" charset="0"/>
                <a:cs typeface="Times New Roman" pitchFamily="18" charset="0"/>
              </a:rPr>
              <a:t>•  </a:t>
            </a:r>
            <a:r>
              <a:rPr lang="en-US" sz="2800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Lack of </a:t>
            </a:r>
            <a:r>
              <a:rPr lang="en-US" sz="2800" u="sng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vegetation</a:t>
            </a:r>
            <a:r>
              <a:rPr lang="en-US" sz="2800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 allows water to quickly </a:t>
            </a:r>
            <a:r>
              <a:rPr lang="en-US" sz="2800" u="sng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run off </a:t>
            </a:r>
            <a:r>
              <a:rPr lang="en-US" sz="2800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the land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tabLst>
                <a:tab pos="2979738" algn="l"/>
              </a:tabLst>
            </a:pPr>
            <a:r>
              <a:rPr lang="en-US" sz="3600" b="1" dirty="0" smtClean="0"/>
              <a:t>A Dry Stream Desert Channel Before </a:t>
            </a:r>
            <a:br>
              <a:rPr lang="en-US" sz="3600" b="1" dirty="0" smtClean="0"/>
            </a:br>
            <a:r>
              <a:rPr lang="en-US" sz="3600" b="1" dirty="0" smtClean="0"/>
              <a:t>and After a Heavy Rainfall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44475" y="2159000"/>
            <a:ext cx="8626475" cy="3778250"/>
            <a:chOff x="154" y="1360"/>
            <a:chExt cx="5434" cy="2380"/>
          </a:xfrm>
        </p:grpSpPr>
        <p:sp>
          <p:nvSpPr>
            <p:cNvPr id="28677" name="AutoShape 11"/>
            <p:cNvSpPr>
              <a:spLocks noChangeArrowheads="1"/>
            </p:cNvSpPr>
            <p:nvPr/>
          </p:nvSpPr>
          <p:spPr bwMode="auto">
            <a:xfrm>
              <a:off x="154" y="1360"/>
              <a:ext cx="5434" cy="2380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678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" y="1578"/>
              <a:ext cx="5185" cy="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3">
      <a:dk1>
        <a:srgbClr val="000000"/>
      </a:dk1>
      <a:lt1>
        <a:srgbClr val="FFFFFF"/>
      </a:lt1>
      <a:dk2>
        <a:srgbClr val="B38806"/>
      </a:dk2>
      <a:lt2>
        <a:srgbClr val="F6C120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1377</Words>
  <Application>Microsoft Office PowerPoint</Application>
  <PresentationFormat>On-screen Show (4:3)</PresentationFormat>
  <Paragraphs>163</Paragraphs>
  <Slides>35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Paper</vt:lpstr>
      <vt:lpstr>Desert Basics</vt:lpstr>
      <vt:lpstr>Unit 13: Deserts &amp; Wind</vt:lpstr>
      <vt:lpstr>Distribution and  causes of dry lands</vt:lpstr>
      <vt:lpstr>Slide 4</vt:lpstr>
      <vt:lpstr>Geologic processes in arid climates</vt:lpstr>
      <vt:lpstr>Geologic Processes in the Desert</vt:lpstr>
      <vt:lpstr>Slide 7</vt:lpstr>
      <vt:lpstr>Flash Flooding in the Desert</vt:lpstr>
      <vt:lpstr>A Dry Stream Desert Channel Before  and After a Heavy Rainfall</vt:lpstr>
      <vt:lpstr>Basin and Range-A Desert Landscape</vt:lpstr>
      <vt:lpstr>Basin and Range</vt:lpstr>
      <vt:lpstr>Desert Features in the Southwestern United States</vt:lpstr>
      <vt:lpstr>Desert Features In The Southwestern United States</vt:lpstr>
      <vt:lpstr>Desert Features In The Southwestern United States</vt:lpstr>
      <vt:lpstr>Slide 15</vt:lpstr>
      <vt:lpstr>Desert Features In The Southwestern United States</vt:lpstr>
      <vt:lpstr>Slide 17</vt:lpstr>
      <vt:lpstr>Desert Features In The Southwestern United States</vt:lpstr>
      <vt:lpstr>Desert Features In The Southwestern United States</vt:lpstr>
      <vt:lpstr>Slide 20</vt:lpstr>
      <vt:lpstr>Wind</vt:lpstr>
      <vt:lpstr>Wind in the desert</vt:lpstr>
      <vt:lpstr>Landscapes Shaped by Wind</vt:lpstr>
      <vt:lpstr>Desert Deflation</vt:lpstr>
      <vt:lpstr>Wind Deposits</vt:lpstr>
      <vt:lpstr>Landscapes Shaped by Wind</vt:lpstr>
      <vt:lpstr>Landscapes Shaped by Wind</vt:lpstr>
      <vt:lpstr>Wind Deposits</vt:lpstr>
      <vt:lpstr>A Dune in New Mexico’s White  Sands National Monument</vt:lpstr>
      <vt:lpstr>Cross Beds Are Part of Navajo Sandstone in Zion National Park, Utah.</vt:lpstr>
      <vt:lpstr>Wind Deposits</vt:lpstr>
      <vt:lpstr>Types of Sand Dunes</vt:lpstr>
      <vt:lpstr>Types of Sand Dunes</vt:lpstr>
      <vt:lpstr>Types of Sand Dunes</vt:lpstr>
      <vt:lpstr>Types of Sand Dunes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Desert Features in the Southwestern United States</dc:title>
  <dc:creator>Owner</dc:creator>
  <cp:lastModifiedBy>Owner</cp:lastModifiedBy>
  <cp:revision>5</cp:revision>
  <dcterms:created xsi:type="dcterms:W3CDTF">2010-08-04T13:27:25Z</dcterms:created>
  <dcterms:modified xsi:type="dcterms:W3CDTF">2011-07-01T10:50:19Z</dcterms:modified>
</cp:coreProperties>
</file>