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6" r:id="rId2"/>
    <p:sldId id="295" r:id="rId3"/>
    <p:sldId id="296" r:id="rId4"/>
    <p:sldId id="297" r:id="rId5"/>
    <p:sldId id="298" r:id="rId6"/>
    <p:sldId id="299" r:id="rId7"/>
    <p:sldId id="257" r:id="rId8"/>
    <p:sldId id="259" r:id="rId9"/>
    <p:sldId id="258"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6" autoAdjust="0"/>
    <p:restoredTop sz="94660"/>
  </p:normalViewPr>
  <p:slideViewPr>
    <p:cSldViewPr>
      <p:cViewPr varScale="1">
        <p:scale>
          <a:sx n="61" d="100"/>
          <a:sy n="61" d="100"/>
        </p:scale>
        <p:origin x="-96" y="-10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F96AD6-230A-4E5F-8E83-6C00BE1F23E7}" type="datetimeFigureOut">
              <a:rPr lang="en-US" smtClean="0"/>
              <a:pPr/>
              <a:t>7/1/2011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DDB305-8F0E-4169-AF30-3C6EDD0CF5A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6FB963-2624-436D-B681-FB097014DC75}" type="datetimeFigureOut">
              <a:rPr lang="en-US" smtClean="0"/>
              <a:pPr/>
              <a:t>7/1/2011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ADDB2-E516-45E0-8DAB-EE5D7C44AF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37281D0-6D1D-405F-B3E3-FD1151DF850D}" type="slidenum">
              <a:rPr lang="en-US" smtClean="0"/>
              <a:pPr/>
              <a:t>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p:spPr>
        <p:txBody>
          <a:bodyPr/>
          <a:lstStyle/>
          <a:p>
            <a:r>
              <a:rPr lang="en-US" smtClean="0">
                <a:latin typeface="Tahoma" pitchFamily="34" charset="0"/>
              </a:rPr>
              <a:t>Makes no sense without caption in book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986CD9-406A-4210-B92A-038186C2F737}" type="datetimeFigureOut">
              <a:rPr lang="en-US" smtClean="0"/>
              <a:pPr/>
              <a:t>7/1/2011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6CD9-406A-4210-B92A-038186C2F737}"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6CD9-406A-4210-B92A-038186C2F737}"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6CD9-406A-4210-B92A-038186C2F737}"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986CD9-406A-4210-B92A-038186C2F737}" type="datetimeFigureOut">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86CD9-406A-4210-B92A-038186C2F737}" type="datetimeFigureOut">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986CD9-406A-4210-B92A-038186C2F737}" type="datetimeFigureOut">
              <a:rPr lang="en-US" smtClean="0"/>
              <a:pPr/>
              <a:t>7/1/2011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86CD9-406A-4210-B92A-038186C2F737}" type="datetimeFigureOut">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86CD9-406A-4210-B92A-038186C2F737}" type="datetimeFigureOut">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86CD9-406A-4210-B92A-038186C2F737}" type="datetimeFigureOut">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19523-711A-442C-93C9-3F85540014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86CD9-406A-4210-B92A-038186C2F737}" type="datetimeFigureOut">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1619523-711A-442C-93C9-3F855400144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986CD9-406A-4210-B92A-038186C2F737}" type="datetimeFigureOut">
              <a:rPr lang="en-US" smtClean="0"/>
              <a:pPr/>
              <a:t>7/1/2011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619523-711A-442C-93C9-3F855400144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Unit 15- </a:t>
            </a:r>
            <a:r>
              <a:rPr lang="en-US" dirty="0" smtClean="0"/>
              <a:t>Earth’s History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Precambrian Rocks</a:t>
            </a:r>
            <a:endParaRPr lang="en-US" dirty="0"/>
          </a:p>
        </p:txBody>
      </p:sp>
      <p:pic>
        <p:nvPicPr>
          <p:cNvPr id="4" name="Picture 13"/>
          <p:cNvPicPr>
            <a:picLocks noChangeAspect="1" noChangeArrowheads="1"/>
          </p:cNvPicPr>
          <p:nvPr/>
        </p:nvPicPr>
        <p:blipFill>
          <a:blip r:embed="rId2" cstate="print"/>
          <a:srcRect/>
          <a:stretch>
            <a:fillRect/>
          </a:stretch>
        </p:blipFill>
        <p:spPr bwMode="auto">
          <a:xfrm>
            <a:off x="0" y="2055839"/>
            <a:ext cx="9067800" cy="411636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Earth’s Atmosphere Evolves</a:t>
            </a:r>
            <a:endParaRPr lang="en-US" dirty="0"/>
          </a:p>
        </p:txBody>
      </p:sp>
      <p:sp>
        <p:nvSpPr>
          <p:cNvPr id="3" name="Content Placeholder 2"/>
          <p:cNvSpPr>
            <a:spLocks noGrp="1"/>
          </p:cNvSpPr>
          <p:nvPr>
            <p:ph idx="1"/>
          </p:nvPr>
        </p:nvSpPr>
        <p:spPr/>
        <p:txBody>
          <a:bodyPr>
            <a:normAutofit/>
          </a:bodyPr>
          <a:lstStyle/>
          <a:p>
            <a:r>
              <a:rPr lang="en-US" sz="2800" dirty="0" smtClean="0"/>
              <a:t>Earth’s  original atmosphere was made up of gases similar to those released in </a:t>
            </a:r>
            <a:r>
              <a:rPr lang="en-US" sz="2800" u="sng" dirty="0" smtClean="0"/>
              <a:t>volcanic </a:t>
            </a:r>
            <a:r>
              <a:rPr lang="en-US" sz="2800" dirty="0" smtClean="0"/>
              <a:t>eruptions today– </a:t>
            </a:r>
            <a:r>
              <a:rPr lang="en-US" sz="2800" u="sng" dirty="0" smtClean="0"/>
              <a:t>water vapor, carbon dioxide, nitrogen</a:t>
            </a:r>
            <a:r>
              <a:rPr lang="en-US" sz="2800" dirty="0" smtClean="0"/>
              <a:t>, and several trace gases but </a:t>
            </a:r>
            <a:r>
              <a:rPr lang="en-US" sz="2800" u="sng" dirty="0" smtClean="0"/>
              <a:t>NO oxygen</a:t>
            </a:r>
          </a:p>
          <a:p>
            <a:r>
              <a:rPr lang="en-US" sz="2800" dirty="0" smtClean="0"/>
              <a:t>Later, primary plants evolved that used </a:t>
            </a:r>
            <a:r>
              <a:rPr lang="en-US" sz="2800" u="sng" dirty="0" smtClean="0"/>
              <a:t>photosynthesis</a:t>
            </a:r>
            <a:r>
              <a:rPr lang="en-US" sz="2800" dirty="0" smtClean="0"/>
              <a:t> and released </a:t>
            </a:r>
            <a:r>
              <a:rPr lang="en-US" sz="2800" u="sng" dirty="0" smtClean="0"/>
              <a:t>oxygen</a:t>
            </a:r>
          </a:p>
          <a:p>
            <a:r>
              <a:rPr lang="en-US" sz="2800" dirty="0" smtClean="0"/>
              <a:t>At first, most oxygen combined with </a:t>
            </a:r>
            <a:r>
              <a:rPr lang="en-US" sz="2800" u="sng" dirty="0" smtClean="0"/>
              <a:t>iron</a:t>
            </a:r>
            <a:r>
              <a:rPr lang="en-US" sz="2800" dirty="0" smtClean="0"/>
              <a:t> to make </a:t>
            </a:r>
            <a:r>
              <a:rPr lang="en-US" sz="2800" u="sng" dirty="0" smtClean="0"/>
              <a:t>rust</a:t>
            </a:r>
            <a:r>
              <a:rPr lang="en-US" sz="2800" dirty="0" smtClean="0"/>
              <a:t> </a:t>
            </a:r>
          </a:p>
          <a:p>
            <a:r>
              <a:rPr lang="en-US" sz="2800" dirty="0" smtClean="0"/>
              <a:t>Oxygen began to accumulate about </a:t>
            </a:r>
            <a:r>
              <a:rPr lang="en-US" sz="2800" u="sng" dirty="0" smtClean="0"/>
              <a:t>2.5 </a:t>
            </a:r>
            <a:r>
              <a:rPr lang="en-US" sz="2800" u="sng" dirty="0" err="1" smtClean="0"/>
              <a:t>bya</a:t>
            </a:r>
            <a:endParaRPr lang="en-US" sz="28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Precambrian Fossils</a:t>
            </a:r>
            <a:endParaRPr lang="en-US" dirty="0"/>
          </a:p>
        </p:txBody>
      </p:sp>
      <p:sp>
        <p:nvSpPr>
          <p:cNvPr id="3" name="Content Placeholder 2"/>
          <p:cNvSpPr>
            <a:spLocks noGrp="1"/>
          </p:cNvSpPr>
          <p:nvPr>
            <p:ph idx="1"/>
          </p:nvPr>
        </p:nvSpPr>
        <p:spPr/>
        <p:txBody>
          <a:bodyPr/>
          <a:lstStyle/>
          <a:p>
            <a:r>
              <a:rPr lang="en-US" dirty="0" smtClean="0"/>
              <a:t>The most common Precambrian Fossils are </a:t>
            </a:r>
            <a:r>
              <a:rPr lang="en-US" u="sng" dirty="0" err="1" smtClean="0"/>
              <a:t>Stromatolites</a:t>
            </a:r>
            <a:endParaRPr lang="en-US" u="sng" dirty="0" smtClean="0"/>
          </a:p>
          <a:p>
            <a:r>
              <a:rPr lang="en-US" dirty="0" err="1" smtClean="0"/>
              <a:t>Stromatolites</a:t>
            </a:r>
            <a:r>
              <a:rPr lang="en-US" dirty="0" smtClean="0"/>
              <a:t> are distinctively </a:t>
            </a:r>
            <a:r>
              <a:rPr lang="en-US" u="sng" dirty="0" smtClean="0"/>
              <a:t>layered mounds </a:t>
            </a:r>
            <a:r>
              <a:rPr lang="en-US" dirty="0" smtClean="0"/>
              <a:t>or columns of </a:t>
            </a:r>
            <a:r>
              <a:rPr lang="en-US" u="sng" dirty="0" smtClean="0"/>
              <a:t>calcium carbonate</a:t>
            </a:r>
            <a:r>
              <a:rPr lang="en-US" dirty="0" smtClean="0"/>
              <a:t>. They are NOT the remains of actual organisms but are the material deposited by </a:t>
            </a:r>
            <a:r>
              <a:rPr lang="en-US" u="sng" dirty="0" err="1" smtClean="0"/>
              <a:t>aglae</a:t>
            </a:r>
            <a:r>
              <a:rPr lang="en-US" u="sng" dirty="0" smtClean="0"/>
              <a:t> </a:t>
            </a:r>
          </a:p>
          <a:p>
            <a:r>
              <a:rPr lang="en-US" dirty="0" smtClean="0"/>
              <a:t>They did not become common until the middle of the Precambrian time, about 2 </a:t>
            </a:r>
            <a:r>
              <a:rPr lang="en-US" dirty="0" err="1" smtClean="0"/>
              <a:t>bya</a:t>
            </a:r>
            <a:r>
              <a:rPr lang="en-US" dirty="0" smtClean="0"/>
              <a:t>.  </a:t>
            </a:r>
          </a:p>
          <a:p>
            <a:r>
              <a:rPr lang="en-US" dirty="0" smtClean="0"/>
              <a:t>Many of these ancient fossils are preserved in </a:t>
            </a:r>
            <a:r>
              <a:rPr lang="en-US" dirty="0" err="1" smtClean="0"/>
              <a:t>chert</a:t>
            </a:r>
            <a:r>
              <a:rPr lang="en-US" dirty="0" smtClean="0"/>
              <a:t>-a hard dens chemical sedimentary rock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Paleozoic Era: Life Explodes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935480"/>
            <a:ext cx="8839200" cy="4465320"/>
          </a:xfrm>
        </p:spPr>
        <p:txBody>
          <a:bodyPr>
            <a:normAutofit/>
          </a:bodyPr>
          <a:lstStyle/>
          <a:p>
            <a:r>
              <a:rPr lang="en-US" dirty="0" smtClean="0"/>
              <a:t>Following the long Precambrian time, the most recent 540 million years of Earth’s History are divided into three eras:</a:t>
            </a:r>
          </a:p>
          <a:p>
            <a:pPr lvl="1"/>
            <a:r>
              <a:rPr lang="en-US" dirty="0" smtClean="0"/>
              <a:t>Paleozoic</a:t>
            </a:r>
          </a:p>
          <a:p>
            <a:pPr lvl="1"/>
            <a:r>
              <a:rPr lang="en-US" dirty="0" smtClean="0"/>
              <a:t>Mesozoic</a:t>
            </a:r>
          </a:p>
          <a:p>
            <a:pPr lvl="1"/>
            <a:r>
              <a:rPr lang="en-US" dirty="0" smtClean="0"/>
              <a:t>Cenozoic</a:t>
            </a:r>
          </a:p>
          <a:p>
            <a:r>
              <a:rPr lang="en-US" dirty="0" smtClean="0"/>
              <a:t>The </a:t>
            </a:r>
            <a:r>
              <a:rPr lang="en-US" u="sng" dirty="0" smtClean="0"/>
              <a:t>Paleozoic</a:t>
            </a:r>
            <a:r>
              <a:rPr lang="en-US" dirty="0" smtClean="0"/>
              <a:t> era encompasses about </a:t>
            </a:r>
            <a:r>
              <a:rPr lang="en-US" u="sng" dirty="0" smtClean="0"/>
              <a:t>292 million years</a:t>
            </a:r>
          </a:p>
          <a:p>
            <a:r>
              <a:rPr lang="en-US" dirty="0" smtClean="0"/>
              <a:t>Before the Paleozoic, life forms possessed </a:t>
            </a:r>
            <a:r>
              <a:rPr lang="en-US" u="sng" dirty="0" smtClean="0"/>
              <a:t>NO hard parts </a:t>
            </a:r>
            <a:r>
              <a:rPr lang="en-US" dirty="0" smtClean="0"/>
              <a:t>like</a:t>
            </a:r>
            <a:r>
              <a:rPr lang="en-US" u="sng" dirty="0" smtClean="0"/>
              <a:t> shells, scales, bones, or teeth</a:t>
            </a:r>
          </a:p>
          <a:p>
            <a:r>
              <a:rPr lang="en-US" dirty="0" smtClean="0"/>
              <a:t>Paleozoic contains many </a:t>
            </a:r>
            <a:r>
              <a:rPr lang="en-US" u="sng" dirty="0" smtClean="0"/>
              <a:t>more diverse fossils</a:t>
            </a:r>
            <a:r>
              <a:rPr lang="en-US" dirty="0" smtClean="0"/>
              <a:t> due to the emergence of life forms with </a:t>
            </a:r>
            <a:r>
              <a:rPr lang="en-US" u="sng" dirty="0" smtClean="0"/>
              <a:t>hard parts</a:t>
            </a:r>
            <a:endParaRPr lang="en-US"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Paleozoic is divided into </a:t>
            </a:r>
            <a:r>
              <a:rPr lang="en-US" sz="3200" u="sng" dirty="0" smtClean="0"/>
              <a:t>Early</a:t>
            </a:r>
            <a:r>
              <a:rPr lang="en-US" sz="3200" dirty="0" smtClean="0"/>
              <a:t> Paleozoic (</a:t>
            </a:r>
            <a:r>
              <a:rPr lang="en-US" sz="3200" dirty="0" err="1" smtClean="0"/>
              <a:t>Carmbrian</a:t>
            </a:r>
            <a:r>
              <a:rPr lang="en-US" sz="3200" dirty="0" smtClean="0"/>
              <a:t>, Ordovician, Silurian periods) &amp; </a:t>
            </a:r>
            <a:r>
              <a:rPr lang="en-US" sz="3200" u="sng" dirty="0" smtClean="0"/>
              <a:t>Late</a:t>
            </a:r>
            <a:r>
              <a:rPr lang="en-US" sz="3200" dirty="0" smtClean="0"/>
              <a:t> Paleozoic (Devonian, Mississippian, Pennsylvanian, Permian periods)</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Paleozoic History</a:t>
            </a:r>
            <a:endParaRPr lang="en-US" dirty="0"/>
          </a:p>
        </p:txBody>
      </p:sp>
      <p:sp>
        <p:nvSpPr>
          <p:cNvPr id="3" name="Content Placeholder 2"/>
          <p:cNvSpPr>
            <a:spLocks noGrp="1"/>
          </p:cNvSpPr>
          <p:nvPr>
            <p:ph idx="1"/>
          </p:nvPr>
        </p:nvSpPr>
        <p:spPr/>
        <p:txBody>
          <a:bodyPr/>
          <a:lstStyle/>
          <a:p>
            <a:r>
              <a:rPr lang="en-US" dirty="0" smtClean="0"/>
              <a:t>Consists of </a:t>
            </a:r>
            <a:r>
              <a:rPr lang="en-US" u="sng" dirty="0" smtClean="0"/>
              <a:t>123 million year</a:t>
            </a:r>
            <a:r>
              <a:rPr lang="en-US" dirty="0" smtClean="0"/>
              <a:t> time span that includes </a:t>
            </a:r>
            <a:r>
              <a:rPr lang="en-US" u="sng" dirty="0" smtClean="0"/>
              <a:t>Cambrian, Ordovician, and Silurian</a:t>
            </a:r>
            <a:r>
              <a:rPr lang="en-US" dirty="0" smtClean="0"/>
              <a:t> periods</a:t>
            </a:r>
          </a:p>
          <a:p>
            <a:endParaRPr lang="en-US" dirty="0" smtClean="0"/>
          </a:p>
          <a:p>
            <a:r>
              <a:rPr lang="en-US" dirty="0" smtClean="0"/>
              <a:t>During this time, the vast southern continent of </a:t>
            </a:r>
            <a:r>
              <a:rPr lang="en-US" dirty="0" err="1" smtClean="0"/>
              <a:t>Gondwana</a:t>
            </a:r>
            <a:r>
              <a:rPr lang="en-US" dirty="0" smtClean="0"/>
              <a:t> encompassed </a:t>
            </a:r>
            <a:r>
              <a:rPr lang="en-US" u="sng" dirty="0" smtClean="0"/>
              <a:t>5 </a:t>
            </a:r>
            <a:r>
              <a:rPr lang="en-US" dirty="0" smtClean="0"/>
              <a:t>continents (</a:t>
            </a:r>
            <a:r>
              <a:rPr lang="en-US" u="sng" dirty="0" smtClean="0"/>
              <a:t>South America, Africa, Australia, Antarctica, and part of Asia</a:t>
            </a:r>
            <a:r>
              <a:rPr lang="en-US"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p:cNvPicPr>
            <a:picLocks noChangeAspect="1" noChangeArrowheads="1"/>
          </p:cNvPicPr>
          <p:nvPr/>
        </p:nvPicPr>
        <p:blipFill>
          <a:blip r:embed="rId2" cstate="print"/>
          <a:srcRect/>
          <a:stretch>
            <a:fillRect/>
          </a:stretch>
        </p:blipFill>
        <p:spPr bwMode="auto">
          <a:xfrm>
            <a:off x="228600" y="1295400"/>
            <a:ext cx="8686800" cy="4343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Paleozoic Life</a:t>
            </a:r>
            <a:endParaRPr lang="en-US" dirty="0"/>
          </a:p>
        </p:txBody>
      </p:sp>
      <p:sp>
        <p:nvSpPr>
          <p:cNvPr id="3" name="Content Placeholder 2"/>
          <p:cNvSpPr>
            <a:spLocks noGrp="1"/>
          </p:cNvSpPr>
          <p:nvPr>
            <p:ph idx="1"/>
          </p:nvPr>
        </p:nvSpPr>
        <p:spPr/>
        <p:txBody>
          <a:bodyPr>
            <a:normAutofit/>
          </a:bodyPr>
          <a:lstStyle/>
          <a:p>
            <a:r>
              <a:rPr lang="en-US" dirty="0" smtClean="0"/>
              <a:t>Early Paleozoic Life was </a:t>
            </a:r>
            <a:r>
              <a:rPr lang="en-US" u="sng" dirty="0" smtClean="0"/>
              <a:t>restricted to the seas </a:t>
            </a:r>
          </a:p>
          <a:p>
            <a:r>
              <a:rPr lang="en-US" dirty="0" smtClean="0"/>
              <a:t>No </a:t>
            </a:r>
            <a:r>
              <a:rPr lang="en-US" u="sng" dirty="0" smtClean="0"/>
              <a:t>vertebrates</a:t>
            </a:r>
            <a:r>
              <a:rPr lang="en-US" dirty="0" smtClean="0"/>
              <a:t> had evolved so all were </a:t>
            </a:r>
            <a:r>
              <a:rPr lang="en-US" u="sng" dirty="0" smtClean="0"/>
              <a:t>invertebrates  </a:t>
            </a:r>
          </a:p>
          <a:p>
            <a:r>
              <a:rPr lang="en-US" dirty="0" smtClean="0"/>
              <a:t>Beginning of Cambrian time-1</a:t>
            </a:r>
            <a:r>
              <a:rPr lang="en-US" baseline="30000" dirty="0" smtClean="0"/>
              <a:t>st</a:t>
            </a:r>
            <a:r>
              <a:rPr lang="en-US" dirty="0" smtClean="0"/>
              <a:t> animals with hard parts like </a:t>
            </a:r>
            <a:r>
              <a:rPr lang="en-US" u="sng" dirty="0" smtClean="0"/>
              <a:t>shells for protection and adaptation </a:t>
            </a:r>
          </a:p>
          <a:p>
            <a:r>
              <a:rPr lang="en-US" dirty="0" smtClean="0"/>
              <a:t>By  Cambrian time-</a:t>
            </a:r>
            <a:r>
              <a:rPr lang="en-US" u="sng" dirty="0" smtClean="0"/>
              <a:t>Trilobites</a:t>
            </a:r>
          </a:p>
          <a:p>
            <a:r>
              <a:rPr lang="en-US" dirty="0" smtClean="0"/>
              <a:t>By Ordovician times-</a:t>
            </a:r>
            <a:r>
              <a:rPr lang="en-US" u="sng" dirty="0" smtClean="0"/>
              <a:t>Brachiopods &amp; Cephalopods</a:t>
            </a:r>
          </a:p>
          <a:p>
            <a:pPr lvl="1"/>
            <a:r>
              <a:rPr lang="en-US" dirty="0" smtClean="0"/>
              <a:t>Cephalopod-</a:t>
            </a:r>
            <a:r>
              <a:rPr lang="en-US" u="sng" dirty="0" smtClean="0"/>
              <a:t>mobile and most developed mollusks; were big predators</a:t>
            </a:r>
          </a:p>
          <a:p>
            <a:pPr lvl="1"/>
            <a:r>
              <a:rPr lang="en-US" u="sng" dirty="0" smtClean="0"/>
              <a:t>1</a:t>
            </a:r>
            <a:r>
              <a:rPr lang="en-US" u="sng" baseline="30000" dirty="0" smtClean="0"/>
              <a:t>st</a:t>
            </a:r>
            <a:r>
              <a:rPr lang="en-US" u="sng" dirty="0" smtClean="0"/>
              <a:t> large </a:t>
            </a:r>
            <a:r>
              <a:rPr lang="en-US" dirty="0" smtClean="0"/>
              <a:t>organism on earth</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the Ordovician Period</a:t>
            </a:r>
            <a:endParaRPr lang="en-US" dirty="0"/>
          </a:p>
        </p:txBody>
      </p:sp>
      <p:pic>
        <p:nvPicPr>
          <p:cNvPr id="4" name="Picture 13"/>
          <p:cNvPicPr>
            <a:picLocks noGrp="1" noChangeAspect="1" noChangeArrowheads="1"/>
          </p:cNvPicPr>
          <p:nvPr>
            <p:ph idx="1"/>
          </p:nvPr>
        </p:nvPicPr>
        <p:blipFill>
          <a:blip r:embed="rId2" cstate="print"/>
          <a:srcRect/>
          <a:stretch>
            <a:fillRect/>
          </a:stretch>
        </p:blipFill>
        <p:spPr bwMode="auto">
          <a:xfrm>
            <a:off x="457200" y="2309019"/>
            <a:ext cx="8135678" cy="45489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4"/>
          <p:cNvSpPr>
            <a:spLocks noGrp="1" noChangeArrowheads="1"/>
          </p:cNvSpPr>
          <p:nvPr>
            <p:ph type="title"/>
          </p:nvPr>
        </p:nvSpPr>
        <p:spPr bwMode="auto">
          <a:xfrm>
            <a:off x="0" y="228600"/>
            <a:ext cx="9144000" cy="1143000"/>
          </a:xfrm>
          <a:noFill/>
          <a:ln>
            <a:miter lim="800000"/>
            <a:headEnd/>
            <a:tailEnd/>
          </a:ln>
        </p:spPr>
        <p:txBody>
          <a:bodyPr vert="horz" wrap="square" lIns="91440" tIns="45720" rIns="91440" bIns="45720" numCol="1" anchor="t" anchorCtr="0" compatLnSpc="1">
            <a:prstTxWarp prst="textNoShape">
              <a:avLst/>
            </a:prstTxWarp>
            <a:normAutofit/>
          </a:bodyPr>
          <a:lstStyle/>
          <a:p>
            <a:r>
              <a:rPr lang="en-US" b="1" dirty="0" smtClean="0">
                <a:cs typeface="Times New Roman" charset="0"/>
              </a:rPr>
              <a:t>The Geologic Time Scale </a:t>
            </a:r>
            <a:endParaRPr lang="en-US" sz="3700" b="1" dirty="0" smtClean="0">
              <a:cs typeface="Times New Roman" charset="0"/>
            </a:endParaRPr>
          </a:p>
        </p:txBody>
      </p:sp>
      <p:sp>
        <p:nvSpPr>
          <p:cNvPr id="36868" name="Rectangle 15"/>
          <p:cNvSpPr>
            <a:spLocks noChangeArrowheads="1"/>
          </p:cNvSpPr>
          <p:nvPr/>
        </p:nvSpPr>
        <p:spPr bwMode="auto">
          <a:xfrm>
            <a:off x="1260475" y="2173288"/>
            <a:ext cx="7635875" cy="2677656"/>
          </a:xfrm>
          <a:prstGeom prst="rect">
            <a:avLst/>
          </a:prstGeom>
          <a:noFill/>
          <a:ln w="12700">
            <a:noFill/>
            <a:miter lim="800000"/>
            <a:headEnd type="none" w="sm" len="sm"/>
            <a:tailEnd type="none" w="sm" len="sm"/>
          </a:ln>
        </p:spPr>
        <p:txBody>
          <a:bodyPr>
            <a:spAutoFit/>
          </a:bodyPr>
          <a:lstStyle/>
          <a:p>
            <a:pPr marL="457200" indent="-457200">
              <a:buClr>
                <a:srgbClr val="389700"/>
              </a:buClr>
              <a:buFont typeface="Monotype Sorts" charset="2"/>
              <a:buNone/>
            </a:pPr>
            <a:r>
              <a:rPr lang="en-US" sz="2800" b="1" dirty="0">
                <a:solidFill>
                  <a:srgbClr val="389700"/>
                </a:solidFill>
                <a:latin typeface="Arial" charset="0"/>
                <a:sym typeface="Wingdings" pitchFamily="2" charset="2"/>
              </a:rPr>
              <a:t> </a:t>
            </a:r>
            <a:r>
              <a:rPr lang="en-US" sz="2800" dirty="0" smtClean="0">
                <a:latin typeface="Arial" charset="0"/>
                <a:cs typeface="Times New Roman" charset="0"/>
              </a:rPr>
              <a:t>Based </a:t>
            </a:r>
            <a:r>
              <a:rPr lang="en-US" sz="2800" dirty="0">
                <a:latin typeface="Arial" charset="0"/>
                <a:cs typeface="Times New Roman" charset="0"/>
              </a:rPr>
              <a:t>on their interpretations of the rock record, geologists have divided Earth’s 4.56-billion-year history into units that represent specific amounts of time. Taken together, these time spans make up the </a:t>
            </a:r>
            <a:r>
              <a:rPr lang="en-US" sz="2800" b="1" dirty="0">
                <a:latin typeface="Arial" charset="0"/>
                <a:cs typeface="Times New Roman" charset="0"/>
              </a:rPr>
              <a:t>geologic time scale</a:t>
            </a:r>
            <a:r>
              <a:rPr lang="en-US" sz="2800" dirty="0">
                <a:latin typeface="Arial" charset="0"/>
                <a:cs typeface="Times New Roman" charset="0"/>
              </a:rPr>
              <a:t>.</a:t>
            </a:r>
          </a:p>
        </p:txBody>
      </p:sp>
      <p:sp>
        <p:nvSpPr>
          <p:cNvPr id="16" name="TextBox 15"/>
          <p:cNvSpPr txBox="1"/>
          <p:nvPr/>
        </p:nvSpPr>
        <p:spPr>
          <a:xfrm>
            <a:off x="609600" y="1447800"/>
            <a:ext cx="5334000" cy="584775"/>
          </a:xfrm>
          <a:prstGeom prst="rect">
            <a:avLst/>
          </a:prstGeom>
          <a:noFill/>
        </p:spPr>
        <p:txBody>
          <a:bodyPr wrap="square" rtlCol="0">
            <a:spAutoFit/>
          </a:bodyPr>
          <a:lstStyle/>
          <a:p>
            <a:r>
              <a:rPr lang="en-US" sz="3200" b="1" dirty="0" smtClean="0">
                <a:solidFill>
                  <a:schemeClr val="accent4">
                    <a:lumMod val="60000"/>
                    <a:lumOff val="40000"/>
                  </a:schemeClr>
                </a:solidFill>
              </a:rPr>
              <a:t>Structure of the Time Scale</a:t>
            </a:r>
            <a:endParaRPr lang="en-US" sz="3200" b="1" dirty="0">
              <a:solidFill>
                <a:schemeClr val="accent4">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Late Paleozoic History</a:t>
            </a:r>
            <a:endParaRPr lang="en-US" dirty="0"/>
          </a:p>
        </p:txBody>
      </p:sp>
      <p:sp>
        <p:nvSpPr>
          <p:cNvPr id="3" name="Content Placeholder 2"/>
          <p:cNvSpPr>
            <a:spLocks noGrp="1"/>
          </p:cNvSpPr>
          <p:nvPr>
            <p:ph idx="1"/>
          </p:nvPr>
        </p:nvSpPr>
        <p:spPr>
          <a:xfrm>
            <a:off x="228600" y="1828800"/>
            <a:ext cx="8839200" cy="5029200"/>
          </a:xfrm>
        </p:spPr>
        <p:txBody>
          <a:bodyPr>
            <a:normAutofit/>
          </a:bodyPr>
          <a:lstStyle/>
          <a:p>
            <a:r>
              <a:rPr lang="en-US" dirty="0" smtClean="0"/>
              <a:t>Spans about 160 million years</a:t>
            </a:r>
          </a:p>
          <a:p>
            <a:r>
              <a:rPr lang="en-US" dirty="0" smtClean="0"/>
              <a:t>Includes Devonian, Mississippian, Pennsylvanian, and Permian</a:t>
            </a:r>
          </a:p>
          <a:p>
            <a:r>
              <a:rPr lang="en-US" dirty="0" err="1" smtClean="0"/>
              <a:t>Laurasia</a:t>
            </a:r>
            <a:r>
              <a:rPr lang="en-US" dirty="0" smtClean="0"/>
              <a:t> is the continental mass that formed the northern portion of </a:t>
            </a:r>
            <a:r>
              <a:rPr lang="en-US" dirty="0" err="1" smtClean="0"/>
              <a:t>Pangea</a:t>
            </a:r>
            <a:r>
              <a:rPr lang="en-US" dirty="0" smtClean="0"/>
              <a:t>, consisting of the present-day North America and Eurasia</a:t>
            </a:r>
          </a:p>
          <a:p>
            <a:r>
              <a:rPr lang="en-US" dirty="0" smtClean="0"/>
              <a:t>As </a:t>
            </a:r>
            <a:r>
              <a:rPr lang="en-US" dirty="0" err="1" smtClean="0"/>
              <a:t>Laurasia</a:t>
            </a:r>
            <a:r>
              <a:rPr lang="en-US" dirty="0" smtClean="0"/>
              <a:t> was forming, </a:t>
            </a:r>
            <a:r>
              <a:rPr lang="en-US" dirty="0" err="1" smtClean="0"/>
              <a:t>Gondwana</a:t>
            </a:r>
            <a:r>
              <a:rPr lang="en-US" dirty="0" smtClean="0"/>
              <a:t> moved northward</a:t>
            </a:r>
          </a:p>
          <a:p>
            <a:r>
              <a:rPr lang="en-US" dirty="0" smtClean="0"/>
              <a:t>By the end of the Paleozoic, all of the continents had fused into the supercontinent of Pangaea</a:t>
            </a:r>
          </a:p>
          <a:p>
            <a:r>
              <a:rPr lang="en-US" dirty="0" smtClean="0"/>
              <a:t>Changed climate drastically. Most of the interior became arid.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3"/>
          <p:cNvPicPr>
            <a:picLocks noGrp="1" noChangeAspect="1" noChangeArrowheads="1"/>
          </p:cNvPicPr>
          <p:nvPr>
            <p:ph idx="1"/>
          </p:nvPr>
        </p:nvPicPr>
        <p:blipFill>
          <a:blip r:embed="rId2" cstate="print"/>
          <a:srcRect/>
          <a:stretch>
            <a:fillRect/>
          </a:stretch>
        </p:blipFill>
        <p:spPr bwMode="auto">
          <a:xfrm>
            <a:off x="2286000" y="863600"/>
            <a:ext cx="4495800" cy="59944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Paleozoic Life</a:t>
            </a:r>
            <a:endParaRPr lang="en-US" dirty="0"/>
          </a:p>
        </p:txBody>
      </p:sp>
      <p:sp>
        <p:nvSpPr>
          <p:cNvPr id="3" name="Content Placeholder 2"/>
          <p:cNvSpPr>
            <a:spLocks noGrp="1"/>
          </p:cNvSpPr>
          <p:nvPr>
            <p:ph idx="1"/>
          </p:nvPr>
        </p:nvSpPr>
        <p:spPr>
          <a:xfrm>
            <a:off x="304800" y="1935480"/>
            <a:ext cx="8382000" cy="4922520"/>
          </a:xfrm>
        </p:spPr>
        <p:txBody>
          <a:bodyPr/>
          <a:lstStyle/>
          <a:p>
            <a:r>
              <a:rPr lang="en-US" dirty="0" smtClean="0"/>
              <a:t>During this time, organisms diversified dramatically</a:t>
            </a:r>
          </a:p>
          <a:p>
            <a:r>
              <a:rPr lang="en-US" dirty="0" smtClean="0"/>
              <a:t>Some 400 million years ago, plants that had adapted to survive at the water’s edge began moving inland, becoming land plants</a:t>
            </a:r>
          </a:p>
          <a:p>
            <a:r>
              <a:rPr lang="en-US" dirty="0" smtClean="0"/>
              <a:t>Earliest land plants were about the size of index finger, by end of </a:t>
            </a:r>
            <a:r>
              <a:rPr lang="en-US" dirty="0" err="1" smtClean="0"/>
              <a:t>paleozoic</a:t>
            </a:r>
            <a:r>
              <a:rPr lang="en-US" dirty="0" smtClean="0"/>
              <a:t>, had forests with trees tens of meters high</a:t>
            </a:r>
          </a:p>
          <a:p>
            <a:r>
              <a:rPr lang="en-US" dirty="0" smtClean="0"/>
              <a:t>Ocean life developed more light-weight scales</a:t>
            </a:r>
          </a:p>
          <a:p>
            <a:r>
              <a:rPr lang="en-US" dirty="0" smtClean="0"/>
              <a:t>During Devonian-</a:t>
            </a:r>
            <a:r>
              <a:rPr lang="en-US" dirty="0" err="1" smtClean="0"/>
              <a:t>primative</a:t>
            </a:r>
            <a:r>
              <a:rPr lang="en-US" dirty="0" smtClean="0"/>
              <a:t> sharks</a:t>
            </a:r>
          </a:p>
          <a:p>
            <a:r>
              <a:rPr lang="en-US" dirty="0" smtClean="0"/>
              <a:t>Devonian age-”Life of the Fishes”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Late Paleozoic Life</a:t>
            </a:r>
            <a:endParaRPr lang="en-US" dirty="0"/>
          </a:p>
        </p:txBody>
      </p:sp>
      <p:sp>
        <p:nvSpPr>
          <p:cNvPr id="3" name="Content Placeholder 2"/>
          <p:cNvSpPr>
            <a:spLocks noGrp="1"/>
          </p:cNvSpPr>
          <p:nvPr>
            <p:ph idx="1"/>
          </p:nvPr>
        </p:nvSpPr>
        <p:spPr>
          <a:xfrm>
            <a:off x="457200" y="1524000"/>
            <a:ext cx="8305800" cy="4800600"/>
          </a:xfrm>
        </p:spPr>
        <p:txBody>
          <a:bodyPr/>
          <a:lstStyle/>
          <a:p>
            <a:r>
              <a:rPr lang="en-US" dirty="0" smtClean="0"/>
              <a:t>By end of Devonian period, amphibians started to emerge</a:t>
            </a:r>
          </a:p>
          <a:p>
            <a:r>
              <a:rPr lang="en-US" dirty="0" smtClean="0"/>
              <a:t>The amphibians rapidly developed and diversified because they had minimal competition from other land dwellers</a:t>
            </a:r>
          </a:p>
          <a:p>
            <a:r>
              <a:rPr lang="en-US" dirty="0" smtClean="0"/>
              <a:t>By the end of the Pennsylvanian period, large tropical swamps extended across North America, Europe, and Siberia </a:t>
            </a:r>
          </a:p>
          <a:p>
            <a:r>
              <a:rPr lang="en-US" dirty="0" smtClean="0"/>
              <a:t>Coal deposits originated in these swamps</a:t>
            </a:r>
          </a:p>
          <a:p>
            <a:r>
              <a:rPr lang="en-US" dirty="0" smtClean="0"/>
              <a:t>1</a:t>
            </a:r>
            <a:r>
              <a:rPr lang="en-US" baseline="30000" dirty="0" smtClean="0"/>
              <a:t>st</a:t>
            </a:r>
            <a:r>
              <a:rPr lang="en-US" dirty="0" smtClean="0"/>
              <a:t> Reptiles appeared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Paleozoic Extinction</a:t>
            </a:r>
            <a:endParaRPr lang="en-US" dirty="0"/>
          </a:p>
        </p:txBody>
      </p:sp>
      <p:sp>
        <p:nvSpPr>
          <p:cNvPr id="3" name="Content Placeholder 2"/>
          <p:cNvSpPr>
            <a:spLocks noGrp="1"/>
          </p:cNvSpPr>
          <p:nvPr>
            <p:ph idx="1"/>
          </p:nvPr>
        </p:nvSpPr>
        <p:spPr/>
        <p:txBody>
          <a:bodyPr/>
          <a:lstStyle/>
          <a:p>
            <a:r>
              <a:rPr lang="en-US" dirty="0" smtClean="0"/>
              <a:t>The world’s climate became very seasonal probably causing the dramatic extinction of many species</a:t>
            </a:r>
          </a:p>
          <a:p>
            <a:r>
              <a:rPr lang="en-US" dirty="0" smtClean="0"/>
              <a:t>During Permian period-Pangaea</a:t>
            </a:r>
          </a:p>
          <a:p>
            <a:r>
              <a:rPr lang="en-US" dirty="0" smtClean="0"/>
              <a:t>The late Paleozoic extinction was the greatest of at least five mass extinctions over the past 500 million years </a:t>
            </a:r>
          </a:p>
          <a:p>
            <a:r>
              <a:rPr lang="en-US" dirty="0" smtClean="0"/>
              <a:t>By end of Permian, 75 species of amphibians gone, at least 80% of marine life gone,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Paleozoic Extinction</a:t>
            </a:r>
            <a:endParaRPr lang="en-US" dirty="0"/>
          </a:p>
        </p:txBody>
      </p:sp>
      <p:sp>
        <p:nvSpPr>
          <p:cNvPr id="3" name="Content Placeholder 2"/>
          <p:cNvSpPr>
            <a:spLocks noGrp="1"/>
          </p:cNvSpPr>
          <p:nvPr>
            <p:ph idx="1"/>
          </p:nvPr>
        </p:nvSpPr>
        <p:spPr/>
        <p:txBody>
          <a:bodyPr/>
          <a:lstStyle/>
          <a:p>
            <a:r>
              <a:rPr lang="en-US" dirty="0" smtClean="0"/>
              <a:t>Cause is uncertain-</a:t>
            </a:r>
          </a:p>
          <a:p>
            <a:pPr lvl="1"/>
            <a:r>
              <a:rPr lang="en-US" dirty="0" smtClean="0"/>
              <a:t>Sea levels had dropped because of climates</a:t>
            </a:r>
          </a:p>
          <a:p>
            <a:pPr lvl="1"/>
            <a:r>
              <a:rPr lang="en-US" dirty="0" smtClean="0"/>
              <a:t>Climate changes from Pangaea</a:t>
            </a:r>
          </a:p>
          <a:p>
            <a:pPr lvl="1"/>
            <a:r>
              <a:rPr lang="en-US" dirty="0" smtClean="0"/>
              <a:t>At least 2 million cubic yards of lava flowed across Siberia</a:t>
            </a:r>
          </a:p>
          <a:p>
            <a:pPr lvl="1"/>
            <a:r>
              <a:rPr lang="en-US" dirty="0" smtClean="0"/>
              <a:t>May have been from impact from extraterrestrial body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Mesozoic Era: Age of the Reptiles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Mesozoic Era</a:t>
            </a:r>
            <a:endParaRPr lang="en-US" dirty="0"/>
          </a:p>
        </p:txBody>
      </p:sp>
      <p:sp>
        <p:nvSpPr>
          <p:cNvPr id="7" name="Content Placeholder 6"/>
          <p:cNvSpPr>
            <a:spLocks noGrp="1"/>
          </p:cNvSpPr>
          <p:nvPr>
            <p:ph idx="1"/>
          </p:nvPr>
        </p:nvSpPr>
        <p:spPr/>
        <p:txBody>
          <a:bodyPr>
            <a:normAutofit lnSpcReduction="10000"/>
          </a:bodyPr>
          <a:lstStyle/>
          <a:p>
            <a:r>
              <a:rPr lang="en-US" dirty="0" smtClean="0"/>
              <a:t>Spanned about 183 million years</a:t>
            </a:r>
          </a:p>
          <a:p>
            <a:r>
              <a:rPr lang="en-US" dirty="0" smtClean="0"/>
              <a:t>Divided into three periods</a:t>
            </a:r>
          </a:p>
          <a:p>
            <a:pPr lvl="1"/>
            <a:r>
              <a:rPr lang="en-US" dirty="0" smtClean="0"/>
              <a:t>Triassic</a:t>
            </a:r>
          </a:p>
          <a:p>
            <a:pPr lvl="1"/>
            <a:r>
              <a:rPr lang="en-US" dirty="0" smtClean="0"/>
              <a:t>Jurassic</a:t>
            </a:r>
          </a:p>
          <a:p>
            <a:pPr lvl="1"/>
            <a:r>
              <a:rPr lang="en-US" dirty="0" smtClean="0"/>
              <a:t>Cretaceous</a:t>
            </a:r>
          </a:p>
          <a:p>
            <a:r>
              <a:rPr lang="en-US" dirty="0" smtClean="0"/>
              <a:t>Beginning of the breakup of Pangaea continued for 200 million years through the Mesozoic and into the Cenozoic era</a:t>
            </a:r>
          </a:p>
          <a:p>
            <a:r>
              <a:rPr lang="en-US" dirty="0" smtClean="0"/>
              <a:t>Dinosaurs became dominant and remained unchallenged for over 100 million years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History</a:t>
            </a:r>
            <a:endParaRPr lang="en-US" dirty="0"/>
          </a:p>
        </p:txBody>
      </p:sp>
      <p:sp>
        <p:nvSpPr>
          <p:cNvPr id="3" name="Content Placeholder 2"/>
          <p:cNvSpPr>
            <a:spLocks noGrp="1"/>
          </p:cNvSpPr>
          <p:nvPr>
            <p:ph idx="1"/>
          </p:nvPr>
        </p:nvSpPr>
        <p:spPr/>
        <p:txBody>
          <a:bodyPr/>
          <a:lstStyle/>
          <a:p>
            <a:r>
              <a:rPr lang="en-US" dirty="0" smtClean="0"/>
              <a:t>Began with most of worlds land above sea level; then shallow seas invaded much of western North America, the Atlantic, and Gulf coastal regions</a:t>
            </a:r>
          </a:p>
          <a:p>
            <a:pPr lvl="1"/>
            <a:r>
              <a:rPr lang="en-US" dirty="0" smtClean="0"/>
              <a:t>These shallow seas created great swamps like those of the Paleozoic era forming Cretaceous coal deposits that are important in Western US and Canada</a:t>
            </a:r>
          </a:p>
          <a:p>
            <a:r>
              <a:rPr lang="en-US" dirty="0" smtClean="0"/>
              <a:t>As Pangaea broke apart, North American plate began to override Pacific Plate. Lead to forming mountains of Western US. By end of Mesozoic, Rockies began to form</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Life</a:t>
            </a:r>
            <a:endParaRPr lang="en-US" dirty="0"/>
          </a:p>
        </p:txBody>
      </p:sp>
      <p:sp>
        <p:nvSpPr>
          <p:cNvPr id="3" name="Content Placeholder 2"/>
          <p:cNvSpPr>
            <a:spLocks noGrp="1"/>
          </p:cNvSpPr>
          <p:nvPr>
            <p:ph idx="1"/>
          </p:nvPr>
        </p:nvSpPr>
        <p:spPr/>
        <p:txBody>
          <a:bodyPr/>
          <a:lstStyle/>
          <a:p>
            <a:r>
              <a:rPr lang="en-US" dirty="0" smtClean="0"/>
              <a:t>When era began, life forms were the survivors of great extinction in Paleozoic era.</a:t>
            </a:r>
          </a:p>
          <a:p>
            <a:r>
              <a:rPr lang="en-US" dirty="0" smtClean="0"/>
              <a:t>The gymnosperms are seed-bearing plants that do not depend on free-standing water for fertilization</a:t>
            </a:r>
          </a:p>
          <a:p>
            <a:pPr lvl="1"/>
            <a:r>
              <a:rPr lang="en-US" dirty="0" smtClean="0"/>
              <a:t>Quickly became dominate plants of the era</a:t>
            </a:r>
          </a:p>
          <a:p>
            <a:pPr lvl="1"/>
            <a:r>
              <a:rPr lang="en-US" dirty="0" smtClean="0"/>
              <a:t>Ex-confers, ginkgoes trees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14"/>
          <p:cNvSpPr>
            <a:spLocks noGrp="1" noChangeArrowheads="1"/>
          </p:cNvSpPr>
          <p:nvPr>
            <p:ph type="title"/>
          </p:nvPr>
        </p:nvSpPr>
        <p:spPr bwMode="auto">
          <a:xfrm>
            <a:off x="0" y="228600"/>
            <a:ext cx="91440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cs typeface="Times New Roman" charset="0"/>
              </a:rPr>
              <a:t>The Geologic Time Scale </a:t>
            </a:r>
            <a:endParaRPr lang="en-US" sz="3700" b="1" dirty="0" smtClean="0">
              <a:cs typeface="Times New Roman" charset="0"/>
            </a:endParaRPr>
          </a:p>
        </p:txBody>
      </p:sp>
      <p:sp>
        <p:nvSpPr>
          <p:cNvPr id="37892" name="Rectangle 15"/>
          <p:cNvSpPr>
            <a:spLocks noChangeArrowheads="1"/>
          </p:cNvSpPr>
          <p:nvPr/>
        </p:nvSpPr>
        <p:spPr bwMode="auto">
          <a:xfrm>
            <a:off x="1260475" y="1905000"/>
            <a:ext cx="7635875" cy="2678113"/>
          </a:xfrm>
          <a:prstGeom prst="rect">
            <a:avLst/>
          </a:prstGeom>
          <a:noFill/>
          <a:ln w="12700">
            <a:noFill/>
            <a:miter lim="800000"/>
            <a:headEnd type="none" w="sm" len="sm"/>
            <a:tailEnd type="none" w="sm" len="sm"/>
          </a:ln>
        </p:spPr>
        <p:txBody>
          <a:bodyPr>
            <a:spAutoFit/>
          </a:bodyPr>
          <a:lstStyle/>
          <a:p>
            <a:pPr marL="457200" indent="-457200">
              <a:buClr>
                <a:srgbClr val="389700"/>
              </a:buClr>
              <a:buFont typeface="Wingdings" pitchFamily="2" charset="2"/>
              <a:buChar char="u"/>
            </a:pPr>
            <a:r>
              <a:rPr lang="en-US" sz="2800" b="1">
                <a:latin typeface="Arial" charset="0"/>
                <a:cs typeface="Times New Roman" charset="0"/>
              </a:rPr>
              <a:t>Eons</a:t>
            </a:r>
            <a:r>
              <a:rPr lang="en-US" sz="2800">
                <a:latin typeface="Arial" charset="0"/>
                <a:cs typeface="Times New Roman" charset="0"/>
              </a:rPr>
              <a:t> represent the greatest expanses of time. Eons are divided into </a:t>
            </a:r>
            <a:r>
              <a:rPr lang="en-US" sz="2800" b="1">
                <a:latin typeface="Arial" charset="0"/>
                <a:cs typeface="Times New Roman" charset="0"/>
              </a:rPr>
              <a:t>eras</a:t>
            </a:r>
            <a:r>
              <a:rPr lang="en-US" sz="2800">
                <a:latin typeface="Arial" charset="0"/>
                <a:cs typeface="Times New Roman" charset="0"/>
              </a:rPr>
              <a:t>. Each era is subdivided into </a:t>
            </a:r>
            <a:r>
              <a:rPr lang="en-US" sz="2800" b="1">
                <a:latin typeface="Arial" charset="0"/>
                <a:cs typeface="Times New Roman" charset="0"/>
              </a:rPr>
              <a:t>periods</a:t>
            </a:r>
            <a:r>
              <a:rPr lang="en-US" sz="2800">
                <a:latin typeface="Arial" charset="0"/>
                <a:cs typeface="Times New Roman" charset="0"/>
              </a:rPr>
              <a:t>. Finally, periods are divided into smaller units called </a:t>
            </a:r>
            <a:r>
              <a:rPr lang="en-US" sz="2800" b="1">
                <a:latin typeface="Arial" charset="0"/>
                <a:cs typeface="Times New Roman" charset="0"/>
              </a:rPr>
              <a:t>epochs</a:t>
            </a:r>
            <a:r>
              <a:rPr lang="en-US" sz="2800">
                <a:latin typeface="Arial" charset="0"/>
                <a:cs typeface="Times New Roman" charset="0"/>
              </a:rPr>
              <a:t>.</a:t>
            </a:r>
          </a:p>
          <a:p>
            <a:pPr marL="457200" indent="-457200">
              <a:buClr>
                <a:srgbClr val="389700"/>
              </a:buClr>
              <a:buFont typeface="Wingdings" pitchFamily="2" charset="2"/>
              <a:buChar char="u"/>
            </a:pPr>
            <a:r>
              <a:rPr lang="en-US" sz="2800">
                <a:latin typeface="Arial" charset="0"/>
                <a:cs typeface="Times New Roman" charset="0"/>
              </a:rPr>
              <a:t>Phaneroic-derived from Greek meaning “visible life”</a:t>
            </a:r>
          </a:p>
        </p:txBody>
      </p:sp>
      <p:sp>
        <p:nvSpPr>
          <p:cNvPr id="37893" name="Rectangle 18"/>
          <p:cNvSpPr>
            <a:spLocks noChangeArrowheads="1"/>
          </p:cNvSpPr>
          <p:nvPr/>
        </p:nvSpPr>
        <p:spPr bwMode="auto">
          <a:xfrm>
            <a:off x="1260475" y="4378325"/>
            <a:ext cx="7546975" cy="2678113"/>
          </a:xfrm>
          <a:prstGeom prst="rect">
            <a:avLst/>
          </a:prstGeom>
          <a:noFill/>
          <a:ln w="12700">
            <a:noFill/>
            <a:miter lim="800000"/>
            <a:headEnd type="none" w="sm" len="sm"/>
            <a:tailEnd type="none" w="sm" len="sm"/>
          </a:ln>
        </p:spPr>
        <p:txBody>
          <a:bodyPr>
            <a:spAutoFit/>
          </a:bodyPr>
          <a:lstStyle/>
          <a:p>
            <a:pPr marL="457200" indent="-457200">
              <a:buClr>
                <a:srgbClr val="389700"/>
              </a:buClr>
              <a:buFont typeface="Monotype Sorts" charset="2"/>
              <a:buNone/>
            </a:pPr>
            <a:r>
              <a:rPr lang="en-US" sz="2800">
                <a:solidFill>
                  <a:srgbClr val="389700"/>
                </a:solidFill>
                <a:latin typeface="Arial" charset="0"/>
                <a:sym typeface="Wingdings" pitchFamily="2" charset="2"/>
              </a:rPr>
              <a:t> </a:t>
            </a:r>
            <a:r>
              <a:rPr lang="en-US" sz="2800">
                <a:latin typeface="Arial" charset="0"/>
                <a:cs typeface="Times New Roman" charset="0"/>
              </a:rPr>
              <a:t>There are three eras within the Phanerozoic eon: the Paleozoic, which means “ancient life,” the Mesozoic, which means “middle life,” and the Cenozoic, which means “recent life.”</a:t>
            </a:r>
          </a:p>
          <a:p>
            <a:pPr marL="457200" indent="-457200">
              <a:buClr>
                <a:srgbClr val="389700"/>
              </a:buClr>
              <a:buFont typeface="Monotype Sorts" charset="2"/>
              <a:buNone/>
            </a:pPr>
            <a:endParaRPr lang="en-US" sz="2800">
              <a:latin typeface="Arial" charset="0"/>
              <a:cs typeface="Times New Roman" charset="0"/>
            </a:endParaRPr>
          </a:p>
        </p:txBody>
      </p:sp>
      <p:sp>
        <p:nvSpPr>
          <p:cNvPr id="17" name="TextBox 16"/>
          <p:cNvSpPr txBox="1"/>
          <p:nvPr/>
        </p:nvSpPr>
        <p:spPr>
          <a:xfrm>
            <a:off x="533400" y="1219200"/>
            <a:ext cx="5334000" cy="584775"/>
          </a:xfrm>
          <a:prstGeom prst="rect">
            <a:avLst/>
          </a:prstGeom>
          <a:noFill/>
        </p:spPr>
        <p:txBody>
          <a:bodyPr wrap="square" rtlCol="0">
            <a:spAutoFit/>
          </a:bodyPr>
          <a:lstStyle/>
          <a:p>
            <a:r>
              <a:rPr lang="en-US" sz="3200" b="1" dirty="0" smtClean="0">
                <a:solidFill>
                  <a:schemeClr val="accent4">
                    <a:lumMod val="60000"/>
                    <a:lumOff val="40000"/>
                  </a:schemeClr>
                </a:solidFill>
              </a:rPr>
              <a:t>Structure of the Time Scale</a:t>
            </a:r>
            <a:endParaRPr lang="en-US" sz="3200" b="1" dirty="0">
              <a:solidFill>
                <a:schemeClr val="accent4">
                  <a:lumMod val="60000"/>
                  <a:lumOff val="4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Life</a:t>
            </a:r>
            <a:endParaRPr lang="en-US" dirty="0"/>
          </a:p>
        </p:txBody>
      </p:sp>
      <p:sp>
        <p:nvSpPr>
          <p:cNvPr id="3" name="Content Placeholder 2"/>
          <p:cNvSpPr>
            <a:spLocks noGrp="1"/>
          </p:cNvSpPr>
          <p:nvPr>
            <p:ph idx="1"/>
          </p:nvPr>
        </p:nvSpPr>
        <p:spPr/>
        <p:txBody>
          <a:bodyPr/>
          <a:lstStyle/>
          <a:p>
            <a:r>
              <a:rPr lang="en-US" dirty="0" smtClean="0"/>
              <a:t>The shelled egg</a:t>
            </a:r>
          </a:p>
          <a:p>
            <a:pPr lvl="1"/>
            <a:r>
              <a:rPr lang="en-US" dirty="0" smtClean="0"/>
              <a:t>Unlike amphibians, reptiles have shell-covered eggs that can be laid on the land</a:t>
            </a:r>
          </a:p>
          <a:p>
            <a:pPr lvl="1"/>
            <a:r>
              <a:rPr lang="en-US" dirty="0" smtClean="0"/>
              <a:t>The elimination of a water dwelling stage was an important evolutionary stage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Life</a:t>
            </a:r>
            <a:endParaRPr lang="en-US" dirty="0"/>
          </a:p>
        </p:txBody>
      </p:sp>
      <p:sp>
        <p:nvSpPr>
          <p:cNvPr id="3" name="Content Placeholder 2"/>
          <p:cNvSpPr>
            <a:spLocks noGrp="1"/>
          </p:cNvSpPr>
          <p:nvPr>
            <p:ph idx="1"/>
          </p:nvPr>
        </p:nvSpPr>
        <p:spPr/>
        <p:txBody>
          <a:bodyPr/>
          <a:lstStyle/>
          <a:p>
            <a:r>
              <a:rPr lang="en-US" dirty="0" smtClean="0"/>
              <a:t>Because of the shelled egg, reptiles quickly became the dominant land animals</a:t>
            </a:r>
          </a:p>
          <a:p>
            <a:r>
              <a:rPr lang="en-US" dirty="0" smtClean="0"/>
              <a:t>Some dinosaurs were carnivores (meat-eaters) some were herbivores (plant-eaters)</a:t>
            </a:r>
          </a:p>
          <a:p>
            <a:r>
              <a:rPr lang="en-US" dirty="0" smtClean="0"/>
              <a:t>Not all dinosaurs were large</a:t>
            </a:r>
          </a:p>
          <a:p>
            <a:r>
              <a:rPr lang="en-US" dirty="0" smtClean="0"/>
              <a:t>Some began to fly</a:t>
            </a:r>
          </a:p>
          <a:p>
            <a:r>
              <a:rPr lang="en-US" dirty="0" smtClean="0"/>
              <a:t>Some returned to the sea</a:t>
            </a:r>
          </a:p>
          <a:p>
            <a:r>
              <a:rPr lang="en-US" dirty="0" smtClean="0"/>
              <a:t>By end of the Mesozoic era-many reptile groups became extinct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Life</a:t>
            </a:r>
            <a:endParaRPr lang="en-US" dirty="0"/>
          </a:p>
        </p:txBody>
      </p:sp>
      <p:sp>
        <p:nvSpPr>
          <p:cNvPr id="3" name="Content Placeholder 2"/>
          <p:cNvSpPr>
            <a:spLocks noGrp="1"/>
          </p:cNvSpPr>
          <p:nvPr>
            <p:ph idx="1"/>
          </p:nvPr>
        </p:nvSpPr>
        <p:spPr/>
        <p:txBody>
          <a:bodyPr/>
          <a:lstStyle/>
          <a:p>
            <a:r>
              <a:rPr lang="en-US" dirty="0" smtClean="0"/>
              <a:t>After extinction only a few reptiles survived to recent times-turtles, snakes, crocodiles, lizards</a:t>
            </a:r>
          </a:p>
          <a:p>
            <a:r>
              <a:rPr lang="en-US" dirty="0" smtClean="0"/>
              <a:t>Extinction of dinosaurs and other animals most likely caused by a large </a:t>
            </a:r>
            <a:r>
              <a:rPr lang="en-US" dirty="0" err="1" smtClean="0"/>
              <a:t>meterorite</a:t>
            </a:r>
            <a:r>
              <a:rPr lang="en-US" dirty="0" smtClean="0"/>
              <a:t> that collided with Earth</a:t>
            </a:r>
          </a:p>
          <a:p>
            <a:r>
              <a:rPr lang="en-US" dirty="0" smtClean="0"/>
              <a:t>They think the impact created large quantities of dust that blocked out the sun</a:t>
            </a:r>
          </a:p>
          <a:p>
            <a:r>
              <a:rPr lang="en-US" dirty="0" smtClean="0"/>
              <a:t>Without the sun, plants died, then herbivores died, then carnivores died.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Cenozoic Era-Age of Mammals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Cenozoic Era</a:t>
            </a:r>
            <a:endParaRPr lang="en-US" dirty="0"/>
          </a:p>
        </p:txBody>
      </p:sp>
      <p:sp>
        <p:nvSpPr>
          <p:cNvPr id="5" name="Content Placeholder 4"/>
          <p:cNvSpPr>
            <a:spLocks noGrp="1"/>
          </p:cNvSpPr>
          <p:nvPr>
            <p:ph idx="1"/>
          </p:nvPr>
        </p:nvSpPr>
        <p:spPr/>
        <p:txBody>
          <a:bodyPr/>
          <a:lstStyle/>
          <a:p>
            <a:r>
              <a:rPr lang="en-US" dirty="0" smtClean="0"/>
              <a:t>Cenozoic Era-”era of recent life”</a:t>
            </a:r>
          </a:p>
          <a:p>
            <a:r>
              <a:rPr lang="en-US" dirty="0" smtClean="0"/>
              <a:t>Encompasses past 65 million years</a:t>
            </a:r>
          </a:p>
          <a:p>
            <a:r>
              <a:rPr lang="en-US" dirty="0" smtClean="0"/>
              <a:t>Post-dinosaur era, the time of mammals, including humans (Quaternary)</a:t>
            </a:r>
          </a:p>
          <a:p>
            <a:endParaRPr lang="en-US" dirty="0" smtClean="0"/>
          </a:p>
          <a:p>
            <a:r>
              <a:rPr lang="en-US" dirty="0" smtClean="0"/>
              <a:t>Divided into to periods of very unequal duration, the Tertiary period (63 million years) and the Quaternary Period (last 2 million years)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Cenozoic North America</a:t>
            </a:r>
            <a:endParaRPr lang="en-US" dirty="0"/>
          </a:p>
        </p:txBody>
      </p:sp>
      <p:sp>
        <p:nvSpPr>
          <p:cNvPr id="3" name="Content Placeholder 2"/>
          <p:cNvSpPr>
            <a:spLocks noGrp="1"/>
          </p:cNvSpPr>
          <p:nvPr>
            <p:ph idx="1"/>
          </p:nvPr>
        </p:nvSpPr>
        <p:spPr/>
        <p:txBody>
          <a:bodyPr/>
          <a:lstStyle/>
          <a:p>
            <a:r>
              <a:rPr lang="en-US" dirty="0" smtClean="0"/>
              <a:t>Plate interactions during the Cenozoic era caused many events of mountain building, volcanism, and earthquakes in the West</a:t>
            </a:r>
          </a:p>
          <a:p>
            <a:r>
              <a:rPr lang="en-US" dirty="0" smtClean="0"/>
              <a:t>The Atlantic and Gulf coastal regions were far removed from an active plate boundary, so they were stable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Cenozoic Life</a:t>
            </a:r>
            <a:endParaRPr lang="en-US" dirty="0"/>
          </a:p>
        </p:txBody>
      </p:sp>
      <p:sp>
        <p:nvSpPr>
          <p:cNvPr id="3" name="Content Placeholder 2"/>
          <p:cNvSpPr>
            <a:spLocks noGrp="1"/>
          </p:cNvSpPr>
          <p:nvPr>
            <p:ph idx="1"/>
          </p:nvPr>
        </p:nvSpPr>
        <p:spPr/>
        <p:txBody>
          <a:bodyPr/>
          <a:lstStyle/>
          <a:p>
            <a:r>
              <a:rPr lang="en-US" dirty="0" smtClean="0"/>
              <a:t>Even though Cenozoic is called age of mammals, could also be age of Angiosperms</a:t>
            </a:r>
          </a:p>
          <a:p>
            <a:pPr lvl="1"/>
            <a:r>
              <a:rPr lang="en-US" dirty="0" smtClean="0"/>
              <a:t>Angiosperms-flowering plants with covered seeds-replaced gymnosperms as dominant land plants</a:t>
            </a:r>
          </a:p>
          <a:p>
            <a:pPr lvl="1"/>
            <a:r>
              <a:rPr lang="en-US" dirty="0" smtClean="0"/>
              <a:t>Influenced evolution of birds and mammals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Cenozoic Life</a:t>
            </a:r>
            <a:endParaRPr lang="en-US" dirty="0"/>
          </a:p>
        </p:txBody>
      </p:sp>
      <p:sp>
        <p:nvSpPr>
          <p:cNvPr id="3" name="Content Placeholder 2"/>
          <p:cNvSpPr>
            <a:spLocks noGrp="1"/>
          </p:cNvSpPr>
          <p:nvPr>
            <p:ph idx="1"/>
          </p:nvPr>
        </p:nvSpPr>
        <p:spPr>
          <a:xfrm>
            <a:off x="304800" y="1447800"/>
            <a:ext cx="8686800" cy="5410200"/>
          </a:xfrm>
        </p:spPr>
        <p:txBody>
          <a:bodyPr>
            <a:normAutofit lnSpcReduction="10000"/>
          </a:bodyPr>
          <a:lstStyle/>
          <a:p>
            <a:r>
              <a:rPr lang="en-US" dirty="0" smtClean="0"/>
              <a:t>Mammals replaced reptiles as the dominant land animals</a:t>
            </a:r>
          </a:p>
          <a:p>
            <a:pPr>
              <a:buNone/>
            </a:pPr>
            <a:endParaRPr lang="en-US" dirty="0" smtClean="0"/>
          </a:p>
          <a:p>
            <a:r>
              <a:rPr lang="en-US" dirty="0" smtClean="0"/>
              <a:t>Mammals bear live young and maintain steady body temperature</a:t>
            </a:r>
          </a:p>
          <a:p>
            <a:r>
              <a:rPr lang="en-US" dirty="0" smtClean="0"/>
              <a:t>Even though mammals and dinosaurs emerged at the same time in the late Triassic period, mammals remained small and primitive</a:t>
            </a:r>
          </a:p>
          <a:p>
            <a:pPr>
              <a:buNone/>
            </a:pPr>
            <a:endParaRPr lang="en-US" dirty="0" smtClean="0"/>
          </a:p>
          <a:p>
            <a:r>
              <a:rPr lang="en-US" dirty="0" smtClean="0"/>
              <a:t>Adaptations like being warm-blooded (could search for food during any season or time of day), developing insulating body hair, and having more efficient heart and lungs allow mammals to lead more active lives than reptiles</a:t>
            </a:r>
          </a:p>
          <a:p>
            <a:pPr>
              <a:buNone/>
            </a:pP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Mammals and Extinction</a:t>
            </a:r>
            <a:endParaRPr lang="en-US" dirty="0"/>
          </a:p>
        </p:txBody>
      </p:sp>
      <p:sp>
        <p:nvSpPr>
          <p:cNvPr id="3" name="Content Placeholder 2"/>
          <p:cNvSpPr>
            <a:spLocks noGrp="1"/>
          </p:cNvSpPr>
          <p:nvPr>
            <p:ph idx="1"/>
          </p:nvPr>
        </p:nvSpPr>
        <p:spPr/>
        <p:txBody>
          <a:bodyPr/>
          <a:lstStyle/>
          <a:p>
            <a:r>
              <a:rPr lang="en-US" dirty="0" smtClean="0"/>
              <a:t>Some groups of mammals became very large</a:t>
            </a:r>
          </a:p>
          <a:p>
            <a:r>
              <a:rPr lang="en-US" dirty="0" smtClean="0"/>
              <a:t>Many were common up to 11,000 years ago</a:t>
            </a:r>
          </a:p>
          <a:p>
            <a:r>
              <a:rPr lang="en-US" dirty="0" smtClean="0"/>
              <a:t>However, a wave of late Pleistocene extinctions rapidly eliminated these animals from the landscape (during the last Ice Age)</a:t>
            </a:r>
          </a:p>
          <a:p>
            <a:r>
              <a:rPr lang="en-US" dirty="0" smtClean="0"/>
              <a:t>In North America, the mastodon and mammoth both relatives of the elephant became extinct</a:t>
            </a:r>
          </a:p>
          <a:p>
            <a:r>
              <a:rPr lang="en-US" dirty="0" smtClean="0"/>
              <a:t>Cause of recent extinction debatable…..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think it is because of the last ice age</a:t>
            </a:r>
          </a:p>
          <a:p>
            <a:r>
              <a:rPr lang="en-US" dirty="0" smtClean="0"/>
              <a:t>BUT-the animals had survived other glacial advances and </a:t>
            </a:r>
            <a:r>
              <a:rPr lang="en-US" dirty="0" err="1" smtClean="0"/>
              <a:t>intergalical</a:t>
            </a:r>
            <a:r>
              <a:rPr lang="en-US" dirty="0" smtClean="0"/>
              <a:t> periods</a:t>
            </a:r>
          </a:p>
          <a:p>
            <a:endParaRPr lang="en-US" dirty="0" smtClean="0"/>
          </a:p>
          <a:p>
            <a:r>
              <a:rPr lang="en-US" dirty="0" smtClean="0"/>
              <a:t>Some scientists believe that the early humans hurried the decline of these mammals by selectively hunting large forms</a:t>
            </a:r>
          </a:p>
          <a:p>
            <a:pPr>
              <a:buNone/>
            </a:pPr>
            <a:endParaRPr lang="en-US" dirty="0" smtClean="0"/>
          </a:p>
          <a:p>
            <a:r>
              <a:rPr lang="en-US" dirty="0" smtClean="0"/>
              <a:t>Humans first appear in the Quaternary Period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4"/>
          <p:cNvSpPr>
            <a:spLocks noGrp="1" noChangeArrowheads="1"/>
          </p:cNvSpPr>
          <p:nvPr>
            <p:ph type="title"/>
          </p:nvPr>
        </p:nvSpPr>
        <p:spPr bwMode="auto">
          <a:xfrm>
            <a:off x="0" y="228600"/>
            <a:ext cx="91440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cs typeface="Times New Roman" charset="0"/>
              </a:rPr>
              <a:t>The Geologic Time Scale </a:t>
            </a:r>
            <a:endParaRPr lang="en-US" sz="3700" b="1" dirty="0" smtClean="0">
              <a:cs typeface="Times New Roman" charset="0"/>
            </a:endParaRPr>
          </a:p>
        </p:txBody>
      </p:sp>
      <p:sp>
        <p:nvSpPr>
          <p:cNvPr id="38916" name="Rectangle 15"/>
          <p:cNvSpPr>
            <a:spLocks noChangeArrowheads="1"/>
          </p:cNvSpPr>
          <p:nvPr/>
        </p:nvSpPr>
        <p:spPr bwMode="auto">
          <a:xfrm>
            <a:off x="1260475" y="2160588"/>
            <a:ext cx="7635875" cy="1800225"/>
          </a:xfrm>
          <a:prstGeom prst="rect">
            <a:avLst/>
          </a:prstGeom>
          <a:noFill/>
          <a:ln w="12700">
            <a:noFill/>
            <a:miter lim="800000"/>
            <a:headEnd type="none" w="sm" len="sm"/>
            <a:tailEnd type="none" w="sm" len="sm"/>
          </a:ln>
        </p:spPr>
        <p:txBody>
          <a:bodyPr>
            <a:spAutoFit/>
          </a:bodyPr>
          <a:lstStyle/>
          <a:p>
            <a:pPr marL="457200" indent="-457200">
              <a:buClr>
                <a:srgbClr val="389700"/>
              </a:buClr>
              <a:buFont typeface="Monotype Sorts" charset="2"/>
              <a:buNone/>
            </a:pPr>
            <a:r>
              <a:rPr lang="en-US" sz="2800" b="1">
                <a:solidFill>
                  <a:srgbClr val="389700"/>
                </a:solidFill>
                <a:latin typeface="Arial" charset="0"/>
                <a:sym typeface="Wingdings" pitchFamily="2" charset="2"/>
              </a:rPr>
              <a:t> </a:t>
            </a:r>
            <a:r>
              <a:rPr lang="en-US" sz="2800">
                <a:latin typeface="Arial" charset="0"/>
                <a:sym typeface="Wingdings" pitchFamily="2" charset="2"/>
              </a:rPr>
              <a:t>Each period within an era is characterized by somewhat less profound changes in life forms as compared with the changes that occur during an era.</a:t>
            </a:r>
            <a:endParaRPr lang="en-US" sz="2800">
              <a:latin typeface="Arial" charset="0"/>
              <a:cs typeface="Times New Roman" charset="0"/>
            </a:endParaRPr>
          </a:p>
        </p:txBody>
      </p:sp>
      <p:sp>
        <p:nvSpPr>
          <p:cNvPr id="38917" name="Rectangle 16"/>
          <p:cNvSpPr>
            <a:spLocks noChangeArrowheads="1"/>
          </p:cNvSpPr>
          <p:nvPr/>
        </p:nvSpPr>
        <p:spPr bwMode="auto">
          <a:xfrm>
            <a:off x="1260475" y="3963988"/>
            <a:ext cx="7635875" cy="1800225"/>
          </a:xfrm>
          <a:prstGeom prst="rect">
            <a:avLst/>
          </a:prstGeom>
          <a:noFill/>
          <a:ln w="12700">
            <a:noFill/>
            <a:miter lim="800000"/>
            <a:headEnd type="none" w="sm" len="sm"/>
            <a:tailEnd type="none" w="sm" len="sm"/>
          </a:ln>
        </p:spPr>
        <p:txBody>
          <a:bodyPr>
            <a:spAutoFit/>
          </a:bodyPr>
          <a:lstStyle/>
          <a:p>
            <a:pPr marL="457200" indent="-457200">
              <a:buClr>
                <a:srgbClr val="389700"/>
              </a:buClr>
              <a:buFont typeface="Monotype Sorts" charset="2"/>
              <a:buNone/>
            </a:pPr>
            <a:r>
              <a:rPr lang="en-US" sz="2800">
                <a:solidFill>
                  <a:srgbClr val="389700"/>
                </a:solidFill>
                <a:latin typeface="Arial" charset="0"/>
                <a:sym typeface="Wingdings" pitchFamily="2" charset="2"/>
              </a:rPr>
              <a:t> </a:t>
            </a:r>
            <a:r>
              <a:rPr lang="en-US" sz="2800">
                <a:latin typeface="Arial" charset="0"/>
                <a:cs typeface="Times New Roman" charset="0"/>
              </a:rPr>
              <a:t>The periods of the Cenozoic era are divided into still smaller units called epochs, during which even less profound changes in life forms occur.</a:t>
            </a:r>
          </a:p>
        </p:txBody>
      </p:sp>
      <p:sp>
        <p:nvSpPr>
          <p:cNvPr id="17" name="TextBox 16"/>
          <p:cNvSpPr txBox="1"/>
          <p:nvPr/>
        </p:nvSpPr>
        <p:spPr>
          <a:xfrm>
            <a:off x="609600" y="1447800"/>
            <a:ext cx="5334000" cy="584775"/>
          </a:xfrm>
          <a:prstGeom prst="rect">
            <a:avLst/>
          </a:prstGeom>
          <a:noFill/>
        </p:spPr>
        <p:txBody>
          <a:bodyPr wrap="square" rtlCol="0">
            <a:spAutoFit/>
          </a:bodyPr>
          <a:lstStyle/>
          <a:p>
            <a:r>
              <a:rPr lang="en-US" sz="3200" b="1" dirty="0" smtClean="0">
                <a:solidFill>
                  <a:schemeClr val="accent4">
                    <a:lumMod val="60000"/>
                    <a:lumOff val="40000"/>
                  </a:schemeClr>
                </a:solidFill>
              </a:rPr>
              <a:t>Structure of the Time Scale</a:t>
            </a:r>
            <a:endParaRPr lang="en-US" sz="3200" b="1" dirty="0">
              <a:solidFill>
                <a:schemeClr val="accent4">
                  <a:lumMod val="60000"/>
                  <a:lumOff val="4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NM Geologic History</a:t>
            </a:r>
            <a:endParaRPr lang="en-US" dirty="0"/>
          </a:p>
        </p:txBody>
      </p:sp>
      <p:sp>
        <p:nvSpPr>
          <p:cNvPr id="5" name="Text Placeholder 4"/>
          <p:cNvSpPr>
            <a:spLocks noGrp="1"/>
          </p:cNvSpPr>
          <p:nvPr>
            <p:ph type="body" idx="1"/>
          </p:nvPr>
        </p:nvSpPr>
        <p:spPr/>
        <p:txBody>
          <a:bodyPr>
            <a:normAutofit/>
          </a:bodyPr>
          <a:lstStyle/>
          <a:p>
            <a:r>
              <a:rPr lang="en-US" sz="2800" dirty="0" smtClean="0"/>
              <a:t>Rocks from each of the four eras can be found within the state</a:t>
            </a:r>
          </a:p>
          <a:p>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NM Geologic History</a:t>
            </a:r>
            <a:endParaRPr lang="en-US" dirty="0"/>
          </a:p>
        </p:txBody>
      </p:sp>
      <p:sp>
        <p:nvSpPr>
          <p:cNvPr id="8" name="Content Placeholder 7"/>
          <p:cNvSpPr>
            <a:spLocks noGrp="1"/>
          </p:cNvSpPr>
          <p:nvPr>
            <p:ph sz="half" idx="1"/>
          </p:nvPr>
        </p:nvSpPr>
        <p:spPr>
          <a:xfrm>
            <a:off x="0" y="1920084"/>
            <a:ext cx="4495800" cy="4937915"/>
          </a:xfrm>
        </p:spPr>
        <p:txBody>
          <a:bodyPr>
            <a:noAutofit/>
          </a:bodyPr>
          <a:lstStyle/>
          <a:p>
            <a:r>
              <a:rPr lang="en-US" sz="2400" dirty="0" smtClean="0"/>
              <a:t>Precambrian igneous and metamorphic rocks of more than 1.5 billion years old have been found</a:t>
            </a:r>
          </a:p>
          <a:p>
            <a:r>
              <a:rPr lang="en-US" sz="2400" dirty="0" smtClean="0"/>
              <a:t>These rocks form the core of mountain ranges along the east side of the Rio Grande River</a:t>
            </a:r>
          </a:p>
          <a:p>
            <a:r>
              <a:rPr lang="en-US" sz="2400" dirty="0" smtClean="0"/>
              <a:t>Oldest of the Precambrian rocks found in northern part of state in the Brazos, Taos, and </a:t>
            </a:r>
            <a:r>
              <a:rPr lang="en-US" sz="2400" dirty="0" err="1" smtClean="0"/>
              <a:t>Nacimiento</a:t>
            </a:r>
            <a:r>
              <a:rPr lang="en-US" sz="2400" dirty="0" smtClean="0"/>
              <a:t> mountains dating 1.8 billion years old</a:t>
            </a:r>
            <a:endParaRPr lang="en-US" sz="2400" dirty="0"/>
          </a:p>
        </p:txBody>
      </p:sp>
      <p:sp>
        <p:nvSpPr>
          <p:cNvPr id="9" name="Content Placeholder 8"/>
          <p:cNvSpPr>
            <a:spLocks noGrp="1"/>
          </p:cNvSpPr>
          <p:nvPr>
            <p:ph sz="half" idx="2"/>
          </p:nvPr>
        </p:nvSpPr>
        <p:spPr>
          <a:xfrm>
            <a:off x="4648200" y="1920084"/>
            <a:ext cx="4495800" cy="4937915"/>
          </a:xfrm>
        </p:spPr>
        <p:txBody>
          <a:bodyPr>
            <a:normAutofit lnSpcReduction="10000"/>
          </a:bodyPr>
          <a:lstStyle/>
          <a:p>
            <a:r>
              <a:rPr lang="en-US" dirty="0" smtClean="0"/>
              <a:t>Most likely have been buried and later exposed by the uplift of mountain chains and erosion of sediments</a:t>
            </a:r>
          </a:p>
          <a:p>
            <a:r>
              <a:rPr lang="en-US" dirty="0" smtClean="0"/>
              <a:t>During Precambrian=-NM had volcanic activity,  mountain building, periodic episodes of submersion under the sea</a:t>
            </a:r>
          </a:p>
          <a:p>
            <a:r>
              <a:rPr lang="en-US" dirty="0" smtClean="0"/>
              <a:t>Only remnants of these old mountain systems remain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Paleozoic Era</a:t>
            </a:r>
            <a:endParaRPr lang="en-US" dirty="0"/>
          </a:p>
        </p:txBody>
      </p:sp>
      <p:sp>
        <p:nvSpPr>
          <p:cNvPr id="3" name="Content Placeholder 2"/>
          <p:cNvSpPr>
            <a:spLocks noGrp="1"/>
          </p:cNvSpPr>
          <p:nvPr>
            <p:ph sz="half" idx="1"/>
          </p:nvPr>
        </p:nvSpPr>
        <p:spPr>
          <a:xfrm>
            <a:off x="457200" y="2133600"/>
            <a:ext cx="4038600" cy="2956715"/>
          </a:xfrm>
        </p:spPr>
        <p:txBody>
          <a:bodyPr>
            <a:normAutofit/>
          </a:bodyPr>
          <a:lstStyle/>
          <a:p>
            <a:r>
              <a:rPr lang="en-US" dirty="0" smtClean="0"/>
              <a:t>State was covered by vast shallow sea, from which large deposits of limestone, sandstone, and shale accumulated</a:t>
            </a:r>
            <a:endParaRPr lang="en-US" dirty="0"/>
          </a:p>
        </p:txBody>
      </p:sp>
      <p:sp>
        <p:nvSpPr>
          <p:cNvPr id="4" name="Content Placeholder 3"/>
          <p:cNvSpPr>
            <a:spLocks noGrp="1"/>
          </p:cNvSpPr>
          <p:nvPr>
            <p:ph sz="half" idx="2"/>
          </p:nvPr>
        </p:nvSpPr>
        <p:spPr>
          <a:xfrm>
            <a:off x="4648200" y="1447800"/>
            <a:ext cx="4038600" cy="4434840"/>
          </a:xfrm>
        </p:spPr>
        <p:txBody>
          <a:bodyPr>
            <a:noAutofit/>
          </a:bodyPr>
          <a:lstStyle/>
          <a:p>
            <a:r>
              <a:rPr lang="en-US" dirty="0" smtClean="0"/>
              <a:t>During later part of Paleozoic, Rocky Mountains formed, uplifting the central part of the state</a:t>
            </a:r>
          </a:p>
          <a:p>
            <a:r>
              <a:rPr lang="en-US" dirty="0" smtClean="0"/>
              <a:t>Toward southern part of NM, a great barrier reef developed. As the reef was cut off from the sea, the evaporation of water left deposits of salt, potash, and gypsum that can be found today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Mesozoic Era</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Drying trend</a:t>
            </a:r>
          </a:p>
          <a:p>
            <a:r>
              <a:rPr lang="en-US" dirty="0" smtClean="0"/>
              <a:t>Dinosaurs roamed much of the state</a:t>
            </a:r>
          </a:p>
          <a:p>
            <a:r>
              <a:rPr lang="en-US" dirty="0" smtClean="0"/>
              <a:t>Many of the rocks of the northern part of the state including the colorful red, green, gray, brown, and white sandstone and shale were deposited by rivers that flowed towards the seas</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Later in the era, the inland sea once again returned and NM was on the western shore of a great shallow ocean covering most of the central US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Cenozoic</a:t>
            </a:r>
            <a:endParaRPr lang="en-US" dirty="0"/>
          </a:p>
        </p:txBody>
      </p:sp>
      <p:sp>
        <p:nvSpPr>
          <p:cNvPr id="3" name="Content Placeholder 2"/>
          <p:cNvSpPr>
            <a:spLocks noGrp="1"/>
          </p:cNvSpPr>
          <p:nvPr>
            <p:ph sz="half" idx="1"/>
          </p:nvPr>
        </p:nvSpPr>
        <p:spPr>
          <a:xfrm>
            <a:off x="0" y="1920084"/>
            <a:ext cx="4648200" cy="4937916"/>
          </a:xfrm>
        </p:spPr>
        <p:txBody>
          <a:bodyPr>
            <a:normAutofit fontScale="92500" lnSpcReduction="10000"/>
          </a:bodyPr>
          <a:lstStyle/>
          <a:p>
            <a:r>
              <a:rPr lang="en-US" dirty="0" smtClean="0"/>
              <a:t>Much change in NM landscape</a:t>
            </a:r>
          </a:p>
          <a:p>
            <a:r>
              <a:rPr lang="en-US" dirty="0" smtClean="0"/>
              <a:t>Rocky Mountains rose and volcanoes produced a thick layer of igneous rock that covered much of NM</a:t>
            </a:r>
          </a:p>
          <a:p>
            <a:r>
              <a:rPr lang="en-US" smtClean="0"/>
              <a:t>Shiprock</a:t>
            </a:r>
            <a:r>
              <a:rPr lang="en-US" dirty="0" smtClean="0"/>
              <a:t> was formed about 25 million years ago</a:t>
            </a:r>
          </a:p>
          <a:p>
            <a:r>
              <a:rPr lang="en-US" dirty="0" smtClean="0"/>
              <a:t>In addition, stresses in the crust produced the large central depression that divides the state in half, called the Rio Grande rift </a:t>
            </a:r>
          </a:p>
          <a:p>
            <a:endParaRPr lang="en-US" dirty="0"/>
          </a:p>
        </p:txBody>
      </p:sp>
      <p:sp>
        <p:nvSpPr>
          <p:cNvPr id="4" name="Content Placeholder 3"/>
          <p:cNvSpPr>
            <a:spLocks noGrp="1"/>
          </p:cNvSpPr>
          <p:nvPr>
            <p:ph sz="half" idx="2"/>
          </p:nvPr>
        </p:nvSpPr>
        <p:spPr>
          <a:xfrm>
            <a:off x="4572000" y="1752600"/>
            <a:ext cx="4267200" cy="4800599"/>
          </a:xfrm>
        </p:spPr>
        <p:txBody>
          <a:bodyPr>
            <a:normAutofit fontScale="92500" lnSpcReduction="10000"/>
          </a:bodyPr>
          <a:lstStyle/>
          <a:p>
            <a:r>
              <a:rPr lang="en-US" dirty="0" smtClean="0"/>
              <a:t>Within the last 10 million years, NM has seen tremendous volcanic eruptions, such as those that produced the Jemez Mountains, </a:t>
            </a:r>
            <a:r>
              <a:rPr lang="en-US" dirty="0" err="1" smtClean="0"/>
              <a:t>Capullin</a:t>
            </a:r>
            <a:r>
              <a:rPr lang="en-US" dirty="0" smtClean="0"/>
              <a:t> Peak, and Mt. Taylor</a:t>
            </a:r>
          </a:p>
          <a:p>
            <a:r>
              <a:rPr lang="en-US" dirty="0" smtClean="0"/>
              <a:t>The continuous erosion and deposition of sediments in recent times have produced many of the more scenic landscapes of the state, such as its colorful mesas, badlands, and deserts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4"/>
          <p:cNvSpPr>
            <a:spLocks noGrp="1" noChangeArrowheads="1"/>
          </p:cNvSpPr>
          <p:nvPr>
            <p:ph type="title"/>
          </p:nvPr>
        </p:nvSpPr>
        <p:spPr bwMode="auto">
          <a:xfrm>
            <a:off x="0" y="228600"/>
            <a:ext cx="91440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smtClean="0">
                <a:solidFill>
                  <a:srgbClr val="FFD600"/>
                </a:solidFill>
                <a:cs typeface="Times New Roman" charset="0"/>
              </a:rPr>
              <a:t>12.4 </a:t>
            </a:r>
            <a:r>
              <a:rPr lang="en-US" b="1" smtClean="0">
                <a:cs typeface="Times New Roman" charset="0"/>
              </a:rPr>
              <a:t> The Geologic Time Scale </a:t>
            </a:r>
            <a:endParaRPr lang="en-US" sz="3700" b="1" smtClean="0">
              <a:cs typeface="Times New Roman" charset="0"/>
            </a:endParaRPr>
          </a:p>
        </p:txBody>
      </p:sp>
      <p:sp>
        <p:nvSpPr>
          <p:cNvPr id="39940" name="Rectangle 15"/>
          <p:cNvSpPr>
            <a:spLocks noChangeArrowheads="1"/>
          </p:cNvSpPr>
          <p:nvPr/>
        </p:nvSpPr>
        <p:spPr bwMode="auto">
          <a:xfrm>
            <a:off x="1260475" y="2173288"/>
            <a:ext cx="7635875" cy="3540125"/>
          </a:xfrm>
          <a:prstGeom prst="rect">
            <a:avLst/>
          </a:prstGeom>
          <a:noFill/>
          <a:ln w="12700">
            <a:noFill/>
            <a:miter lim="800000"/>
            <a:headEnd type="none" w="sm" len="sm"/>
            <a:tailEnd type="none" w="sm" len="sm"/>
          </a:ln>
        </p:spPr>
        <p:txBody>
          <a:bodyPr>
            <a:spAutoFit/>
          </a:bodyPr>
          <a:lstStyle/>
          <a:p>
            <a:pPr marL="457200" indent="-457200">
              <a:buClr>
                <a:srgbClr val="389700"/>
              </a:buClr>
              <a:buFont typeface="Wingdings" pitchFamily="2" charset="2"/>
              <a:buChar char="u"/>
            </a:pPr>
            <a:r>
              <a:rPr lang="en-US" sz="2800">
                <a:latin typeface="Arial" charset="0"/>
                <a:sym typeface="Wingdings" pitchFamily="2" charset="2"/>
              </a:rPr>
              <a:t>Precambrian time-540 mya</a:t>
            </a:r>
          </a:p>
          <a:p>
            <a:pPr marL="457200" indent="-457200">
              <a:buClr>
                <a:srgbClr val="389700"/>
              </a:buClr>
              <a:buFont typeface="Wingdings" pitchFamily="2" charset="2"/>
              <a:buChar char="u"/>
            </a:pPr>
            <a:r>
              <a:rPr lang="en-US" sz="2800">
                <a:latin typeface="Arial" charset="0"/>
                <a:sym typeface="Wingdings" pitchFamily="2" charset="2"/>
              </a:rPr>
              <a:t>Represents 88% of earth’s time history</a:t>
            </a:r>
          </a:p>
          <a:p>
            <a:pPr marL="457200" indent="-457200">
              <a:buClr>
                <a:srgbClr val="389700"/>
              </a:buClr>
              <a:buFont typeface="Wingdings" pitchFamily="2" charset="2"/>
              <a:buChar char="u"/>
            </a:pPr>
            <a:r>
              <a:rPr lang="en-US" sz="2800">
                <a:latin typeface="Arial" charset="0"/>
                <a:sym typeface="Wingdings" pitchFamily="2" charset="2"/>
              </a:rPr>
              <a:t>During Precambrian time, there were fewer life forms. These life forms are more difficult to identify and the rocks have been disturbed often.</a:t>
            </a:r>
          </a:p>
          <a:p>
            <a:pPr marL="457200" indent="-457200">
              <a:buClr>
                <a:srgbClr val="389700"/>
              </a:buClr>
              <a:buFont typeface="Wingdings" pitchFamily="2" charset="2"/>
              <a:buChar char="u"/>
            </a:pPr>
            <a:r>
              <a:rPr lang="en-US" sz="2800">
                <a:latin typeface="Arial" charset="0"/>
                <a:cs typeface="Times New Roman" charset="0"/>
                <a:sym typeface="Wingdings" pitchFamily="2" charset="2"/>
              </a:rPr>
              <a:t>Three eons within this time: starting from most recent-Proterzoic, Archean, Hadean</a:t>
            </a:r>
            <a:endParaRPr lang="en-US" sz="2800">
              <a:latin typeface="Arial" charset="0"/>
              <a:cs typeface="Times New Roman" charset="0"/>
            </a:endParaRPr>
          </a:p>
        </p:txBody>
      </p:sp>
      <p:sp>
        <p:nvSpPr>
          <p:cNvPr id="16" name="TextBox 15"/>
          <p:cNvSpPr txBox="1"/>
          <p:nvPr/>
        </p:nvSpPr>
        <p:spPr>
          <a:xfrm>
            <a:off x="609600" y="1447800"/>
            <a:ext cx="5334000" cy="584775"/>
          </a:xfrm>
          <a:prstGeom prst="rect">
            <a:avLst/>
          </a:prstGeom>
          <a:noFill/>
        </p:spPr>
        <p:txBody>
          <a:bodyPr wrap="square" rtlCol="0">
            <a:spAutoFit/>
          </a:bodyPr>
          <a:lstStyle/>
          <a:p>
            <a:r>
              <a:rPr lang="en-US" sz="3200" b="1" dirty="0" smtClean="0">
                <a:solidFill>
                  <a:schemeClr val="accent4">
                    <a:lumMod val="60000"/>
                    <a:lumOff val="40000"/>
                  </a:schemeClr>
                </a:solidFill>
              </a:rPr>
              <a:t>Precambrian Time</a:t>
            </a:r>
            <a:endParaRPr lang="en-US" sz="3200" b="1" dirty="0">
              <a:solidFill>
                <a:schemeClr val="accent4">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
          <p:cNvSpPr>
            <a:spLocks noGrp="1" noChangeArrowheads="1"/>
          </p:cNvSpPr>
          <p:nvPr>
            <p:ph type="title"/>
          </p:nvPr>
        </p:nvSpPr>
        <p:spPr bwMode="auto">
          <a:xfrm>
            <a:off x="0" y="223838"/>
            <a:ext cx="9144000" cy="914400"/>
          </a:xfrm>
          <a:noFill/>
          <a:ln>
            <a:miter lim="800000"/>
            <a:headEnd/>
            <a:tailEnd/>
          </a:ln>
        </p:spPr>
        <p:txBody>
          <a:bodyPr vert="horz" wrap="square" lIns="91440" tIns="45720" rIns="91440" bIns="45720" numCol="1" anchor="t" anchorCtr="0" compatLnSpc="1">
            <a:prstTxWarp prst="textNoShape">
              <a:avLst/>
            </a:prstTxWarp>
          </a:bodyPr>
          <a:lstStyle/>
          <a:p>
            <a:pPr algn="ctr">
              <a:tabLst>
                <a:tab pos="2979738" algn="l"/>
              </a:tabLst>
            </a:pPr>
            <a:r>
              <a:rPr lang="en-US" b="1" smtClean="0"/>
              <a:t>The Geologic Time Scale</a:t>
            </a:r>
          </a:p>
        </p:txBody>
      </p:sp>
      <p:grpSp>
        <p:nvGrpSpPr>
          <p:cNvPr id="5" name="Group 14"/>
          <p:cNvGrpSpPr>
            <a:grpSpLocks/>
          </p:cNvGrpSpPr>
          <p:nvPr/>
        </p:nvGrpSpPr>
        <p:grpSpPr bwMode="auto">
          <a:xfrm>
            <a:off x="2362201" y="1066800"/>
            <a:ext cx="4419600" cy="5791200"/>
            <a:chOff x="527" y="960"/>
            <a:chExt cx="2290" cy="3216"/>
          </a:xfrm>
        </p:grpSpPr>
        <p:sp>
          <p:nvSpPr>
            <p:cNvPr id="40965" name="AutoShape 11"/>
            <p:cNvSpPr>
              <a:spLocks noChangeArrowheads="1"/>
            </p:cNvSpPr>
            <p:nvPr/>
          </p:nvSpPr>
          <p:spPr bwMode="auto">
            <a:xfrm>
              <a:off x="527" y="960"/>
              <a:ext cx="2290" cy="3216"/>
            </a:xfrm>
            <a:prstGeom prst="roundRect">
              <a:avLst>
                <a:gd name="adj" fmla="val 13528"/>
              </a:avLst>
            </a:prstGeom>
            <a:solidFill>
              <a:srgbClr val="FFFFFF"/>
            </a:solidFill>
            <a:ln w="12700">
              <a:noFill/>
              <a:miter lim="800000"/>
              <a:headEnd type="none" w="sm" len="sm"/>
              <a:tailEnd type="none" w="sm" len="sm"/>
            </a:ln>
          </p:spPr>
          <p:txBody>
            <a:bodyPr wrap="none" anchor="ctr"/>
            <a:lstStyle/>
            <a:p>
              <a:endParaRPr lang="en-US"/>
            </a:p>
          </p:txBody>
        </p:sp>
        <p:pic>
          <p:nvPicPr>
            <p:cNvPr id="40966" name="Picture 13"/>
            <p:cNvPicPr>
              <a:picLocks noChangeAspect="1" noChangeArrowheads="1"/>
            </p:cNvPicPr>
            <p:nvPr/>
          </p:nvPicPr>
          <p:blipFill>
            <a:blip r:embed="rId3" cstate="print"/>
            <a:srcRect/>
            <a:stretch>
              <a:fillRect/>
            </a:stretch>
          </p:blipFill>
          <p:spPr bwMode="auto">
            <a:xfrm>
              <a:off x="1031" y="1061"/>
              <a:ext cx="1283" cy="3014"/>
            </a:xfrm>
            <a:prstGeom prst="rect">
              <a:avLst/>
            </a:prstGeom>
            <a:noFill/>
            <a:ln w="9525">
              <a:noFill/>
              <a:miter lim="800000"/>
              <a:headEnd/>
              <a:tailEnd/>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2"/>
                </a:solidFill>
              </a:rPr>
              <a:t>Precambrian Time: Vast and Puzzling</a:t>
            </a:r>
            <a:endParaRPr lang="en-US" dirty="0">
              <a:solidFill>
                <a:schemeClr val="accent2"/>
              </a:solidFill>
            </a:endParaRPr>
          </a:p>
        </p:txBody>
      </p:sp>
      <p:sp>
        <p:nvSpPr>
          <p:cNvPr id="5" name="Text Placeholder 4"/>
          <p:cNvSpPr>
            <a:spLocks noGrp="1"/>
          </p:cNvSpPr>
          <p:nvPr>
            <p:ph type="body" idx="1"/>
          </p:nvPr>
        </p:nvSpPr>
        <p:spPr>
          <a:xfrm>
            <a:off x="530352" y="2704664"/>
            <a:ext cx="7772400" cy="3010336"/>
          </a:xfrm>
        </p:spPr>
        <p:txBody>
          <a:bodyPr>
            <a:normAutofit/>
          </a:bodyPr>
          <a:lstStyle/>
          <a:p>
            <a:pPr>
              <a:buFont typeface="Arial" pitchFamily="34" charset="0"/>
              <a:buChar char="•"/>
            </a:pPr>
            <a:r>
              <a:rPr lang="en-US" sz="2400" dirty="0" smtClean="0"/>
              <a:t>Encompasses the </a:t>
            </a:r>
            <a:r>
              <a:rPr lang="en-US" sz="2400" u="sng" dirty="0" smtClean="0"/>
              <a:t>most</a:t>
            </a:r>
            <a:r>
              <a:rPr lang="en-US" sz="2400" dirty="0" smtClean="0"/>
              <a:t> geologic time from about </a:t>
            </a:r>
            <a:r>
              <a:rPr lang="en-US" sz="2400" u="sng" dirty="0" smtClean="0"/>
              <a:t>4.56 billion</a:t>
            </a:r>
            <a:r>
              <a:rPr lang="en-US" sz="2400" dirty="0" smtClean="0"/>
              <a:t> years ago until the start of the </a:t>
            </a:r>
            <a:r>
              <a:rPr lang="en-US" sz="2400" u="sng" dirty="0" smtClean="0"/>
              <a:t>Cambrian</a:t>
            </a:r>
            <a:r>
              <a:rPr lang="en-US" sz="2400" dirty="0" smtClean="0"/>
              <a:t> period, </a:t>
            </a:r>
            <a:r>
              <a:rPr lang="en-US" sz="2400" u="sng" dirty="0" smtClean="0"/>
              <a:t>4 billion</a:t>
            </a:r>
            <a:r>
              <a:rPr lang="en-US" sz="2400" dirty="0" smtClean="0"/>
              <a:t> years later.</a:t>
            </a:r>
          </a:p>
          <a:p>
            <a:pPr>
              <a:buFont typeface="Arial" pitchFamily="34" charset="0"/>
              <a:buChar char="•"/>
            </a:pPr>
            <a:endParaRPr lang="en-US" sz="2400" dirty="0" smtClean="0"/>
          </a:p>
          <a:p>
            <a:pPr>
              <a:buFont typeface="Arial" pitchFamily="34" charset="0"/>
              <a:buChar char="•"/>
            </a:pPr>
            <a:r>
              <a:rPr lang="en-US" sz="2400" dirty="0" smtClean="0"/>
              <a:t>All time between </a:t>
            </a:r>
            <a:r>
              <a:rPr lang="en-US" sz="2400" u="sng" dirty="0" smtClean="0"/>
              <a:t>origin </a:t>
            </a:r>
            <a:r>
              <a:rPr lang="en-US" sz="2400" dirty="0" smtClean="0"/>
              <a:t>of earth and </a:t>
            </a:r>
            <a:r>
              <a:rPr lang="en-US" sz="2400" u="sng" dirty="0" smtClean="0"/>
              <a:t>570 </a:t>
            </a:r>
            <a:r>
              <a:rPr lang="en-US" sz="2400" u="sng" dirty="0" err="1" smtClean="0"/>
              <a:t>mya</a:t>
            </a:r>
            <a:endParaRPr lang="en-US" sz="2400" u="sng"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3"/>
          <p:cNvPicPr>
            <a:picLocks noChangeAspect="1" noChangeArrowheads="1"/>
          </p:cNvPicPr>
          <p:nvPr/>
        </p:nvPicPr>
        <p:blipFill>
          <a:blip r:embed="rId2" cstate="print"/>
          <a:srcRect/>
          <a:stretch>
            <a:fillRect/>
          </a:stretch>
        </p:blipFill>
        <p:spPr bwMode="auto">
          <a:xfrm>
            <a:off x="2133600" y="693422"/>
            <a:ext cx="5105400" cy="616457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143000"/>
          </a:xfrm>
        </p:spPr>
        <p:txBody>
          <a:bodyPr/>
          <a:lstStyle/>
          <a:p>
            <a:r>
              <a:rPr lang="en-US" dirty="0" smtClean="0"/>
              <a:t>Precambrian Time</a:t>
            </a:r>
            <a:endParaRPr lang="en-US" dirty="0"/>
          </a:p>
        </p:txBody>
      </p:sp>
      <p:sp>
        <p:nvSpPr>
          <p:cNvPr id="5" name="Content Placeholder 4"/>
          <p:cNvSpPr>
            <a:spLocks noGrp="1"/>
          </p:cNvSpPr>
          <p:nvPr>
            <p:ph idx="1"/>
          </p:nvPr>
        </p:nvSpPr>
        <p:spPr>
          <a:xfrm>
            <a:off x="0" y="1676400"/>
            <a:ext cx="8686800" cy="5181600"/>
          </a:xfrm>
        </p:spPr>
        <p:txBody>
          <a:bodyPr>
            <a:normAutofit/>
          </a:bodyPr>
          <a:lstStyle/>
          <a:p>
            <a:r>
              <a:rPr lang="en-US" sz="2800" dirty="0" smtClean="0"/>
              <a:t>Most Precambrian rocks </a:t>
            </a:r>
            <a:r>
              <a:rPr lang="en-US" sz="2800" u="sng" dirty="0" smtClean="0"/>
              <a:t>do not </a:t>
            </a:r>
            <a:r>
              <a:rPr lang="en-US" sz="2800" dirty="0" smtClean="0"/>
              <a:t>contain </a:t>
            </a:r>
            <a:r>
              <a:rPr lang="en-US" sz="2800" u="sng" dirty="0" smtClean="0"/>
              <a:t>fossils</a:t>
            </a:r>
          </a:p>
          <a:p>
            <a:r>
              <a:rPr lang="en-US" sz="2800" dirty="0" smtClean="0"/>
              <a:t>Much of what we know about Precambrian rocks comes from </a:t>
            </a:r>
            <a:r>
              <a:rPr lang="en-US" sz="2800" u="sng" dirty="0" smtClean="0"/>
              <a:t>ores mined </a:t>
            </a:r>
            <a:r>
              <a:rPr lang="en-US" sz="2800" dirty="0" smtClean="0"/>
              <a:t>from shields</a:t>
            </a:r>
          </a:p>
          <a:p>
            <a:pPr lvl="1"/>
            <a:r>
              <a:rPr lang="en-US" dirty="0" smtClean="0"/>
              <a:t>Shields-</a:t>
            </a:r>
            <a:r>
              <a:rPr lang="en-US" u="sng" dirty="0" smtClean="0"/>
              <a:t>large </a:t>
            </a:r>
            <a:r>
              <a:rPr lang="en-US" dirty="0" smtClean="0"/>
              <a:t>relatively, </a:t>
            </a:r>
            <a:r>
              <a:rPr lang="en-US" u="sng" dirty="0" smtClean="0"/>
              <a:t>flat </a:t>
            </a:r>
            <a:r>
              <a:rPr lang="en-US" dirty="0" smtClean="0"/>
              <a:t>expanses of ancient </a:t>
            </a:r>
            <a:r>
              <a:rPr lang="en-US" u="sng" dirty="0" smtClean="0"/>
              <a:t>metamorphic </a:t>
            </a:r>
            <a:r>
              <a:rPr lang="en-US" dirty="0" smtClean="0"/>
              <a:t>rock within the stable continental interior</a:t>
            </a:r>
          </a:p>
          <a:p>
            <a:pPr lvl="1"/>
            <a:r>
              <a:rPr lang="en-US" dirty="0" smtClean="0"/>
              <a:t>Ex.-iron, nickel, gold, silver, copper, chromium, uranium, and diamond mines have provided samples</a:t>
            </a:r>
          </a:p>
          <a:p>
            <a:endParaRPr lang="en-US" dirty="0" smtClean="0"/>
          </a:p>
          <a:p>
            <a:r>
              <a:rPr lang="en-US" dirty="0" smtClean="0"/>
              <a:t>Oldest Rocks/Fossils-</a:t>
            </a:r>
            <a:r>
              <a:rPr lang="en-US" u="sng" dirty="0" err="1" smtClean="0"/>
              <a:t>Stromatolites</a:t>
            </a:r>
            <a:endParaRPr lang="en-US"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812</TotalTime>
  <Words>2048</Words>
  <Application>Microsoft Office PowerPoint</Application>
  <PresentationFormat>On-screen Show (4:3)</PresentationFormat>
  <Paragraphs>189</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Unit 15- Earth’s History</vt:lpstr>
      <vt:lpstr>The Geologic Time Scale </vt:lpstr>
      <vt:lpstr>The Geologic Time Scale </vt:lpstr>
      <vt:lpstr>The Geologic Time Scale </vt:lpstr>
      <vt:lpstr>12.4  The Geologic Time Scale </vt:lpstr>
      <vt:lpstr>The Geologic Time Scale</vt:lpstr>
      <vt:lpstr>Precambrian Time: Vast and Puzzling</vt:lpstr>
      <vt:lpstr>Slide 8</vt:lpstr>
      <vt:lpstr>Precambrian Time</vt:lpstr>
      <vt:lpstr>Precambrian Rocks</vt:lpstr>
      <vt:lpstr>Earth’s Atmosphere Evolves</vt:lpstr>
      <vt:lpstr>Precambrian Fossils</vt:lpstr>
      <vt:lpstr>Paleozoic Era: Life Explodes</vt:lpstr>
      <vt:lpstr>Slide 14</vt:lpstr>
      <vt:lpstr>Slide 15</vt:lpstr>
      <vt:lpstr>Early Paleozoic History</vt:lpstr>
      <vt:lpstr>Slide 17</vt:lpstr>
      <vt:lpstr>Early Paleozoic Life</vt:lpstr>
      <vt:lpstr>Life in the Ordovician Period</vt:lpstr>
      <vt:lpstr>Late Paleozoic History</vt:lpstr>
      <vt:lpstr>Slide 21</vt:lpstr>
      <vt:lpstr>Late Paleozoic Life</vt:lpstr>
      <vt:lpstr>Late Paleozoic Life</vt:lpstr>
      <vt:lpstr>The Great Paleozoic Extinction</vt:lpstr>
      <vt:lpstr>The Great Paleozoic Extinction</vt:lpstr>
      <vt:lpstr>The Mesozoic Era: Age of the Reptiles</vt:lpstr>
      <vt:lpstr>Mesozoic Era</vt:lpstr>
      <vt:lpstr>Mesozoic History</vt:lpstr>
      <vt:lpstr>Mesozoic Life</vt:lpstr>
      <vt:lpstr>Mesozoic Life</vt:lpstr>
      <vt:lpstr>Mesozoic Life</vt:lpstr>
      <vt:lpstr>Mesozoic Life</vt:lpstr>
      <vt:lpstr>The Cenozoic Era-Age of Mammals</vt:lpstr>
      <vt:lpstr>Cenozoic Era</vt:lpstr>
      <vt:lpstr>Cenozoic North America</vt:lpstr>
      <vt:lpstr>Cenozoic Life</vt:lpstr>
      <vt:lpstr>Cenozoic Life</vt:lpstr>
      <vt:lpstr>Large Mammals and Extinction</vt:lpstr>
      <vt:lpstr>Slide 39</vt:lpstr>
      <vt:lpstr>NM Geologic History</vt:lpstr>
      <vt:lpstr>NM Geologic History</vt:lpstr>
      <vt:lpstr>Paleozoic Era</vt:lpstr>
      <vt:lpstr>Mesozoic Era</vt:lpstr>
      <vt:lpstr>Cenozoic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Earth’s History</dc:title>
  <dc:creator>Your User Name</dc:creator>
  <cp:lastModifiedBy>Owner</cp:lastModifiedBy>
  <cp:revision>42</cp:revision>
  <dcterms:created xsi:type="dcterms:W3CDTF">2010-12-20T22:37:49Z</dcterms:created>
  <dcterms:modified xsi:type="dcterms:W3CDTF">2011-07-01T10:12:18Z</dcterms:modified>
</cp:coreProperties>
</file>