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4" r:id="rId11"/>
    <p:sldId id="307" r:id="rId12"/>
    <p:sldId id="308" r:id="rId13"/>
    <p:sldId id="309" r:id="rId14"/>
    <p:sldId id="310" r:id="rId15"/>
    <p:sldId id="311" r:id="rId16"/>
    <p:sldId id="266" r:id="rId17"/>
    <p:sldId id="257" r:id="rId18"/>
    <p:sldId id="258" r:id="rId19"/>
    <p:sldId id="260" r:id="rId20"/>
    <p:sldId id="261" r:id="rId21"/>
    <p:sldId id="317" r:id="rId22"/>
    <p:sldId id="262" r:id="rId23"/>
    <p:sldId id="318" r:id="rId24"/>
    <p:sldId id="263" r:id="rId25"/>
    <p:sldId id="319" r:id="rId26"/>
    <p:sldId id="264" r:id="rId27"/>
    <p:sldId id="265" r:id="rId28"/>
    <p:sldId id="267" r:id="rId29"/>
    <p:sldId id="271" r:id="rId30"/>
    <p:sldId id="316" r:id="rId31"/>
    <p:sldId id="268" r:id="rId32"/>
    <p:sldId id="315" r:id="rId33"/>
    <p:sldId id="273" r:id="rId34"/>
    <p:sldId id="269" r:id="rId35"/>
    <p:sldId id="270" r:id="rId36"/>
    <p:sldId id="312" r:id="rId37"/>
    <p:sldId id="313" r:id="rId38"/>
    <p:sldId id="272" r:id="rId39"/>
    <p:sldId id="274" r:id="rId40"/>
    <p:sldId id="275" r:id="rId41"/>
    <p:sldId id="277" r:id="rId42"/>
    <p:sldId id="276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320" r:id="rId65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9" autoAdjust="0"/>
    <p:restoredTop sz="94595" autoAdjust="0"/>
  </p:normalViewPr>
  <p:slideViewPr>
    <p:cSldViewPr>
      <p:cViewPr varScale="1">
        <p:scale>
          <a:sx n="62" d="100"/>
          <a:sy n="62" d="100"/>
        </p:scale>
        <p:origin x="-96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1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F2E9142D-EB83-405B-9F75-07D82005A31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FAA687AF-30DD-4F7B-8364-803D58A8A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E6A5-BF71-4811-871C-F485BC701822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A4EB-F97D-4BBD-A30B-F3AECE634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EC515-CF2C-4B8B-A0FB-F2F15486002B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2B0C48-1F29-48CA-8073-4FA50EA80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Earth’s Interior &amp;</a:t>
            </a:r>
            <a:br>
              <a:rPr lang="en-US" dirty="0" smtClean="0"/>
            </a:br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 noGrp="1"/>
          </p:cNvGrpSpPr>
          <p:nvPr>
            <p:ph sz="quarter" idx="1"/>
          </p:nvPr>
        </p:nvGrpSpPr>
        <p:grpSpPr bwMode="auto">
          <a:xfrm>
            <a:off x="228600" y="1752600"/>
            <a:ext cx="8686800" cy="4876800"/>
            <a:chOff x="111" y="1147"/>
            <a:chExt cx="5467" cy="2727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111" y="1147"/>
              <a:ext cx="5467" cy="2727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" y="1429"/>
              <a:ext cx="5273" cy="2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world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05138"/>
            <a:ext cx="6234113" cy="3852862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Tectonic </a:t>
            </a:r>
            <a:r>
              <a:rPr lang="en-US" dirty="0" smtClean="0"/>
              <a:t>Plates-Ch 9 Preview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229600" cy="21859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Earth’s crust is broken into about 19 </a:t>
            </a:r>
            <a:r>
              <a:rPr lang="en-US" dirty="0" smtClean="0">
                <a:solidFill>
                  <a:schemeClr val="accent5"/>
                </a:solidFill>
              </a:rPr>
              <a:t>pieces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Earth’s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/>
          </a:bodyPr>
          <a:lstStyle/>
          <a:p>
            <a:r>
              <a:rPr lang="en-US" u="sng" dirty="0" err="1" smtClean="0"/>
              <a:t>Moho</a:t>
            </a:r>
            <a:endParaRPr lang="en-US" u="sng" dirty="0" smtClean="0"/>
          </a:p>
          <a:p>
            <a:pPr lvl="1"/>
            <a:r>
              <a:rPr lang="en-US" dirty="0" smtClean="0"/>
              <a:t>The boundary separating the </a:t>
            </a:r>
            <a:r>
              <a:rPr lang="en-US" u="sng" dirty="0" smtClean="0"/>
              <a:t>crust </a:t>
            </a:r>
            <a:r>
              <a:rPr lang="en-US" dirty="0" smtClean="0"/>
              <a:t>from the </a:t>
            </a:r>
            <a:r>
              <a:rPr lang="en-US" u="sng" dirty="0" smtClean="0"/>
              <a:t>mantle,</a:t>
            </a:r>
            <a:r>
              <a:rPr lang="en-US" dirty="0" smtClean="0"/>
              <a:t> discernable by an </a:t>
            </a:r>
            <a:r>
              <a:rPr lang="en-US" u="sng" dirty="0" smtClean="0"/>
              <a:t>increase</a:t>
            </a:r>
            <a:r>
              <a:rPr lang="en-US" dirty="0" smtClean="0"/>
              <a:t> in velocity of </a:t>
            </a:r>
            <a:r>
              <a:rPr lang="en-US" u="sng" dirty="0" smtClean="0"/>
              <a:t>seismic waves</a:t>
            </a:r>
          </a:p>
          <a:p>
            <a:pPr lvl="2"/>
            <a:r>
              <a:rPr lang="en-US" dirty="0" smtClean="0"/>
              <a:t>Velocity of seismic waves </a:t>
            </a:r>
            <a:r>
              <a:rPr lang="en-US" u="sng" dirty="0" smtClean="0"/>
              <a:t>increases</a:t>
            </a:r>
            <a:r>
              <a:rPr lang="en-US" dirty="0" smtClean="0"/>
              <a:t> abruptly below crust</a:t>
            </a:r>
          </a:p>
          <a:p>
            <a:r>
              <a:rPr lang="en-US" dirty="0" smtClean="0"/>
              <a:t>Shadow Zone</a:t>
            </a:r>
          </a:p>
          <a:p>
            <a:pPr lvl="1"/>
            <a:r>
              <a:rPr lang="en-US" dirty="0" smtClean="0"/>
              <a:t>Absence of P waves from about 105 degrees to 140 degrees around the globe from an EQ</a:t>
            </a:r>
          </a:p>
          <a:p>
            <a:pPr lvl="1"/>
            <a:r>
              <a:rPr lang="en-US" dirty="0" smtClean="0"/>
              <a:t>Can be explained if Earth contains a core composed of materials unlike the overlying mantle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Earth’s Interior Showing P and S Wave Paths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040" y="1600200"/>
            <a:ext cx="4983531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Earth’s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Continental crust made mostly of lighter granitic rocks based on early seismic data and drilling technology</a:t>
            </a:r>
          </a:p>
          <a:p>
            <a:r>
              <a:rPr lang="en-US" dirty="0" smtClean="0"/>
              <a:t>Mantle</a:t>
            </a:r>
          </a:p>
          <a:p>
            <a:pPr lvl="1"/>
            <a:r>
              <a:rPr lang="en-US" dirty="0" smtClean="0"/>
              <a:t>More speculative composition</a:t>
            </a:r>
          </a:p>
          <a:p>
            <a:pPr lvl="1"/>
            <a:r>
              <a:rPr lang="en-US" dirty="0" smtClean="0"/>
              <a:t>Some of the lava that reaches the Earth’s surface comes from the </a:t>
            </a:r>
            <a:r>
              <a:rPr lang="en-US" dirty="0" err="1" smtClean="0"/>
              <a:t>asthenosphere</a:t>
            </a:r>
            <a:endParaRPr lang="en-US" dirty="0" smtClean="0"/>
          </a:p>
          <a:p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Dense Iron and Nickel, similar to metallic </a:t>
            </a:r>
            <a:r>
              <a:rPr lang="en-US" dirty="0" err="1" smtClean="0"/>
              <a:t>meteroites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9.1-Continental Drift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 and Pangaea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1915- </a:t>
            </a:r>
            <a:r>
              <a:rPr lang="en-US" u="sng" dirty="0" smtClean="0"/>
              <a:t>Wegener</a:t>
            </a:r>
            <a:r>
              <a:rPr lang="en-US" dirty="0" smtClean="0"/>
              <a:t> proposed continental drift hypothesis</a:t>
            </a:r>
          </a:p>
          <a:p>
            <a:pPr lvl="1"/>
            <a:r>
              <a:rPr lang="en-US" dirty="0" smtClean="0"/>
              <a:t>Stated continents had once been joined to form a super continent, </a:t>
            </a:r>
            <a:r>
              <a:rPr lang="en-US" u="sng" dirty="0" smtClean="0"/>
              <a:t>Pangaea</a:t>
            </a:r>
          </a:p>
          <a:p>
            <a:pPr lvl="1"/>
            <a:r>
              <a:rPr lang="en-US" dirty="0" smtClean="0"/>
              <a:t>Pangaea-</a:t>
            </a:r>
            <a:r>
              <a:rPr lang="en-US" u="sng" dirty="0" smtClean="0"/>
              <a:t>all land</a:t>
            </a:r>
          </a:p>
          <a:p>
            <a:pPr lvl="1"/>
            <a:r>
              <a:rPr lang="en-US" dirty="0" smtClean="0"/>
              <a:t>Proposed it began to break apart </a:t>
            </a:r>
            <a:r>
              <a:rPr lang="en-US" u="sng" dirty="0" smtClean="0"/>
              <a:t>~200 </a:t>
            </a:r>
            <a:r>
              <a:rPr lang="en-US" u="sng" dirty="0" err="1" smtClean="0"/>
              <a:t>mya</a:t>
            </a:r>
            <a:endParaRPr lang="en-US" u="sng" dirty="0" smtClean="0"/>
          </a:p>
          <a:p>
            <a:pPr lvl="1"/>
            <a:r>
              <a:rPr lang="en-US" dirty="0" smtClean="0"/>
              <a:t>Evidence for continental drift</a:t>
            </a:r>
          </a:p>
          <a:p>
            <a:pPr lvl="2"/>
            <a:r>
              <a:rPr lang="en-US" u="sng" dirty="0" smtClean="0"/>
              <a:t>Continental Puzzle</a:t>
            </a:r>
          </a:p>
          <a:p>
            <a:pPr lvl="2"/>
            <a:r>
              <a:rPr lang="en-US" u="sng" dirty="0" smtClean="0"/>
              <a:t>Matching Fossils</a:t>
            </a:r>
          </a:p>
          <a:p>
            <a:pPr lvl="2"/>
            <a:r>
              <a:rPr lang="en-US" u="sng" dirty="0" smtClean="0"/>
              <a:t>Rock Types and Structures</a:t>
            </a:r>
          </a:p>
          <a:p>
            <a:pPr lvl="2"/>
            <a:r>
              <a:rPr lang="en-US" u="sng" dirty="0" smtClean="0"/>
              <a:t>Ancient Climates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Breakup of Pangaea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806" y="1600200"/>
            <a:ext cx="452372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Continents </a:t>
            </a:r>
            <a:r>
              <a:rPr lang="en-US" u="sng" dirty="0" smtClean="0"/>
              <a:t>fit together</a:t>
            </a:r>
            <a:r>
              <a:rPr lang="en-US" dirty="0" smtClean="0"/>
              <a:t> like a jigsaw puzzle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Includes several </a:t>
            </a:r>
            <a:r>
              <a:rPr lang="en-US" u="sng" dirty="0" smtClean="0"/>
              <a:t>fossil</a:t>
            </a:r>
            <a:r>
              <a:rPr lang="en-US" dirty="0" smtClean="0"/>
              <a:t> organisms found on different landmasses</a:t>
            </a:r>
          </a:p>
          <a:p>
            <a:pPr lvl="1"/>
            <a:r>
              <a:rPr lang="en-US" dirty="0" smtClean="0"/>
              <a:t>Ex. </a:t>
            </a:r>
            <a:r>
              <a:rPr lang="en-US" u="sng" dirty="0" err="1" smtClean="0"/>
              <a:t>Mesosaurus</a:t>
            </a:r>
            <a:r>
              <a:rPr lang="en-US" dirty="0" smtClean="0"/>
              <a:t> found in South American and </a:t>
            </a:r>
            <a:r>
              <a:rPr lang="en-US" u="sng" dirty="0" smtClean="0"/>
              <a:t>South Africa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Continental Puzzle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Matching Fossils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8.4-Earth’s Layered Structure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</a:t>
            </a:r>
            <a:r>
              <a:rPr lang="en-US" u="sng" dirty="0" smtClean="0"/>
              <a:t>mountain</a:t>
            </a:r>
            <a:r>
              <a:rPr lang="en-US" dirty="0" smtClean="0"/>
              <a:t> belts end at one coastline and reappear on a landmass across the ocean</a:t>
            </a:r>
          </a:p>
          <a:p>
            <a:pPr lvl="1"/>
            <a:r>
              <a:rPr lang="en-US" dirty="0" smtClean="0"/>
              <a:t>Ex. </a:t>
            </a:r>
            <a:r>
              <a:rPr lang="en-US" u="sng" dirty="0" smtClean="0"/>
              <a:t>Appalachian Mountains</a:t>
            </a:r>
            <a:r>
              <a:rPr lang="en-US" dirty="0" smtClean="0"/>
              <a:t> found in US and on British Isles and Scandinavia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Glacial sheets </a:t>
            </a:r>
            <a:r>
              <a:rPr lang="en-US" dirty="0" smtClean="0"/>
              <a:t>covered large areas of </a:t>
            </a:r>
            <a:r>
              <a:rPr lang="en-US" u="sng" dirty="0" smtClean="0"/>
              <a:t>Southern</a:t>
            </a:r>
            <a:r>
              <a:rPr lang="en-US" dirty="0" smtClean="0"/>
              <a:t> Hemisphere </a:t>
            </a:r>
            <a:r>
              <a:rPr lang="en-US" u="sng" dirty="0" smtClean="0"/>
              <a:t>220-300</a:t>
            </a:r>
            <a:r>
              <a:rPr lang="en-US" dirty="0" smtClean="0"/>
              <a:t> </a:t>
            </a:r>
            <a:r>
              <a:rPr lang="en-US" dirty="0" err="1" smtClean="0"/>
              <a:t>mya</a:t>
            </a:r>
            <a:endParaRPr lang="en-US" dirty="0" smtClean="0"/>
          </a:p>
          <a:p>
            <a:pPr lvl="1"/>
            <a:r>
              <a:rPr lang="en-US" dirty="0" smtClean="0"/>
              <a:t>Glacial till found in </a:t>
            </a:r>
            <a:r>
              <a:rPr lang="en-US" u="sng" dirty="0" smtClean="0"/>
              <a:t>southern Africa, South America, India, and Australia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Rock Types and Structures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Ancient Climate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17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6172200"/>
            <a:ext cx="467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Rock type &amp; structure evidence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Mountain Ranges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4" y="2362200"/>
            <a:ext cx="9128896" cy="309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17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00200" y="5486400"/>
            <a:ext cx="540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66"/>
                </a:solidFill>
              </a:rPr>
              <a:t>Reconstruction from glacial deposits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Evidence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448" y="1600200"/>
            <a:ext cx="43380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17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36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Paleoclimate evidence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 and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Wegener could not explain why continents moved</a:t>
            </a:r>
          </a:p>
          <a:p>
            <a:pPr lvl="1"/>
            <a:r>
              <a:rPr lang="en-US" dirty="0" smtClean="0"/>
              <a:t>Many criticized him and rejected his hypothesis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Later technology leads to the findings for plate tectonic theory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 Plate Tectonics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uppermost mantle, along with crust, behaves as a </a:t>
            </a:r>
            <a:r>
              <a:rPr lang="en-US" u="sng" dirty="0" smtClean="0"/>
              <a:t>strong, rigid </a:t>
            </a:r>
            <a:r>
              <a:rPr lang="en-US" dirty="0" smtClean="0"/>
              <a:t>layer known as the lithosphere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plate</a:t>
            </a:r>
            <a:r>
              <a:rPr lang="en-US" dirty="0" smtClean="0"/>
              <a:t> is one of the numerous rigid sections of the </a:t>
            </a:r>
            <a:r>
              <a:rPr lang="en-US" u="sng" dirty="0" smtClean="0"/>
              <a:t>lithosphere</a:t>
            </a:r>
            <a:r>
              <a:rPr lang="en-US" dirty="0" smtClean="0"/>
              <a:t> that moves as a unit over the material of the </a:t>
            </a:r>
            <a:r>
              <a:rPr lang="en-US" u="sng" dirty="0" err="1" smtClean="0"/>
              <a:t>asthenosphere</a:t>
            </a:r>
            <a:endParaRPr lang="en-US" u="sng" dirty="0" smtClean="0"/>
          </a:p>
          <a:p>
            <a:r>
              <a:rPr lang="en-US" dirty="0" smtClean="0"/>
              <a:t>Major Difference from Wegener: now, continents moved </a:t>
            </a:r>
            <a:r>
              <a:rPr lang="en-US" u="sng" dirty="0" smtClean="0"/>
              <a:t>with ocean floor not through it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Plates of the Earth</a:t>
            </a:r>
            <a:endParaRPr lang="en-US" dirty="0"/>
          </a:p>
        </p:txBody>
      </p:sp>
      <p:pic>
        <p:nvPicPr>
          <p:cNvPr id="4" name="Picture 5" descr="scan0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7392"/>
            <a:ext cx="7938208" cy="506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Layers Defined by </a:t>
            </a:r>
            <a:r>
              <a:rPr lang="en-US" sz="4000" u="sng" dirty="0" smtClean="0"/>
              <a:t>Composition</a:t>
            </a:r>
            <a:r>
              <a:rPr lang="en-US" sz="4000" dirty="0" smtClean="0"/>
              <a:t> </a:t>
            </a:r>
            <a:r>
              <a:rPr lang="en-US" sz="4000" dirty="0"/>
              <a:t>(What it is made of)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Crust</a:t>
            </a:r>
          </a:p>
          <a:p>
            <a:r>
              <a:rPr lang="en-US" u="sng" dirty="0"/>
              <a:t>Mantle</a:t>
            </a:r>
          </a:p>
          <a:p>
            <a:r>
              <a:rPr lang="en-US" u="sng" dirty="0"/>
              <a:t>Core</a:t>
            </a:r>
          </a:p>
        </p:txBody>
      </p:sp>
      <p:pic>
        <p:nvPicPr>
          <p:cNvPr id="3077" name="Picture 5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676775" cy="470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17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16200" y="6096000"/>
            <a:ext cx="391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Major tectonic boundaries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 major plates</a:t>
            </a:r>
          </a:p>
          <a:p>
            <a:r>
              <a:rPr lang="en-US" dirty="0" smtClean="0"/>
              <a:t>Largest plate: </a:t>
            </a:r>
            <a:r>
              <a:rPr lang="en-US" u="sng" dirty="0" smtClean="0"/>
              <a:t>Pacific</a:t>
            </a:r>
            <a:r>
              <a:rPr lang="en-US" dirty="0" smtClean="0"/>
              <a:t> Plate</a:t>
            </a:r>
          </a:p>
          <a:p>
            <a:r>
              <a:rPr lang="en-US" u="sng" dirty="0" smtClean="0"/>
              <a:t>None</a:t>
            </a:r>
            <a:r>
              <a:rPr lang="en-US" dirty="0" smtClean="0"/>
              <a:t> of the plates are defined by the margins of a continent</a:t>
            </a:r>
          </a:p>
          <a:p>
            <a:r>
              <a:rPr lang="en-US" dirty="0" smtClean="0"/>
              <a:t>Plates move very </a:t>
            </a:r>
            <a:r>
              <a:rPr lang="en-US" u="sng" dirty="0" smtClean="0"/>
              <a:t>slowly</a:t>
            </a:r>
            <a:r>
              <a:rPr lang="en-US" dirty="0" smtClean="0"/>
              <a:t>, about </a:t>
            </a:r>
            <a:r>
              <a:rPr lang="en-US" u="sng" dirty="0" smtClean="0"/>
              <a:t>5 cm </a:t>
            </a:r>
            <a:r>
              <a:rPr lang="en-US" dirty="0" smtClean="0"/>
              <a:t>per year, about the rate of fingernails growing</a:t>
            </a:r>
          </a:p>
          <a:p>
            <a:r>
              <a:rPr lang="en-US" dirty="0" smtClean="0"/>
              <a:t>Movement driven by </a:t>
            </a:r>
            <a:r>
              <a:rPr lang="en-US" u="sng" dirty="0" smtClean="0"/>
              <a:t>unequal</a:t>
            </a:r>
            <a:r>
              <a:rPr lang="en-US" dirty="0" smtClean="0"/>
              <a:t> distribution of </a:t>
            </a:r>
            <a:r>
              <a:rPr lang="en-US" u="sng" dirty="0" smtClean="0"/>
              <a:t>heat</a:t>
            </a:r>
            <a:r>
              <a:rPr lang="en-US" dirty="0" smtClean="0"/>
              <a:t> within the Earth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17_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6400" y="6172200"/>
            <a:ext cx="5748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66"/>
                </a:solidFill>
              </a:rPr>
              <a:t>Rates of plate motion around the world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9.3 Actions at Plate Boundaries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Divergent</a:t>
            </a:r>
            <a:r>
              <a:rPr lang="en-US" dirty="0" smtClean="0"/>
              <a:t> (also called spreading centers)</a:t>
            </a:r>
          </a:p>
          <a:p>
            <a:pPr lvl="1"/>
            <a:r>
              <a:rPr lang="en-US" dirty="0" smtClean="0"/>
              <a:t>Two plates move </a:t>
            </a:r>
            <a:r>
              <a:rPr lang="en-US" u="sng" dirty="0" smtClean="0"/>
              <a:t>apart</a:t>
            </a:r>
          </a:p>
          <a:p>
            <a:pPr lvl="1"/>
            <a:r>
              <a:rPr lang="en-US" u="sng" dirty="0" smtClean="0"/>
              <a:t>Constructive </a:t>
            </a:r>
            <a:r>
              <a:rPr lang="en-US" dirty="0" smtClean="0"/>
              <a:t>plate margins-</a:t>
            </a:r>
            <a:r>
              <a:rPr lang="en-US" u="sng" dirty="0" smtClean="0"/>
              <a:t>new oceanic </a:t>
            </a:r>
            <a:r>
              <a:rPr lang="en-US" dirty="0" smtClean="0"/>
              <a:t>lithosphere made</a:t>
            </a:r>
          </a:p>
          <a:p>
            <a:r>
              <a:rPr lang="en-US" u="sng" dirty="0" smtClean="0"/>
              <a:t>Convergent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Two plates move </a:t>
            </a:r>
            <a:r>
              <a:rPr lang="en-US" u="sng" dirty="0" smtClean="0"/>
              <a:t>together; collide</a:t>
            </a:r>
          </a:p>
          <a:p>
            <a:pPr lvl="1"/>
            <a:r>
              <a:rPr lang="en-US" u="sng" dirty="0" smtClean="0"/>
              <a:t>Destructive </a:t>
            </a:r>
            <a:r>
              <a:rPr lang="en-US" dirty="0" smtClean="0"/>
              <a:t>plate margins-lithosphere “</a:t>
            </a:r>
            <a:r>
              <a:rPr lang="en-US" u="sng" dirty="0" smtClean="0"/>
              <a:t>destroyed”</a:t>
            </a:r>
          </a:p>
          <a:p>
            <a:r>
              <a:rPr lang="en-US" u="sng" dirty="0" smtClean="0"/>
              <a:t>Transform Fault</a:t>
            </a:r>
          </a:p>
          <a:p>
            <a:pPr lvl="1"/>
            <a:r>
              <a:rPr lang="en-US" dirty="0" smtClean="0"/>
              <a:t>Margins where two plates </a:t>
            </a:r>
            <a:r>
              <a:rPr lang="en-US" u="sng" dirty="0" smtClean="0"/>
              <a:t>grind</a:t>
            </a:r>
            <a:r>
              <a:rPr lang="en-US" dirty="0" smtClean="0"/>
              <a:t> past each other without the production or destruction of the lithosphere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Plate Boundaries</a:t>
            </a:r>
            <a:endParaRPr lang="en-US" dirty="0"/>
          </a:p>
        </p:txBody>
      </p:sp>
      <p:grpSp>
        <p:nvGrpSpPr>
          <p:cNvPr id="4" name="Group 14"/>
          <p:cNvGrpSpPr>
            <a:grpSpLocks noGrp="1"/>
          </p:cNvGrpSpPr>
          <p:nvPr>
            <p:ph sz="quarter" idx="1"/>
          </p:nvPr>
        </p:nvGrpSpPr>
        <p:grpSpPr bwMode="auto">
          <a:xfrm>
            <a:off x="612775" y="1600200"/>
            <a:ext cx="8153400" cy="4495800"/>
            <a:chOff x="288" y="1664"/>
            <a:chExt cx="5184" cy="1545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288" y="1664"/>
              <a:ext cx="5184" cy="1545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" y="1899"/>
              <a:ext cx="5010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G17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17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onv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Oceanic Ridges and Seafloor Spreading</a:t>
            </a:r>
          </a:p>
          <a:p>
            <a:pPr lvl="1"/>
            <a:r>
              <a:rPr lang="en-US" dirty="0" smtClean="0"/>
              <a:t>Oceanic Ridges</a:t>
            </a:r>
          </a:p>
          <a:p>
            <a:pPr lvl="2"/>
            <a:r>
              <a:rPr lang="en-US" dirty="0" smtClean="0"/>
              <a:t>Continuous elevated zones on the floor of all major ocean basins. The </a:t>
            </a:r>
            <a:r>
              <a:rPr lang="en-US" u="sng" dirty="0" smtClean="0"/>
              <a:t>rifts </a:t>
            </a:r>
            <a:r>
              <a:rPr lang="en-US" dirty="0" smtClean="0"/>
              <a:t>at the crest of ridges represent </a:t>
            </a:r>
            <a:r>
              <a:rPr lang="en-US" u="sng" dirty="0" smtClean="0"/>
              <a:t>divergent</a:t>
            </a:r>
            <a:r>
              <a:rPr lang="en-US" dirty="0" smtClean="0"/>
              <a:t> plate boundaries</a:t>
            </a:r>
          </a:p>
          <a:p>
            <a:pPr lvl="1"/>
            <a:r>
              <a:rPr lang="en-US" dirty="0" smtClean="0"/>
              <a:t>Rift Valleys	</a:t>
            </a:r>
          </a:p>
          <a:p>
            <a:pPr lvl="2"/>
            <a:r>
              <a:rPr lang="en-US" u="sng" dirty="0" smtClean="0"/>
              <a:t>Deep</a:t>
            </a:r>
            <a:r>
              <a:rPr lang="en-US" dirty="0" smtClean="0"/>
              <a:t> faulted structures found along the </a:t>
            </a:r>
            <a:r>
              <a:rPr lang="en-US" u="sng" dirty="0" smtClean="0"/>
              <a:t>axes</a:t>
            </a:r>
            <a:r>
              <a:rPr lang="en-US" dirty="0" smtClean="0"/>
              <a:t> of divergent plate boundaries; can develop on </a:t>
            </a:r>
            <a:r>
              <a:rPr lang="en-US" u="sng" dirty="0" smtClean="0"/>
              <a:t>seafloor</a:t>
            </a:r>
            <a:r>
              <a:rPr lang="en-US" dirty="0" smtClean="0"/>
              <a:t> or </a:t>
            </a:r>
            <a:r>
              <a:rPr lang="en-US" u="sng" dirty="0" smtClean="0"/>
              <a:t>on land</a:t>
            </a:r>
          </a:p>
          <a:p>
            <a:pPr lvl="1"/>
            <a:r>
              <a:rPr lang="en-US" dirty="0" smtClean="0"/>
              <a:t>Seafloor spreading</a:t>
            </a:r>
          </a:p>
          <a:p>
            <a:pPr lvl="2"/>
            <a:r>
              <a:rPr lang="en-US" dirty="0" smtClean="0"/>
              <a:t>Produces </a:t>
            </a:r>
            <a:r>
              <a:rPr lang="en-US" u="sng" dirty="0" smtClean="0"/>
              <a:t>new oceanic </a:t>
            </a:r>
            <a:r>
              <a:rPr lang="en-US" dirty="0" smtClean="0"/>
              <a:t>lithosphere</a:t>
            </a:r>
          </a:p>
          <a:p>
            <a:pPr lvl="2"/>
            <a:r>
              <a:rPr lang="en-US" u="sng" dirty="0" smtClean="0"/>
              <a:t>~5 </a:t>
            </a:r>
            <a:r>
              <a:rPr lang="en-US" dirty="0" smtClean="0"/>
              <a:t>cm/year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Center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5420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Crust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Outer</a:t>
            </a:r>
            <a:r>
              <a:rPr lang="en-US" dirty="0" smtClean="0"/>
              <a:t> layer</a:t>
            </a:r>
          </a:p>
          <a:p>
            <a:r>
              <a:rPr lang="en-US" u="sng" dirty="0" smtClean="0"/>
              <a:t>Coolest </a:t>
            </a:r>
            <a:r>
              <a:rPr lang="en-US" dirty="0" smtClean="0"/>
              <a:t>Layer</a:t>
            </a:r>
            <a:endParaRPr lang="en-US" dirty="0"/>
          </a:p>
          <a:p>
            <a:r>
              <a:rPr lang="en-US" dirty="0" smtClean="0"/>
              <a:t>2 </a:t>
            </a:r>
            <a:r>
              <a:rPr lang="en-US" dirty="0"/>
              <a:t>types of crust</a:t>
            </a:r>
          </a:p>
          <a:p>
            <a:pPr lvl="1"/>
            <a:r>
              <a:rPr lang="en-US" u="sng" dirty="0"/>
              <a:t>Oceanic </a:t>
            </a:r>
            <a:r>
              <a:rPr lang="en-US" dirty="0"/>
              <a:t>(very </a:t>
            </a:r>
            <a:r>
              <a:rPr lang="en-US" u="sng" dirty="0"/>
              <a:t>dense,</a:t>
            </a:r>
            <a:r>
              <a:rPr lang="en-US" dirty="0"/>
              <a:t> made of </a:t>
            </a:r>
            <a:r>
              <a:rPr lang="en-US" u="sng" dirty="0" smtClean="0"/>
              <a:t>basalt,</a:t>
            </a:r>
            <a:r>
              <a:rPr lang="en-US" dirty="0" smtClean="0"/>
              <a:t> </a:t>
            </a:r>
            <a:r>
              <a:rPr lang="en-US" u="sng" dirty="0" smtClean="0"/>
              <a:t>younger, 5-10 km</a:t>
            </a:r>
            <a:r>
              <a:rPr lang="en-US" dirty="0" smtClean="0"/>
              <a:t> thick)</a:t>
            </a:r>
            <a:endParaRPr lang="en-US" dirty="0"/>
          </a:p>
          <a:p>
            <a:pPr lvl="1"/>
            <a:r>
              <a:rPr lang="en-US" u="sng" dirty="0"/>
              <a:t>Continental</a:t>
            </a:r>
            <a:r>
              <a:rPr lang="en-US" dirty="0"/>
              <a:t> (</a:t>
            </a:r>
            <a:r>
              <a:rPr lang="en-US" u="sng" dirty="0"/>
              <a:t>less dense</a:t>
            </a:r>
            <a:r>
              <a:rPr lang="en-US" dirty="0"/>
              <a:t>, made of </a:t>
            </a:r>
            <a:r>
              <a:rPr lang="en-US" u="sng" dirty="0" smtClean="0"/>
              <a:t>granite</a:t>
            </a:r>
            <a:r>
              <a:rPr lang="en-US" dirty="0" smtClean="0"/>
              <a:t>, </a:t>
            </a:r>
            <a:r>
              <a:rPr lang="en-US" u="sng" dirty="0" smtClean="0"/>
              <a:t>older, 30 km </a:t>
            </a:r>
            <a:r>
              <a:rPr lang="en-US" dirty="0" smtClean="0"/>
              <a:t>thick)</a:t>
            </a:r>
            <a:endParaRPr lang="en-US" dirty="0"/>
          </a:p>
        </p:txBody>
      </p:sp>
      <p:pic>
        <p:nvPicPr>
          <p:cNvPr id="5127" name="Picture 7" descr="cr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095750" cy="37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Continental Rifts</a:t>
            </a:r>
          </a:p>
          <a:p>
            <a:pPr lvl="1"/>
            <a:r>
              <a:rPr lang="en-US" dirty="0" smtClean="0"/>
              <a:t>When spreading centers develop within a continent, the landmass may </a:t>
            </a:r>
            <a:r>
              <a:rPr lang="en-US" u="sng" dirty="0" smtClean="0"/>
              <a:t>split </a:t>
            </a:r>
            <a:r>
              <a:rPr lang="en-US" dirty="0" smtClean="0"/>
              <a:t>into two or </a:t>
            </a:r>
            <a:r>
              <a:rPr lang="en-US" u="sng" dirty="0" smtClean="0"/>
              <a:t>more</a:t>
            </a:r>
            <a:r>
              <a:rPr lang="en-US" dirty="0" smtClean="0"/>
              <a:t> smaller segments, forming a rift</a:t>
            </a:r>
          </a:p>
          <a:p>
            <a:pPr lvl="2"/>
            <a:r>
              <a:rPr lang="en-US" dirty="0" smtClean="0"/>
              <a:t>Ex. East African rift valley; Rhine Valley in NW Europe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African Rift Valley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8153400" cy="42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two plates converge, the </a:t>
            </a:r>
            <a:r>
              <a:rPr lang="en-US" u="sng" dirty="0" smtClean="0"/>
              <a:t>leading</a:t>
            </a:r>
            <a:r>
              <a:rPr lang="en-US" dirty="0" smtClean="0"/>
              <a:t> edge of one is bent </a:t>
            </a:r>
            <a:r>
              <a:rPr lang="en-US" u="sng" dirty="0" smtClean="0"/>
              <a:t>downward</a:t>
            </a:r>
            <a:r>
              <a:rPr lang="en-US" dirty="0" smtClean="0"/>
              <a:t>, allowing it to slide </a:t>
            </a:r>
            <a:r>
              <a:rPr lang="en-US" u="sng" dirty="0" smtClean="0"/>
              <a:t>beneath</a:t>
            </a:r>
            <a:r>
              <a:rPr lang="en-US" dirty="0" smtClean="0"/>
              <a:t> the other</a:t>
            </a:r>
          </a:p>
          <a:p>
            <a:r>
              <a:rPr lang="en-US" u="sng" dirty="0" err="1" smtClean="0"/>
              <a:t>Subduction</a:t>
            </a:r>
            <a:r>
              <a:rPr lang="en-US" u="sng" dirty="0" smtClean="0"/>
              <a:t> zone</a:t>
            </a:r>
            <a:r>
              <a:rPr lang="en-US" dirty="0" smtClean="0"/>
              <a:t>: occurs when one </a:t>
            </a:r>
            <a:r>
              <a:rPr lang="en-US" u="sng" dirty="0" smtClean="0"/>
              <a:t>oceanic</a:t>
            </a:r>
            <a:r>
              <a:rPr lang="en-US" dirty="0" smtClean="0"/>
              <a:t> plate is forced down into the </a:t>
            </a:r>
            <a:r>
              <a:rPr lang="en-US" u="sng" dirty="0" smtClean="0"/>
              <a:t>mantle</a:t>
            </a:r>
            <a:r>
              <a:rPr lang="en-US" dirty="0" smtClean="0"/>
              <a:t> beneath a second plate</a:t>
            </a:r>
          </a:p>
          <a:p>
            <a:r>
              <a:rPr lang="en-US" dirty="0" smtClean="0"/>
              <a:t>Convergent Boundaries can form between:</a:t>
            </a:r>
          </a:p>
          <a:p>
            <a:pPr lvl="1"/>
            <a:r>
              <a:rPr lang="en-US" u="sng" dirty="0" smtClean="0"/>
              <a:t>Two oceanic plates</a:t>
            </a:r>
          </a:p>
          <a:p>
            <a:pPr lvl="1"/>
            <a:r>
              <a:rPr lang="en-US" u="sng" dirty="0" smtClean="0"/>
              <a:t>One oceanic plate &amp; one continental plate</a:t>
            </a:r>
          </a:p>
          <a:p>
            <a:pPr lvl="1"/>
            <a:r>
              <a:rPr lang="en-US" u="sng" dirty="0" smtClean="0"/>
              <a:t>Two continental plates</a:t>
            </a:r>
            <a:endParaRPr lang="en-US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Oceanic-Continental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Dense</a:t>
            </a:r>
            <a:r>
              <a:rPr lang="en-US" dirty="0" smtClean="0"/>
              <a:t>r oceanic slab sinks into the </a:t>
            </a:r>
            <a:r>
              <a:rPr lang="en-US" u="sng" dirty="0" err="1" smtClean="0"/>
              <a:t>asthenosphere</a:t>
            </a:r>
            <a:endParaRPr lang="en-US" u="sng" dirty="0" smtClean="0"/>
          </a:p>
          <a:p>
            <a:r>
              <a:rPr lang="en-US" dirty="0" smtClean="0"/>
              <a:t>Pockets of magma develop and rise</a:t>
            </a:r>
          </a:p>
          <a:p>
            <a:r>
              <a:rPr lang="en-US" i="1" u="sng" dirty="0" smtClean="0"/>
              <a:t>Continental volcanic arcs</a:t>
            </a:r>
            <a:r>
              <a:rPr lang="en-US" i="1" dirty="0" smtClean="0"/>
              <a:t> </a:t>
            </a:r>
            <a:r>
              <a:rPr lang="en-US" dirty="0" smtClean="0"/>
              <a:t>form in part by volcanic activity caused by the </a:t>
            </a:r>
            <a:r>
              <a:rPr lang="en-US" u="sng" dirty="0" err="1" smtClean="0"/>
              <a:t>subduction</a:t>
            </a:r>
            <a:r>
              <a:rPr lang="en-US" dirty="0" smtClean="0"/>
              <a:t> of </a:t>
            </a:r>
            <a:r>
              <a:rPr lang="en-US" u="sng" dirty="0" smtClean="0"/>
              <a:t>oceanic</a:t>
            </a:r>
            <a:r>
              <a:rPr lang="en-US" dirty="0" smtClean="0"/>
              <a:t> lithosphere </a:t>
            </a:r>
            <a:r>
              <a:rPr lang="en-US" u="sng" dirty="0" smtClean="0"/>
              <a:t>beneath</a:t>
            </a:r>
            <a:r>
              <a:rPr lang="en-US" dirty="0" smtClean="0"/>
              <a:t> a continent</a:t>
            </a:r>
          </a:p>
          <a:p>
            <a:r>
              <a:rPr lang="en-US" dirty="0" smtClean="0"/>
              <a:t>Ex. Andes, Cascades, and Sierra Nevada Mountains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Oceanic-Continental Convergent Boundary</a:t>
            </a:r>
            <a:endParaRPr lang="en-US" dirty="0"/>
          </a:p>
        </p:txBody>
      </p:sp>
      <p:grpSp>
        <p:nvGrpSpPr>
          <p:cNvPr id="4" name="Group 1038"/>
          <p:cNvGrpSpPr>
            <a:grpSpLocks noGrp="1"/>
          </p:cNvGrpSpPr>
          <p:nvPr>
            <p:ph sz="quarter" idx="1"/>
          </p:nvPr>
        </p:nvGrpSpPr>
        <p:grpSpPr bwMode="auto">
          <a:xfrm>
            <a:off x="381000" y="1600200"/>
            <a:ext cx="8385175" cy="4876800"/>
            <a:chOff x="288" y="960"/>
            <a:chExt cx="5184" cy="3216"/>
          </a:xfrm>
        </p:grpSpPr>
        <p:sp>
          <p:nvSpPr>
            <p:cNvPr id="5" name="AutoShape 1035"/>
            <p:cNvSpPr>
              <a:spLocks noChangeArrowheads="1"/>
            </p:cNvSpPr>
            <p:nvPr/>
          </p:nvSpPr>
          <p:spPr bwMode="auto">
            <a:xfrm>
              <a:off x="288" y="960"/>
              <a:ext cx="5184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0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" y="1199"/>
              <a:ext cx="4745" cy="2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41910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Two oceanic slabs </a:t>
            </a:r>
            <a:r>
              <a:rPr lang="en-US" u="sng" dirty="0" smtClean="0"/>
              <a:t>converge</a:t>
            </a:r>
            <a:r>
              <a:rPr lang="en-US" dirty="0" smtClean="0"/>
              <a:t> and one descends </a:t>
            </a:r>
            <a:r>
              <a:rPr lang="en-US" u="sng" dirty="0" smtClean="0"/>
              <a:t>beneath</a:t>
            </a:r>
            <a:r>
              <a:rPr lang="en-US" dirty="0" smtClean="0"/>
              <a:t> the other</a:t>
            </a:r>
          </a:p>
          <a:p>
            <a:r>
              <a:rPr lang="en-US" dirty="0" smtClean="0"/>
              <a:t>Often forms </a:t>
            </a:r>
            <a:r>
              <a:rPr lang="en-US" u="sng" dirty="0" smtClean="0"/>
              <a:t>volcanoes</a:t>
            </a:r>
            <a:r>
              <a:rPr lang="en-US" dirty="0" smtClean="0"/>
              <a:t> on ocean floor</a:t>
            </a:r>
          </a:p>
          <a:p>
            <a:r>
              <a:rPr lang="en-US" dirty="0" smtClean="0"/>
              <a:t>Volcanic island arcs form as volcanoes emerge from sea</a:t>
            </a:r>
          </a:p>
          <a:p>
            <a:pPr lvl="1"/>
            <a:r>
              <a:rPr lang="en-US" dirty="0" smtClean="0"/>
              <a:t>Ex. </a:t>
            </a:r>
            <a:r>
              <a:rPr lang="en-US" dirty="0" err="1" smtClean="0"/>
              <a:t>Aluetian</a:t>
            </a:r>
            <a:r>
              <a:rPr lang="en-US" dirty="0" smtClean="0"/>
              <a:t>, </a:t>
            </a:r>
            <a:r>
              <a:rPr lang="en-US" dirty="0" err="1" smtClean="0"/>
              <a:t>Mariana,and</a:t>
            </a:r>
            <a:r>
              <a:rPr lang="en-US" dirty="0" smtClean="0"/>
              <a:t> Tonga Islands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038600" cy="358140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u="sng" dirty="0" err="1" smtClean="0"/>
              <a:t>subducting</a:t>
            </a:r>
            <a:r>
              <a:rPr lang="en-US" dirty="0" smtClean="0"/>
              <a:t> plates contain continental material, two </a:t>
            </a:r>
            <a:r>
              <a:rPr lang="en-US" u="sng" dirty="0" smtClean="0"/>
              <a:t>continents</a:t>
            </a:r>
            <a:r>
              <a:rPr lang="en-US" dirty="0" smtClean="0"/>
              <a:t> collide</a:t>
            </a:r>
          </a:p>
          <a:p>
            <a:r>
              <a:rPr lang="en-US" dirty="0" smtClean="0"/>
              <a:t>Can produce new </a:t>
            </a:r>
            <a:r>
              <a:rPr lang="en-US" u="sng" dirty="0" smtClean="0"/>
              <a:t>mountain ranges</a:t>
            </a:r>
          </a:p>
          <a:p>
            <a:pPr lvl="1"/>
            <a:r>
              <a:rPr lang="en-US" dirty="0" smtClean="0"/>
              <a:t>Ex. Himalayas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04800" y="1752600"/>
            <a:ext cx="4191000" cy="640080"/>
          </a:xfrm>
        </p:spPr>
        <p:txBody>
          <a:bodyPr/>
          <a:lstStyle/>
          <a:p>
            <a:r>
              <a:rPr lang="en-US" dirty="0" smtClean="0"/>
              <a:t>Oceanic-Oceanic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038600" cy="640080"/>
          </a:xfrm>
        </p:spPr>
        <p:txBody>
          <a:bodyPr/>
          <a:lstStyle/>
          <a:p>
            <a:r>
              <a:rPr lang="en-US" dirty="0" smtClean="0"/>
              <a:t>Continental-Continental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Oceanic-Oceanic Convergent Boundary </a:t>
            </a:r>
            <a:endParaRPr lang="en-US" dirty="0"/>
          </a:p>
        </p:txBody>
      </p:sp>
      <p:grpSp>
        <p:nvGrpSpPr>
          <p:cNvPr id="4" name="Group 14"/>
          <p:cNvGrpSpPr>
            <a:grpSpLocks noGrp="1"/>
          </p:cNvGrpSpPr>
          <p:nvPr>
            <p:ph sz="quarter" idx="1"/>
          </p:nvPr>
        </p:nvGrpSpPr>
        <p:grpSpPr bwMode="auto">
          <a:xfrm>
            <a:off x="612775" y="1600200"/>
            <a:ext cx="8153400" cy="4495800"/>
            <a:chOff x="582" y="1113"/>
            <a:chExt cx="4646" cy="2308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582" y="1113"/>
              <a:ext cx="4646" cy="2308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8" y="1307"/>
              <a:ext cx="403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Continental-Continental Convergent Boundary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141589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of Asia and India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11" y="1600200"/>
            <a:ext cx="7261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Fault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a transform fault boundary, plates grind past each other </a:t>
            </a:r>
            <a:r>
              <a:rPr lang="en-US" u="sng" dirty="0" smtClean="0"/>
              <a:t>without</a:t>
            </a:r>
            <a:r>
              <a:rPr lang="en-US" dirty="0" smtClean="0"/>
              <a:t> destroying lithosphere</a:t>
            </a:r>
          </a:p>
          <a:p>
            <a:r>
              <a:rPr lang="en-US" dirty="0" smtClean="0"/>
              <a:t>Transform Faults</a:t>
            </a:r>
          </a:p>
          <a:p>
            <a:pPr lvl="1"/>
            <a:r>
              <a:rPr lang="en-US" dirty="0" smtClean="0"/>
              <a:t>Most </a:t>
            </a:r>
            <a:r>
              <a:rPr lang="en-US" u="sng" dirty="0" smtClean="0"/>
              <a:t>join two </a:t>
            </a:r>
            <a:r>
              <a:rPr lang="en-US" dirty="0" smtClean="0"/>
              <a:t>segments of a </a:t>
            </a:r>
            <a:r>
              <a:rPr lang="en-US" u="sng" dirty="0" smtClean="0"/>
              <a:t>mid-ocean ridge</a:t>
            </a:r>
          </a:p>
          <a:p>
            <a:pPr lvl="1"/>
            <a:r>
              <a:rPr lang="en-US" dirty="0" smtClean="0"/>
              <a:t>At the time of formation, they roughly </a:t>
            </a:r>
            <a:r>
              <a:rPr lang="en-US" u="sng" dirty="0" smtClean="0"/>
              <a:t>parallel </a:t>
            </a:r>
            <a:r>
              <a:rPr lang="en-US" dirty="0" smtClean="0"/>
              <a:t>the direction of plate movement</a:t>
            </a:r>
          </a:p>
          <a:p>
            <a:pPr lvl="1"/>
            <a:r>
              <a:rPr lang="en-US" dirty="0" smtClean="0"/>
              <a:t>They aid in the movement of </a:t>
            </a:r>
            <a:r>
              <a:rPr lang="en-US" u="sng" dirty="0" smtClean="0"/>
              <a:t>oceanic crustal </a:t>
            </a:r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Can lead to </a:t>
            </a:r>
            <a:r>
              <a:rPr lang="en-US" u="sng" dirty="0" smtClean="0"/>
              <a:t>earthquakes</a:t>
            </a:r>
          </a:p>
          <a:p>
            <a:pPr lvl="1"/>
            <a:r>
              <a:rPr lang="en-US" dirty="0" smtClean="0"/>
              <a:t>Ex. San Andreas Fault of California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Oceanic and Continental Crust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crust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686800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Fault Boundary</a:t>
            </a:r>
            <a:endParaRPr lang="en-US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64781"/>
            <a:ext cx="8153400" cy="43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9.4 Testing Plate Tectonics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Paleomagnetism</a:t>
            </a:r>
            <a:endParaRPr lang="en-US" u="sng" dirty="0" smtClean="0"/>
          </a:p>
          <a:p>
            <a:pPr lvl="1"/>
            <a:r>
              <a:rPr lang="en-US" dirty="0" smtClean="0"/>
              <a:t>The natural remnant </a:t>
            </a:r>
            <a:r>
              <a:rPr lang="en-US" u="sng" dirty="0" smtClean="0"/>
              <a:t>magnetism</a:t>
            </a:r>
            <a:r>
              <a:rPr lang="en-US" dirty="0" smtClean="0"/>
              <a:t> in </a:t>
            </a:r>
            <a:r>
              <a:rPr lang="en-US" u="sng" dirty="0" smtClean="0"/>
              <a:t>rock </a:t>
            </a:r>
            <a:r>
              <a:rPr lang="en-US" dirty="0" smtClean="0"/>
              <a:t>bodies</a:t>
            </a:r>
          </a:p>
          <a:p>
            <a:pPr lvl="1"/>
            <a:r>
              <a:rPr lang="en-US" dirty="0" smtClean="0"/>
              <a:t>This permanent magnetization acquired by rock can be used to determine the location of the magnetic </a:t>
            </a:r>
            <a:r>
              <a:rPr lang="en-US" u="sng" dirty="0" smtClean="0"/>
              <a:t>poles</a:t>
            </a:r>
            <a:r>
              <a:rPr lang="en-US" dirty="0" smtClean="0"/>
              <a:t> at the time the rock became magnetized</a:t>
            </a:r>
          </a:p>
          <a:p>
            <a:r>
              <a:rPr lang="en-US" u="sng" dirty="0" smtClean="0"/>
              <a:t>Normal Polarity</a:t>
            </a:r>
            <a:r>
              <a:rPr lang="en-US" dirty="0" smtClean="0"/>
              <a:t>: when rocks show the </a:t>
            </a:r>
            <a:r>
              <a:rPr lang="en-US" u="sng" dirty="0" smtClean="0"/>
              <a:t>same</a:t>
            </a:r>
            <a:r>
              <a:rPr lang="en-US" dirty="0" smtClean="0"/>
              <a:t> magnetism as the present magnetism field</a:t>
            </a:r>
          </a:p>
          <a:p>
            <a:r>
              <a:rPr lang="en-US" u="sng" dirty="0" smtClean="0"/>
              <a:t>Reverse Polarity</a:t>
            </a:r>
            <a:r>
              <a:rPr lang="en-US" dirty="0" smtClean="0"/>
              <a:t>: when rocks show the </a:t>
            </a:r>
            <a:r>
              <a:rPr lang="en-US" u="sng" dirty="0" smtClean="0"/>
              <a:t>opposite</a:t>
            </a:r>
            <a:r>
              <a:rPr lang="en-US" dirty="0" smtClean="0"/>
              <a:t> magnetism as the present magnetism field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Paleomagnetism</a:t>
            </a:r>
            <a:r>
              <a:rPr lang="en-US" dirty="0" smtClean="0"/>
              <a:t> Preserved in Lava Flows</a:t>
            </a:r>
            <a:endParaRPr lang="en-US" dirty="0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3833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evidence for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Discovery of strips of </a:t>
            </a:r>
            <a:r>
              <a:rPr lang="en-US" u="sng" dirty="0" smtClean="0"/>
              <a:t>alternating polarity</a:t>
            </a:r>
            <a:r>
              <a:rPr lang="en-US" dirty="0" smtClean="0"/>
              <a:t>, which lie as a </a:t>
            </a:r>
            <a:r>
              <a:rPr lang="en-US" u="sng" dirty="0" smtClean="0"/>
              <a:t>mirror</a:t>
            </a:r>
            <a:r>
              <a:rPr lang="en-US" dirty="0" smtClean="0"/>
              <a:t> image across the oceanic ridges</a:t>
            </a:r>
          </a:p>
          <a:p>
            <a:pPr lvl="1"/>
            <a:r>
              <a:rPr lang="en-US" dirty="0" smtClean="0"/>
              <a:t>One of the strongest pieces of evidence for seafloor spreading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of the Ocean Crust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8939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Earthquake patterns</a:t>
            </a:r>
          </a:p>
          <a:p>
            <a:pPr lvl="1"/>
            <a:r>
              <a:rPr lang="en-US" dirty="0" smtClean="0"/>
              <a:t>Close link between </a:t>
            </a:r>
            <a:r>
              <a:rPr lang="en-US" u="sng" dirty="0" smtClean="0"/>
              <a:t>deep-focus</a:t>
            </a:r>
            <a:r>
              <a:rPr lang="en-US" dirty="0" smtClean="0"/>
              <a:t> earthquakes and </a:t>
            </a:r>
            <a:r>
              <a:rPr lang="en-US" u="sng" dirty="0" smtClean="0"/>
              <a:t>ocean trench</a:t>
            </a:r>
            <a:r>
              <a:rPr lang="en-US" dirty="0" smtClean="0"/>
              <a:t>es</a:t>
            </a:r>
          </a:p>
          <a:p>
            <a:pPr lvl="1"/>
            <a:r>
              <a:rPr lang="en-US" dirty="0" smtClean="0"/>
              <a:t>Absence of deep-focus earthquakes along the oceanic ridge system was shown to be consistent with </a:t>
            </a:r>
            <a:r>
              <a:rPr lang="en-US" u="sng" dirty="0" smtClean="0"/>
              <a:t>plate tectonics</a:t>
            </a:r>
          </a:p>
          <a:p>
            <a:r>
              <a:rPr lang="en-US" dirty="0" smtClean="0"/>
              <a:t>Ocean Drilling</a:t>
            </a:r>
          </a:p>
          <a:p>
            <a:pPr lvl="1"/>
            <a:r>
              <a:rPr lang="en-US" dirty="0" smtClean="0"/>
              <a:t>Data on the edges of </a:t>
            </a:r>
            <a:r>
              <a:rPr lang="en-US" u="sng" dirty="0" smtClean="0"/>
              <a:t>seafloor sediment </a:t>
            </a:r>
            <a:r>
              <a:rPr lang="en-US" dirty="0" smtClean="0"/>
              <a:t>confirmed what the seafloor spreading hypothesis predicted</a:t>
            </a:r>
          </a:p>
          <a:p>
            <a:pPr lvl="1"/>
            <a:r>
              <a:rPr lang="en-US" u="sng" dirty="0" smtClean="0"/>
              <a:t>Youngest </a:t>
            </a:r>
            <a:r>
              <a:rPr lang="en-US" dirty="0" smtClean="0"/>
              <a:t>oceanic crust is at the ridge </a:t>
            </a:r>
            <a:r>
              <a:rPr lang="en-US" u="sng" dirty="0" smtClean="0"/>
              <a:t>crust</a:t>
            </a:r>
            <a:r>
              <a:rPr lang="en-US" dirty="0" smtClean="0"/>
              <a:t>; </a:t>
            </a:r>
            <a:r>
              <a:rPr lang="en-US" u="sng" dirty="0" smtClean="0"/>
              <a:t>oldest </a:t>
            </a:r>
            <a:r>
              <a:rPr lang="en-US" dirty="0" smtClean="0"/>
              <a:t>is at the </a:t>
            </a:r>
            <a:r>
              <a:rPr lang="en-US" u="sng" dirty="0" smtClean="0"/>
              <a:t>continental margins</a:t>
            </a:r>
            <a:endParaRPr lang="en-US" u="sng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Hot Spots</a:t>
            </a:r>
          </a:p>
          <a:p>
            <a:pPr lvl="1"/>
            <a:r>
              <a:rPr lang="en-US" u="sng" dirty="0" smtClean="0"/>
              <a:t>Hot spot</a:t>
            </a:r>
            <a:r>
              <a:rPr lang="en-US" dirty="0" smtClean="0"/>
              <a:t>: a concentration of </a:t>
            </a:r>
            <a:r>
              <a:rPr lang="en-US" u="sng" dirty="0" smtClean="0"/>
              <a:t>heat </a:t>
            </a:r>
            <a:r>
              <a:rPr lang="en-US" dirty="0" smtClean="0"/>
              <a:t>in the </a:t>
            </a:r>
            <a:r>
              <a:rPr lang="en-US" u="sng" dirty="0" smtClean="0"/>
              <a:t>mantle</a:t>
            </a:r>
            <a:r>
              <a:rPr lang="en-US" dirty="0" smtClean="0"/>
              <a:t> capable of producing </a:t>
            </a:r>
            <a:r>
              <a:rPr lang="en-US" u="sng" dirty="0" smtClean="0"/>
              <a:t>magm</a:t>
            </a:r>
            <a:r>
              <a:rPr lang="en-US" dirty="0" smtClean="0"/>
              <a:t>a, which rises to the Earth’s surface</a:t>
            </a:r>
          </a:p>
          <a:p>
            <a:pPr lvl="1"/>
            <a:r>
              <a:rPr lang="en-US" dirty="0" smtClean="0"/>
              <a:t>The pacific plate moves over a hot spot, producing the </a:t>
            </a:r>
            <a:r>
              <a:rPr lang="en-US" u="sng" dirty="0" smtClean="0"/>
              <a:t>Hawaiian </a:t>
            </a:r>
            <a:r>
              <a:rPr lang="en-US" dirty="0" smtClean="0"/>
              <a:t>Islands</a:t>
            </a:r>
          </a:p>
          <a:p>
            <a:pPr lvl="1"/>
            <a:r>
              <a:rPr lang="en-US" dirty="0" smtClean="0"/>
              <a:t>Hot spot evidence supports that plates move </a:t>
            </a:r>
            <a:r>
              <a:rPr lang="en-US" u="sng" dirty="0" smtClean="0"/>
              <a:t>over</a:t>
            </a:r>
            <a:r>
              <a:rPr lang="en-US" dirty="0" smtClean="0"/>
              <a:t> the Earth’s surface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 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19" y="2133600"/>
            <a:ext cx="9064581" cy="380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9.5 Mechanisms of Plate Motion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10 km  </a:t>
            </a:r>
            <a:r>
              <a:rPr lang="en-US" dirty="0" smtClean="0"/>
              <a:t>below oceanic crust</a:t>
            </a:r>
          </a:p>
          <a:p>
            <a:r>
              <a:rPr lang="en-US" u="sng" dirty="0" smtClean="0"/>
              <a:t>Middle</a:t>
            </a:r>
            <a:r>
              <a:rPr lang="en-US" dirty="0" smtClean="0"/>
              <a:t> </a:t>
            </a:r>
            <a:r>
              <a:rPr lang="en-US" dirty="0"/>
              <a:t>layer</a:t>
            </a:r>
          </a:p>
          <a:p>
            <a:r>
              <a:rPr lang="en-US" dirty="0"/>
              <a:t>Very </a:t>
            </a:r>
            <a:r>
              <a:rPr lang="en-US" u="sng" dirty="0"/>
              <a:t>thick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lvl="1"/>
            <a:r>
              <a:rPr lang="en-US" u="sng" dirty="0" smtClean="0"/>
              <a:t>2900 km </a:t>
            </a:r>
            <a:r>
              <a:rPr lang="en-US" dirty="0" smtClean="0"/>
              <a:t>thick</a:t>
            </a:r>
          </a:p>
          <a:p>
            <a:pPr lvl="1"/>
            <a:r>
              <a:rPr lang="en-US" dirty="0" smtClean="0"/>
              <a:t>Over </a:t>
            </a:r>
            <a:r>
              <a:rPr lang="en-US" u="sng" dirty="0" smtClean="0"/>
              <a:t>82%</a:t>
            </a:r>
            <a:r>
              <a:rPr lang="en-US" dirty="0" smtClean="0"/>
              <a:t> of            Earth’s volume</a:t>
            </a:r>
          </a:p>
          <a:p>
            <a:r>
              <a:rPr lang="en-US" dirty="0" smtClean="0"/>
              <a:t>Dominate rock  type in uppermost mantle is </a:t>
            </a:r>
            <a:r>
              <a:rPr lang="en-US" u="sng" dirty="0" err="1" smtClean="0"/>
              <a:t>peridotite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9" name="Picture 5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000" y="1676400"/>
            <a:ext cx="4446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Plate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Scientists generally agree that </a:t>
            </a:r>
            <a:r>
              <a:rPr lang="en-US" u="sng" dirty="0" smtClean="0"/>
              <a:t>convection</a:t>
            </a:r>
            <a:r>
              <a:rPr lang="en-US" dirty="0" smtClean="0"/>
              <a:t> occurring in the mantle is the basic driving force for </a:t>
            </a:r>
            <a:r>
              <a:rPr lang="en-US" u="sng" dirty="0" smtClean="0"/>
              <a:t>plate movement</a:t>
            </a:r>
            <a:r>
              <a:rPr lang="en-US" dirty="0" smtClean="0"/>
              <a:t>!</a:t>
            </a:r>
          </a:p>
          <a:p>
            <a:r>
              <a:rPr lang="en-US" dirty="0" smtClean="0"/>
              <a:t>During convection</a:t>
            </a:r>
            <a:r>
              <a:rPr lang="en-US" u="sng" dirty="0" smtClean="0"/>
              <a:t>, warm, less dense </a:t>
            </a:r>
            <a:r>
              <a:rPr lang="en-US" dirty="0" smtClean="0"/>
              <a:t>material </a:t>
            </a:r>
            <a:r>
              <a:rPr lang="en-US" u="sng" dirty="0" smtClean="0"/>
              <a:t>rises</a:t>
            </a:r>
            <a:r>
              <a:rPr lang="en-US" dirty="0" smtClean="0"/>
              <a:t> and cooler, more dense material </a:t>
            </a:r>
            <a:r>
              <a:rPr lang="en-US" u="sng" dirty="0" smtClean="0"/>
              <a:t>sinks</a:t>
            </a:r>
          </a:p>
          <a:p>
            <a:r>
              <a:rPr lang="en-US" u="sng" dirty="0" smtClean="0"/>
              <a:t>Convective flow</a:t>
            </a:r>
            <a:r>
              <a:rPr lang="en-US" dirty="0" smtClean="0"/>
              <a:t>: the motion of matter resulting from changes in </a:t>
            </a:r>
            <a:r>
              <a:rPr lang="en-US" u="sng" dirty="0" smtClean="0"/>
              <a:t>temperature</a:t>
            </a:r>
          </a:p>
          <a:p>
            <a:r>
              <a:rPr lang="en-US" dirty="0" smtClean="0"/>
              <a:t>The heat is generated by the </a:t>
            </a:r>
            <a:r>
              <a:rPr lang="en-US" u="sng" dirty="0" smtClean="0"/>
              <a:t>radioactive decay</a:t>
            </a:r>
            <a:r>
              <a:rPr lang="en-US" dirty="0" smtClean="0"/>
              <a:t> of elements like Uranium found in the Earth’s crust and mantle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Plate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Slab-Pull and Ridge-Push</a:t>
            </a:r>
          </a:p>
          <a:p>
            <a:pPr lvl="1"/>
            <a:r>
              <a:rPr lang="en-US" u="sng" dirty="0" smtClean="0"/>
              <a:t>Slab pull</a:t>
            </a:r>
            <a:r>
              <a:rPr lang="en-US" dirty="0" smtClean="0"/>
              <a:t>: a mechanism that contributes to plate motion in which </a:t>
            </a:r>
            <a:r>
              <a:rPr lang="en-US" u="sng" dirty="0" smtClean="0"/>
              <a:t>cool, dense </a:t>
            </a:r>
            <a:r>
              <a:rPr lang="en-US" dirty="0" smtClean="0"/>
              <a:t>oceanic crust sinks into the </a:t>
            </a:r>
            <a:r>
              <a:rPr lang="en-US" u="sng" dirty="0" smtClean="0"/>
              <a:t>mantle</a:t>
            </a:r>
            <a:r>
              <a:rPr lang="en-US" dirty="0" smtClean="0"/>
              <a:t> and “pulls” the trailing </a:t>
            </a:r>
            <a:r>
              <a:rPr lang="en-US" u="sng" dirty="0" smtClean="0"/>
              <a:t>lithosphere</a:t>
            </a:r>
            <a:r>
              <a:rPr lang="en-US" dirty="0" smtClean="0"/>
              <a:t> along. It is thought to be the primary downward arm of convective flow in the mantle</a:t>
            </a:r>
          </a:p>
          <a:p>
            <a:pPr lvl="1"/>
            <a:r>
              <a:rPr lang="en-US" u="sng" dirty="0" smtClean="0"/>
              <a:t>Ridge-push</a:t>
            </a:r>
            <a:r>
              <a:rPr lang="en-US" dirty="0" smtClean="0"/>
              <a:t>: causes </a:t>
            </a:r>
            <a:r>
              <a:rPr lang="en-US" u="sng" dirty="0" smtClean="0"/>
              <a:t>oceanic lithosphere </a:t>
            </a:r>
            <a:r>
              <a:rPr lang="en-US" dirty="0" smtClean="0"/>
              <a:t>to slide down the sides of the oceanic ridge under the pull of </a:t>
            </a:r>
            <a:r>
              <a:rPr lang="en-US" u="sng" dirty="0" smtClean="0"/>
              <a:t>gravity</a:t>
            </a:r>
            <a:r>
              <a:rPr lang="en-US" dirty="0" smtClean="0"/>
              <a:t>. May contribute to plate motion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Plate Motion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Mantle Convection</a:t>
            </a:r>
          </a:p>
          <a:p>
            <a:pPr lvl="1"/>
            <a:r>
              <a:rPr lang="en-US" dirty="0" smtClean="0"/>
              <a:t>Mantle </a:t>
            </a:r>
            <a:r>
              <a:rPr lang="en-US" u="sng" dirty="0" smtClean="0"/>
              <a:t>plumes</a:t>
            </a:r>
            <a:r>
              <a:rPr lang="en-US" dirty="0" smtClean="0"/>
              <a:t> are masses of </a:t>
            </a:r>
            <a:r>
              <a:rPr lang="en-US" u="sng" dirty="0" smtClean="0"/>
              <a:t>hotter</a:t>
            </a:r>
            <a:r>
              <a:rPr lang="en-US" dirty="0" smtClean="0"/>
              <a:t>-than-normal mantle material ascend toward the </a:t>
            </a:r>
            <a:r>
              <a:rPr lang="en-US" u="sng" dirty="0" smtClean="0"/>
              <a:t>surface</a:t>
            </a:r>
            <a:r>
              <a:rPr lang="en-US" dirty="0" smtClean="0"/>
              <a:t>, where they may lead to </a:t>
            </a:r>
            <a:r>
              <a:rPr lang="en-US" u="sng" dirty="0" smtClean="0"/>
              <a:t>igneous</a:t>
            </a:r>
            <a:r>
              <a:rPr lang="en-US" dirty="0" smtClean="0"/>
              <a:t> activity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unequal</a:t>
            </a:r>
            <a:r>
              <a:rPr lang="en-US" dirty="0" smtClean="0"/>
              <a:t> distribution of heat within the Earth causes the </a:t>
            </a:r>
            <a:r>
              <a:rPr lang="en-US" u="sng" dirty="0" smtClean="0"/>
              <a:t>thermal </a:t>
            </a:r>
            <a:r>
              <a:rPr lang="en-US" dirty="0" smtClean="0"/>
              <a:t>convection in the mantle that ultimately drives plate motion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Convection Models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05" y="2286000"/>
            <a:ext cx="836967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17_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33600" y="5410200"/>
            <a:ext cx="4719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3366"/>
                </a:solidFill>
              </a:rPr>
              <a:t>Models of plate tectonic motion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ri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2724150"/>
            <a:ext cx="4133850" cy="413385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2900 km</a:t>
            </a:r>
            <a:r>
              <a:rPr lang="en-US" dirty="0" smtClean="0"/>
              <a:t> below surface</a:t>
            </a:r>
          </a:p>
          <a:p>
            <a:r>
              <a:rPr lang="en-US" dirty="0" smtClean="0"/>
              <a:t>Made </a:t>
            </a:r>
            <a:r>
              <a:rPr lang="en-US" dirty="0"/>
              <a:t>mostly of </a:t>
            </a:r>
            <a:r>
              <a:rPr lang="en-US" dirty="0" smtClean="0"/>
              <a:t>ir</a:t>
            </a:r>
            <a:r>
              <a:rPr lang="en-US" u="sng" dirty="0" smtClean="0"/>
              <a:t>on &amp; nickel</a:t>
            </a:r>
            <a:endParaRPr lang="en-US" u="sng" dirty="0"/>
          </a:p>
          <a:p>
            <a:r>
              <a:rPr lang="en-US" u="sng" dirty="0"/>
              <a:t>1/3 </a:t>
            </a:r>
            <a:r>
              <a:rPr lang="en-US" dirty="0"/>
              <a:t>of the earth’s mass</a:t>
            </a:r>
          </a:p>
          <a:p>
            <a:r>
              <a:rPr lang="en-US" dirty="0"/>
              <a:t>Very </a:t>
            </a:r>
            <a:r>
              <a:rPr lang="en-US" dirty="0" smtClean="0"/>
              <a:t>hot (</a:t>
            </a:r>
            <a:r>
              <a:rPr lang="en-US" u="sng" dirty="0" smtClean="0"/>
              <a:t>hottest</a:t>
            </a:r>
            <a:r>
              <a:rPr lang="en-US" dirty="0" smtClean="0"/>
              <a:t> layer)</a:t>
            </a:r>
          </a:p>
          <a:p>
            <a:r>
              <a:rPr lang="en-US" dirty="0" smtClean="0"/>
              <a:t>About </a:t>
            </a:r>
            <a:r>
              <a:rPr lang="en-US" u="sng" dirty="0" smtClean="0"/>
              <a:t>1250 km </a:t>
            </a:r>
            <a:r>
              <a:rPr lang="en-US" dirty="0" smtClean="0"/>
              <a:t>thick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Earth’s Layers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How are the earth’s layers similar to an egg?</a:t>
            </a:r>
          </a:p>
          <a:p>
            <a:endParaRPr lang="en-US"/>
          </a:p>
          <a:p>
            <a:r>
              <a:rPr lang="en-US"/>
              <a:t>Shell=crust</a:t>
            </a:r>
          </a:p>
          <a:p>
            <a:r>
              <a:rPr lang="en-US"/>
              <a:t>Egg white=mantle</a:t>
            </a:r>
          </a:p>
          <a:p>
            <a:r>
              <a:rPr lang="en-US"/>
              <a:t>Yolk=core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istockphoto_865677_hard_boiled_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619375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Physical Structure of the Earth</a:t>
            </a:r>
            <a:br>
              <a:rPr lang="en-US" sz="4000"/>
            </a:br>
            <a:r>
              <a:rPr lang="en-US" sz="4000"/>
              <a:t>(5 Layers)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531352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u="sng" dirty="0">
                <a:solidFill>
                  <a:schemeClr val="accent3"/>
                </a:solidFill>
              </a:rPr>
              <a:t>Lithosphere</a:t>
            </a:r>
            <a:r>
              <a:rPr lang="en-US" dirty="0"/>
              <a:t>- </a:t>
            </a:r>
            <a:r>
              <a:rPr lang="en-US" dirty="0" smtClean="0"/>
              <a:t>found in </a:t>
            </a:r>
            <a:r>
              <a:rPr lang="en-US" u="sng" dirty="0" smtClean="0"/>
              <a:t>crust and uppermost mantle</a:t>
            </a:r>
            <a:r>
              <a:rPr lang="en-US" dirty="0" smtClean="0"/>
              <a:t>; about </a:t>
            </a:r>
            <a:r>
              <a:rPr lang="en-US" u="sng" dirty="0" smtClean="0"/>
              <a:t>100 km</a:t>
            </a:r>
            <a:r>
              <a:rPr lang="en-US" dirty="0" smtClean="0"/>
              <a:t> thick; cool, rigid, </a:t>
            </a:r>
            <a:r>
              <a:rPr lang="en-US" u="sng" dirty="0" smtClean="0"/>
              <a:t>solid</a:t>
            </a:r>
            <a:endParaRPr lang="en-US" u="sng" dirty="0"/>
          </a:p>
          <a:p>
            <a:r>
              <a:rPr lang="en-US" i="1" u="sng" dirty="0" err="1">
                <a:solidFill>
                  <a:schemeClr val="accent3"/>
                </a:solidFill>
              </a:rPr>
              <a:t>Asthenosphere</a:t>
            </a:r>
            <a:r>
              <a:rPr lang="en-US" dirty="0"/>
              <a:t>- </a:t>
            </a:r>
            <a:r>
              <a:rPr lang="en-US" dirty="0" smtClean="0"/>
              <a:t>found beneath </a:t>
            </a:r>
            <a:r>
              <a:rPr lang="en-US" u="sng" dirty="0" smtClean="0"/>
              <a:t>lithosphere</a:t>
            </a:r>
            <a:r>
              <a:rPr lang="en-US" dirty="0" smtClean="0"/>
              <a:t> in the </a:t>
            </a:r>
            <a:r>
              <a:rPr lang="en-US" u="sng" dirty="0" smtClean="0"/>
              <a:t>upper mantle</a:t>
            </a:r>
            <a:r>
              <a:rPr lang="en-US" dirty="0" smtClean="0"/>
              <a:t>; to a depth of about </a:t>
            </a:r>
            <a:r>
              <a:rPr lang="en-US" u="sng" dirty="0" smtClean="0"/>
              <a:t>660 km</a:t>
            </a:r>
            <a:r>
              <a:rPr lang="en-US" dirty="0" smtClean="0"/>
              <a:t>; </a:t>
            </a:r>
            <a:r>
              <a:rPr lang="en-US" u="sng" dirty="0" smtClean="0"/>
              <a:t>soft,</a:t>
            </a:r>
            <a:r>
              <a:rPr lang="en-US" dirty="0" smtClean="0"/>
              <a:t> weak layer that is easily</a:t>
            </a:r>
            <a:r>
              <a:rPr lang="en-US" u="sng" dirty="0" smtClean="0"/>
              <a:t> deformed</a:t>
            </a:r>
            <a:endParaRPr lang="en-US" u="sng" dirty="0"/>
          </a:p>
          <a:p>
            <a:r>
              <a:rPr lang="en-US" i="1" u="sng" dirty="0" smtClean="0">
                <a:solidFill>
                  <a:schemeClr val="accent3"/>
                </a:solidFill>
              </a:rPr>
              <a:t>Lower Mantle</a:t>
            </a:r>
            <a:r>
              <a:rPr lang="en-US" dirty="0" smtClean="0">
                <a:solidFill>
                  <a:schemeClr val="accent3"/>
                </a:solidFill>
              </a:rPr>
              <a:t>- </a:t>
            </a:r>
            <a:r>
              <a:rPr lang="en-US" dirty="0"/>
              <a:t>middle </a:t>
            </a:r>
            <a:r>
              <a:rPr lang="en-US" dirty="0" smtClean="0"/>
              <a:t>layer found in </a:t>
            </a:r>
            <a:r>
              <a:rPr lang="en-US" u="sng" dirty="0" smtClean="0"/>
              <a:t>lower mantle</a:t>
            </a:r>
            <a:r>
              <a:rPr lang="en-US" dirty="0" smtClean="0"/>
              <a:t>; </a:t>
            </a:r>
            <a:r>
              <a:rPr lang="en-US" u="sng" dirty="0" smtClean="0"/>
              <a:t>660-2900</a:t>
            </a:r>
            <a:r>
              <a:rPr lang="en-US" dirty="0" smtClean="0"/>
              <a:t> km; more rigid layer; rocks are very hot and capable of gradual flow (runs like hot asphalt)</a:t>
            </a:r>
            <a:endParaRPr lang="en-US" dirty="0"/>
          </a:p>
          <a:p>
            <a:r>
              <a:rPr lang="en-US" i="1" u="sng" dirty="0">
                <a:solidFill>
                  <a:schemeClr val="accent3"/>
                </a:solidFill>
              </a:rPr>
              <a:t>Outer Core</a:t>
            </a:r>
            <a:r>
              <a:rPr lang="en-US" dirty="0"/>
              <a:t>- </a:t>
            </a:r>
            <a:r>
              <a:rPr lang="en-US" dirty="0" smtClean="0"/>
              <a:t>found below </a:t>
            </a:r>
            <a:r>
              <a:rPr lang="en-US" u="sng" dirty="0" smtClean="0"/>
              <a:t>lower man</a:t>
            </a:r>
            <a:r>
              <a:rPr lang="en-US" dirty="0" smtClean="0"/>
              <a:t>t</a:t>
            </a:r>
            <a:r>
              <a:rPr lang="en-US" u="sng" dirty="0" smtClean="0"/>
              <a:t>le</a:t>
            </a:r>
            <a:r>
              <a:rPr lang="en-US" dirty="0" smtClean="0"/>
              <a:t>; </a:t>
            </a:r>
            <a:r>
              <a:rPr lang="en-US" u="sng" dirty="0" smtClean="0"/>
              <a:t>liquid</a:t>
            </a:r>
            <a:r>
              <a:rPr lang="en-US" dirty="0" smtClean="0"/>
              <a:t> layer; </a:t>
            </a:r>
            <a:r>
              <a:rPr lang="en-US" u="sng" dirty="0" smtClean="0"/>
              <a:t>2270</a:t>
            </a:r>
            <a:r>
              <a:rPr lang="en-US" dirty="0" smtClean="0"/>
              <a:t> km thick, convective flow of metallic Iron within generates Earth’s </a:t>
            </a:r>
            <a:r>
              <a:rPr lang="en-US" u="sng" dirty="0" smtClean="0"/>
              <a:t>magnetic</a:t>
            </a:r>
            <a:r>
              <a:rPr lang="en-US" dirty="0" smtClean="0"/>
              <a:t> field</a:t>
            </a:r>
            <a:endParaRPr lang="en-US" dirty="0"/>
          </a:p>
          <a:p>
            <a:r>
              <a:rPr lang="en-US" i="1" u="sng" dirty="0">
                <a:solidFill>
                  <a:schemeClr val="accent3"/>
                </a:solidFill>
              </a:rPr>
              <a:t>Inner Core</a:t>
            </a:r>
            <a:r>
              <a:rPr lang="en-US" u="sng" dirty="0">
                <a:solidFill>
                  <a:schemeClr val="accent3"/>
                </a:solidFill>
              </a:rPr>
              <a:t>-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found at the core of the Earth; </a:t>
            </a:r>
            <a:r>
              <a:rPr lang="en-US" u="sng" dirty="0" smtClean="0"/>
              <a:t>solid</a:t>
            </a:r>
            <a:r>
              <a:rPr lang="en-US" dirty="0"/>
              <a:t>, very </a:t>
            </a:r>
            <a:r>
              <a:rPr lang="en-US" u="sng" dirty="0" smtClean="0"/>
              <a:t>dense</a:t>
            </a:r>
            <a:r>
              <a:rPr lang="en-US" dirty="0" smtClean="0"/>
              <a:t>; sphere with a radius of </a:t>
            </a:r>
            <a:r>
              <a:rPr lang="en-US" u="sng" dirty="0" smtClean="0"/>
              <a:t>1216 km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789</TotalTime>
  <Words>1510</Words>
  <Application>Microsoft Office PowerPoint</Application>
  <PresentationFormat>On-screen Show (4:3)</PresentationFormat>
  <Paragraphs>209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Median</vt:lpstr>
      <vt:lpstr>Unit 7 Earth’s Interior &amp; Plate Tectonics</vt:lpstr>
      <vt:lpstr>8.4-Earth’s Layered Structure</vt:lpstr>
      <vt:lpstr>Layers Defined by Composition (What it is made of)</vt:lpstr>
      <vt:lpstr>The Crust</vt:lpstr>
      <vt:lpstr>Oceanic and Continental Crust</vt:lpstr>
      <vt:lpstr>The Mantle</vt:lpstr>
      <vt:lpstr>The Core</vt:lpstr>
      <vt:lpstr>Earth’s Layers</vt:lpstr>
      <vt:lpstr>Physical Structure of the Earth (5 Layers)</vt:lpstr>
      <vt:lpstr>Slide 10</vt:lpstr>
      <vt:lpstr>Slide 11</vt:lpstr>
      <vt:lpstr>Tectonic Plates-Ch 9 Preview</vt:lpstr>
      <vt:lpstr>Discovering Earth’s Layers</vt:lpstr>
      <vt:lpstr>Earth’s Interior Showing P and S Wave Paths</vt:lpstr>
      <vt:lpstr>Discovering Earth’s Composition</vt:lpstr>
      <vt:lpstr>9.1-Continental Drift</vt:lpstr>
      <vt:lpstr>Continental Drift and Pangaea</vt:lpstr>
      <vt:lpstr>Breakup of Pangaea</vt:lpstr>
      <vt:lpstr>Evidence</vt:lpstr>
      <vt:lpstr>Evidence</vt:lpstr>
      <vt:lpstr>Slide 21</vt:lpstr>
      <vt:lpstr>Matching Mountain Ranges</vt:lpstr>
      <vt:lpstr>Slide 23</vt:lpstr>
      <vt:lpstr>Glacier Evidence</vt:lpstr>
      <vt:lpstr>Slide 25</vt:lpstr>
      <vt:lpstr>Rejection and Criticism</vt:lpstr>
      <vt:lpstr>9.2 Plate Tectonics</vt:lpstr>
      <vt:lpstr>Plate Tectonic Theory</vt:lpstr>
      <vt:lpstr>Major Plates of the Earth</vt:lpstr>
      <vt:lpstr>Slide 30</vt:lpstr>
      <vt:lpstr>More about Plates</vt:lpstr>
      <vt:lpstr>Slide 32</vt:lpstr>
      <vt:lpstr>9.3 Actions at Plate Boundaries</vt:lpstr>
      <vt:lpstr>Types of Plate Boundaries</vt:lpstr>
      <vt:lpstr>Types of Plate Boundaries</vt:lpstr>
      <vt:lpstr>Slide 36</vt:lpstr>
      <vt:lpstr>Slide 37</vt:lpstr>
      <vt:lpstr>Divergent Plate Boundaries</vt:lpstr>
      <vt:lpstr>Spreading Center</vt:lpstr>
      <vt:lpstr>Divergent Boundaries</vt:lpstr>
      <vt:lpstr>East African Rift Valley</vt:lpstr>
      <vt:lpstr>Convergent Boundaries</vt:lpstr>
      <vt:lpstr>Oceanic-Continental</vt:lpstr>
      <vt:lpstr>Oceanic-Continental Convergent Boundary</vt:lpstr>
      <vt:lpstr>Convergent Boundaries</vt:lpstr>
      <vt:lpstr>Oceanic-Oceanic Convergent Boundary </vt:lpstr>
      <vt:lpstr>Continental-Continental Convergent Boundary</vt:lpstr>
      <vt:lpstr>Collision of Asia and India</vt:lpstr>
      <vt:lpstr>Transform Fault Boundary</vt:lpstr>
      <vt:lpstr>Transform Fault Boundary</vt:lpstr>
      <vt:lpstr>9.4 Testing Plate Tectonics</vt:lpstr>
      <vt:lpstr>Evidence for Plate Tectonics</vt:lpstr>
      <vt:lpstr>Paleomagnetism Preserved in Lava Flows</vt:lpstr>
      <vt:lpstr>More evidence for Plate Tectonics</vt:lpstr>
      <vt:lpstr>Polarity of the Ocean Crust</vt:lpstr>
      <vt:lpstr>Evidence for Plate Tectonics</vt:lpstr>
      <vt:lpstr>Evidence for Plate Tectonics</vt:lpstr>
      <vt:lpstr>Hot Spot </vt:lpstr>
      <vt:lpstr>9.5 Mechanisms of Plate Motion</vt:lpstr>
      <vt:lpstr>Causes of Plate Motion</vt:lpstr>
      <vt:lpstr>Causes of Plate Motion</vt:lpstr>
      <vt:lpstr>Causes of Plate Motion </vt:lpstr>
      <vt:lpstr>Mantle Convection Models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  Plate Tectonics</dc:title>
  <dc:creator/>
  <cp:lastModifiedBy>Owner</cp:lastModifiedBy>
  <cp:revision>52</cp:revision>
  <dcterms:created xsi:type="dcterms:W3CDTF">2006-08-16T00:00:00Z</dcterms:created>
  <dcterms:modified xsi:type="dcterms:W3CDTF">2011-06-30T19:43:24Z</dcterms:modified>
</cp:coreProperties>
</file>