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5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C44C-6AE8-42BF-9D04-13BC8C18576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D3C2-ED6B-46C9-A283-2D43ADF58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55379-4817-4234-B85D-689926E52E47}" type="slidenum">
              <a:rPr lang="en-US">
                <a:latin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A1643-DDAF-4FAC-9860-D756B65F3A21}" type="slidenum">
              <a:rPr lang="en-US">
                <a:latin typeface="Times New Roman" pitchFamily="18" charset="0"/>
              </a:rPr>
              <a:pPr/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1E55D-3F09-4D0D-B947-D5594CD05739}" type="slidenum">
              <a:rPr lang="en-US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3AEAA-8519-46AE-94A4-6E72956C215F}" type="slidenum">
              <a:rPr lang="en-US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D12F6-0A84-4342-B55D-CD15C3F0B874}" type="slidenum">
              <a:rPr lang="en-US">
                <a:latin typeface="Times New Roman" pitchFamily="18" charset="0"/>
              </a:rPr>
              <a:pPr/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A5FA7-5B36-442F-9D5F-45E94A1EE2B2}" type="slidenum">
              <a:rPr lang="en-US">
                <a:latin typeface="Times New Roman" pitchFamily="18" charset="0"/>
              </a:rPr>
              <a:pPr/>
              <a:t>39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24 Notes-Studying the sun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Doppler Effect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5530"/>
            <a:ext cx="7467600" cy="304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24.2-Tools For Studying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Galileo is considered the first astronomer to use telescopes for astronomical observations</a:t>
            </a:r>
          </a:p>
          <a:p>
            <a:r>
              <a:rPr lang="en-US" dirty="0" smtClean="0"/>
              <a:t>Refracting </a:t>
            </a:r>
            <a:r>
              <a:rPr lang="en-US" dirty="0" err="1" smtClean="0"/>
              <a:t>Telescoipes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sz="2400" b="1" dirty="0" smtClean="0">
                <a:latin typeface="Arial" charset="0"/>
                <a:cs typeface="Times New Roman" charset="0"/>
              </a:rPr>
              <a:t>refracting telescope </a:t>
            </a:r>
            <a:r>
              <a:rPr lang="en-US" sz="2400" dirty="0" smtClean="0">
                <a:latin typeface="Arial" charset="0"/>
                <a:cs typeface="Times New Roman" charset="0"/>
              </a:rPr>
              <a:t>is a telescope that</a:t>
            </a:r>
            <a:r>
              <a:rPr lang="en-US" sz="2400" b="1" dirty="0" smtClean="0">
                <a:latin typeface="Arial" charset="0"/>
                <a:cs typeface="Times New Roman" charset="0"/>
              </a:rPr>
              <a:t> </a:t>
            </a:r>
            <a:r>
              <a:rPr lang="en-US" sz="2400" dirty="0" smtClean="0">
                <a:latin typeface="Arial" charset="0"/>
                <a:cs typeface="Times New Roman" charset="0"/>
              </a:rPr>
              <a:t>uses a lens to bend or refract light</a:t>
            </a:r>
          </a:p>
          <a:p>
            <a:r>
              <a:rPr lang="en-US" dirty="0" smtClean="0">
                <a:latin typeface="Arial" charset="0"/>
                <a:cs typeface="Times New Roman" charset="0"/>
              </a:rPr>
              <a:t>Focus</a:t>
            </a:r>
          </a:p>
          <a:p>
            <a:pPr lvl="1"/>
            <a:r>
              <a:rPr lang="en-US" dirty="0" smtClean="0">
                <a:latin typeface="Arial" charset="0"/>
                <a:sym typeface="Wingdings" charset="2"/>
              </a:rPr>
              <a:t>The most important lens in a refracting telescope, the objective lens, produces an image by bending light from a distant object so that</a:t>
            </a:r>
            <a:r>
              <a:rPr lang="en-US" dirty="0" smtClean="0">
                <a:latin typeface="Arial" charset="0"/>
                <a:cs typeface="Times New Roman" charset="0"/>
              </a:rPr>
              <a:t> the light converges at an area called the focus (focus = central point).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Refracting Telescope</a:t>
            </a:r>
            <a:endParaRPr lang="en-US" dirty="0"/>
          </a:p>
        </p:txBody>
      </p:sp>
      <p:grpSp>
        <p:nvGrpSpPr>
          <p:cNvPr id="4" name="Group 14"/>
          <p:cNvGrpSpPr>
            <a:grpSpLocks noGrp="1"/>
          </p:cNvGrpSpPr>
          <p:nvPr>
            <p:ph sz="quarter" idx="1"/>
          </p:nvPr>
        </p:nvGrpSpPr>
        <p:grpSpPr bwMode="auto">
          <a:xfrm>
            <a:off x="457200" y="1600200"/>
            <a:ext cx="7467600" cy="4873625"/>
            <a:chOff x="132" y="1000"/>
            <a:chExt cx="5496" cy="2264"/>
          </a:xfrm>
        </p:grpSpPr>
        <p:sp>
          <p:nvSpPr>
            <p:cNvPr id="5" name="AutoShape 11"/>
            <p:cNvSpPr>
              <a:spLocks noChangeAspect="1" noChangeArrowheads="1"/>
            </p:cNvSpPr>
            <p:nvPr/>
          </p:nvSpPr>
          <p:spPr bwMode="auto">
            <a:xfrm>
              <a:off x="132" y="1000"/>
              <a:ext cx="5496" cy="2264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" y="1241"/>
              <a:ext cx="525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Keck Telescope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5618588" cy="3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Chromatic Aberration-</a:t>
            </a:r>
            <a:r>
              <a:rPr lang="en-US" dirty="0" smtClean="0">
                <a:latin typeface="Arial" charset="0"/>
                <a:cs typeface="Times New Roman" charset="0"/>
              </a:rPr>
              <a:t> </a:t>
            </a:r>
            <a:r>
              <a:rPr lang="en-US" dirty="0" smtClean="0">
                <a:latin typeface="+mj-lt"/>
                <a:cs typeface="Times New Roman" charset="0"/>
              </a:rPr>
              <a:t>is the property of a lens whereby light of different colors is focused at different places.</a:t>
            </a:r>
          </a:p>
          <a:p>
            <a:r>
              <a:rPr lang="en-US" dirty="0" smtClean="0">
                <a:latin typeface="+mj-lt"/>
                <a:cs typeface="Times New Roman" charset="0"/>
              </a:rPr>
              <a:t>This is the defect of early telescopes</a:t>
            </a:r>
          </a:p>
          <a:p>
            <a:pPr lvl="1"/>
            <a:r>
              <a:rPr lang="en-US" dirty="0" smtClean="0">
                <a:latin typeface="+mj-lt"/>
                <a:cs typeface="Times New Roman" charset="0"/>
              </a:rPr>
              <a:t>As light passes through any lens, the shorter wavelengths of light are bent more than the longer wavelengths</a:t>
            </a:r>
          </a:p>
          <a:p>
            <a:pPr lvl="1"/>
            <a:r>
              <a:rPr lang="en-US" dirty="0" smtClean="0">
                <a:latin typeface="+mj-lt"/>
                <a:cs typeface="Times New Roman" charset="0"/>
              </a:rPr>
              <a:t>Consequently, when a refracting telescope is in focus, red, blue, and violet light are out of focus</a:t>
            </a:r>
          </a:p>
          <a:p>
            <a:r>
              <a:rPr lang="en-US" dirty="0" smtClean="0">
                <a:latin typeface="+mj-lt"/>
                <a:cs typeface="Times New Roman" charset="0"/>
              </a:rPr>
              <a:t>Chromatic Aberration weakens the image and produce a halo of color around it.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Reflecting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reflecting telescope </a:t>
            </a:r>
            <a:r>
              <a:rPr lang="en-US" dirty="0" smtClean="0">
                <a:latin typeface="Arial" charset="0"/>
                <a:cs typeface="Times New Roman" charset="0"/>
              </a:rPr>
              <a:t>is a telescope that reflects light off a concave mirror, focusing the image in front of the mirror.</a:t>
            </a:r>
          </a:p>
          <a:p>
            <a:r>
              <a:rPr lang="en-US" dirty="0" smtClean="0">
                <a:latin typeface="Arial" charset="0"/>
                <a:cs typeface="Times New Roman" charset="0"/>
              </a:rPr>
              <a:t>Advantages of Reflecting telescopes</a:t>
            </a:r>
          </a:p>
          <a:p>
            <a:pPr lvl="1"/>
            <a:r>
              <a:rPr lang="en-US" dirty="0" smtClean="0">
                <a:latin typeface="Arial" charset="0"/>
                <a:sym typeface="Wingdings" charset="2"/>
              </a:rPr>
              <a:t>Most large optical telescopes are reflectors. Light does not pass through a mirror, so the glass for a reflecting telescope does not have to be of optical quality.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5504" y="1067358"/>
            <a:ext cx="2497095" cy="540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Optical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Both refracting and reflecting telescopes have three properties that aid astronomers in their work: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Light gathering power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Resolving power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Magnifying power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Light gathering power refers to the telescopes ability to intercept more light from distance objects</a:t>
            </a:r>
          </a:p>
          <a:p>
            <a:pPr marL="457200" indent="-45720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Invisible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Remember there are more kinds of light radiation that what we see, to detect </a:t>
            </a:r>
            <a:r>
              <a:rPr lang="en-US" dirty="0" err="1" smtClean="0"/>
              <a:t>radiowaves</a:t>
            </a:r>
            <a:r>
              <a:rPr lang="en-US" dirty="0" smtClean="0"/>
              <a:t> we use radio telescopes</a:t>
            </a:r>
          </a:p>
          <a:p>
            <a:r>
              <a:rPr lang="en-US" dirty="0" smtClean="0"/>
              <a:t>Radio Telescopes</a:t>
            </a:r>
          </a:p>
          <a:p>
            <a:pPr lvl="1"/>
            <a:r>
              <a:rPr lang="en-US" dirty="0" smtClean="0">
                <a:latin typeface="+mj-lt"/>
                <a:sym typeface="Wingdings" charset="2"/>
              </a:rPr>
              <a:t>is a telescope designed to make observations in radio wavelengths</a:t>
            </a:r>
          </a:p>
          <a:p>
            <a:pPr lvl="1"/>
            <a:r>
              <a:rPr lang="en-US" dirty="0" smtClean="0">
                <a:latin typeface="+mj-lt"/>
                <a:sym typeface="Wingdings" charset="2"/>
              </a:rPr>
              <a:t>focuses the incoming radio waves on an antenna, which, just like a radio antenna, absorbs and transmits these waves to an amplifier.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Telescopes</a:t>
            </a: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3658729" cy="234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90800"/>
            <a:ext cx="3601241" cy="23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the sun?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Understanding the nature of light is basic to modern astronomy</a:t>
            </a:r>
          </a:p>
          <a:p>
            <a:r>
              <a:rPr lang="en-US" dirty="0" smtClean="0"/>
              <a:t>By understanding how the sun works, we can figure out how more distant objects function in space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charset="0"/>
              </a:rPr>
              <a:t>Tools for Studying Space    </a:t>
            </a:r>
            <a:endParaRPr lang="en-US" dirty="0" smtClean="0"/>
          </a:p>
        </p:txBody>
      </p:sp>
      <p:sp>
        <p:nvSpPr>
          <p:cNvPr id="23556" name="Rectangle 15"/>
          <p:cNvSpPr>
            <a:spLocks noChangeArrowheads="1"/>
          </p:cNvSpPr>
          <p:nvPr/>
        </p:nvSpPr>
        <p:spPr bwMode="auto">
          <a:xfrm>
            <a:off x="381000" y="1371600"/>
            <a:ext cx="757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dirty="0" smtClean="0">
                <a:latin typeface="+mj-lt"/>
                <a:sym typeface="Wingdings" charset="2"/>
              </a:rPr>
              <a:t>Advantages </a:t>
            </a:r>
            <a:r>
              <a:rPr lang="en-US" sz="2800" dirty="0">
                <a:latin typeface="+mj-lt"/>
                <a:sym typeface="Wingdings" charset="2"/>
              </a:rPr>
              <a:t>of </a:t>
            </a:r>
            <a:r>
              <a:rPr lang="en-US" sz="2800" dirty="0">
                <a:latin typeface="+mj-lt"/>
                <a:cs typeface="Times New Roman" charset="0"/>
              </a:rPr>
              <a:t>Radio Telescopes</a:t>
            </a:r>
          </a:p>
        </p:txBody>
      </p:sp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838200" y="2286000"/>
            <a:ext cx="7115175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200" dirty="0">
                <a:latin typeface="+mj-lt"/>
                <a:sym typeface="Wingdings" charset="2"/>
              </a:rPr>
              <a:t>•  Radio telescopes are much less affected by turbulence in the atmosphere, clouds, and the weather. </a:t>
            </a:r>
            <a:endParaRPr lang="en-US" sz="2200" dirty="0">
              <a:latin typeface="+mj-lt"/>
              <a:cs typeface="Times New Roman" charset="0"/>
            </a:endParaRPr>
          </a:p>
        </p:txBody>
      </p:sp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914400" y="3657600"/>
            <a:ext cx="711517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200" dirty="0">
                <a:latin typeface="+mj-lt"/>
                <a:sym typeface="Wingdings" charset="2"/>
              </a:rPr>
              <a:t>•  No protective dome is required, which reduces the cost of construction.</a:t>
            </a:r>
            <a:endParaRPr lang="en-US" sz="2200" dirty="0">
              <a:latin typeface="+mj-lt"/>
              <a:cs typeface="Times New Roman" charset="0"/>
            </a:endParaRPr>
          </a:p>
        </p:txBody>
      </p:sp>
      <p:sp>
        <p:nvSpPr>
          <p:cNvPr id="23559" name="Rectangle 18"/>
          <p:cNvSpPr>
            <a:spLocks noChangeArrowheads="1"/>
          </p:cNvSpPr>
          <p:nvPr/>
        </p:nvSpPr>
        <p:spPr bwMode="auto">
          <a:xfrm>
            <a:off x="762000" y="4800600"/>
            <a:ext cx="711517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200" dirty="0">
                <a:latin typeface="+mj-lt"/>
                <a:sym typeface="Wingdings" charset="2"/>
              </a:rPr>
              <a:t>•  Radio telescopes can “see” through interstellar dust clouds that obscure visible wavelengths.</a:t>
            </a:r>
            <a:endParaRPr lang="en-US" sz="2200" dirty="0">
              <a:latin typeface="+mj-lt"/>
              <a:cs typeface="Times New Roman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Space telescopes orbit above Earth’s atmosphere and thus produce clearer images than Earth-based telescopes</a:t>
            </a:r>
          </a:p>
          <a:p>
            <a:r>
              <a:rPr lang="en-US" dirty="0" smtClean="0"/>
              <a:t>Hubble Space Telescopes</a:t>
            </a:r>
          </a:p>
          <a:p>
            <a:pPr lvl="1"/>
            <a:r>
              <a:rPr lang="en-US" dirty="0" smtClean="0"/>
              <a:t>The first space telescope, built by NASA was the Hubble Space Telescope. </a:t>
            </a:r>
          </a:p>
          <a:p>
            <a:pPr lvl="1"/>
            <a:r>
              <a:rPr lang="en-US" dirty="0" smtClean="0"/>
              <a:t>Started to orbit Earth in April 1990</a:t>
            </a:r>
          </a:p>
          <a:p>
            <a:pPr lvl="1"/>
            <a:r>
              <a:rPr lang="en-US" dirty="0" smtClean="0"/>
              <a:t>It has provided information about Pluto, planets that orbit other stars, birth of stars, death of stars, black holes, the age of the universe, and the expansion of the universe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4548" y="1600200"/>
            <a:ext cx="497290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Space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sym typeface="Wingdings" charset="2"/>
              </a:rPr>
              <a:t>To study X-rays, NASA uses the Chandra X-Ray Observatory. This space telescope was launched in 1999.</a:t>
            </a:r>
          </a:p>
          <a:p>
            <a:r>
              <a:rPr lang="en-US" dirty="0" smtClean="0">
                <a:latin typeface="Arial" charset="0"/>
                <a:sym typeface="Wingdings" charset="2"/>
              </a:rPr>
              <a:t>Another space telescope, the Compton Gamma-Ray Observatory, was used to study both visible light and gamma rays.</a:t>
            </a:r>
          </a:p>
          <a:p>
            <a:r>
              <a:rPr lang="en-US" dirty="0" smtClean="0">
                <a:latin typeface="Arial" charset="0"/>
                <a:sym typeface="Wingdings" charset="2"/>
              </a:rPr>
              <a:t>In 2011, NASA plans to launch the James Webb Space Telescope to study infrared radiation.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 Galaxy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525" y="1600200"/>
            <a:ext cx="728894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sun is one of 100 billion stars in our galaxy</a:t>
            </a:r>
          </a:p>
          <a:p>
            <a:r>
              <a:rPr lang="en-US" dirty="0" smtClean="0"/>
              <a:t>Sun is an average star that is not significant to the universe, but it is our solar system’s source of light and heat</a:t>
            </a:r>
          </a:p>
          <a:p>
            <a:r>
              <a:rPr lang="en-US" dirty="0" smtClean="0"/>
              <a:t>Even though it is an “average star”</a:t>
            </a:r>
          </a:p>
          <a:p>
            <a:pPr lvl="1"/>
            <a:r>
              <a:rPr lang="en-US" dirty="0" smtClean="0"/>
              <a:t>109 times the diameter of earth</a:t>
            </a:r>
          </a:p>
          <a:p>
            <a:pPr lvl="1"/>
            <a:r>
              <a:rPr lang="en-US" dirty="0" smtClean="0"/>
              <a:t>Accounts for over 99% of our solar system’s mass</a:t>
            </a:r>
          </a:p>
          <a:p>
            <a:pPr lvl="1"/>
            <a:r>
              <a:rPr lang="en-US" dirty="0" smtClean="0"/>
              <a:t>1.25 times the volume of earth</a:t>
            </a:r>
          </a:p>
          <a:p>
            <a:pPr lvl="1"/>
            <a:r>
              <a:rPr lang="en-US" dirty="0" smtClean="0"/>
              <a:t>332 times the mass of earth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24.3</a:t>
            </a:r>
            <a:r>
              <a:rPr lang="en-US" b="1" dirty="0" smtClean="0">
                <a:cs typeface="Times New Roman" pitchFamily="18" charset="0"/>
              </a:rPr>
              <a:t>  The Sun    </a:t>
            </a:r>
            <a:endParaRPr lang="en-US" dirty="0" smtClean="0"/>
          </a:p>
        </p:txBody>
      </p: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609600" y="1828800"/>
            <a:ext cx="7597775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sym typeface="Wingdings" pitchFamily="2" charset="2"/>
              </a:rPr>
              <a:t>Because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the sun is made of gas, no sharp boundaries exist between its various </a:t>
            </a:r>
            <a:r>
              <a:rPr lang="en-US" sz="2800" dirty="0" smtClean="0">
                <a:latin typeface="Arial" pitchFamily="34" charset="0"/>
                <a:sym typeface="Wingdings" pitchFamily="2" charset="2"/>
              </a:rPr>
              <a:t>layers.</a:t>
            </a:r>
          </a:p>
          <a:p>
            <a:pPr marL="457200" indent="-457200">
              <a:buClr>
                <a:schemeClr val="accent1"/>
              </a:buClr>
              <a:buFont typeface="Courier New" pitchFamily="49" charset="0"/>
              <a:buChar char="o"/>
            </a:pPr>
            <a:endParaRPr lang="en-US" sz="2800" dirty="0" smtClean="0">
              <a:latin typeface="Arial" pitchFamily="34" charset="0"/>
              <a:sym typeface="Wingdings" pitchFamily="2" charset="2"/>
            </a:endParaRPr>
          </a:p>
          <a:p>
            <a:pPr marL="457200" indent="-457200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sym typeface="Wingdings" pitchFamily="2" charset="2"/>
              </a:rPr>
              <a:t>Keeping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this in mind, we can divide the </a:t>
            </a:r>
            <a:r>
              <a:rPr lang="en-US" sz="2800" dirty="0" smtClean="0">
                <a:latin typeface="Arial" pitchFamily="34" charset="0"/>
                <a:sym typeface="Wingdings" pitchFamily="2" charset="2"/>
              </a:rPr>
              <a:t>sun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into four parts: </a:t>
            </a:r>
            <a:endParaRPr lang="en-US" sz="2800" dirty="0" smtClean="0">
              <a:latin typeface="Arial" pitchFamily="34" charset="0"/>
              <a:sym typeface="Wingdings" pitchFamily="2" charset="2"/>
            </a:endParaRPr>
          </a:p>
          <a:p>
            <a:pPr marL="914400" lvl="1" indent="-457200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sym typeface="Wingdings" pitchFamily="2" charset="2"/>
              </a:rPr>
              <a:t>the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solar interior; </a:t>
            </a:r>
            <a:endParaRPr lang="en-US" sz="2800" dirty="0" smtClean="0">
              <a:latin typeface="Arial" pitchFamily="34" charset="0"/>
              <a:sym typeface="Wingdings" pitchFamily="2" charset="2"/>
            </a:endParaRPr>
          </a:p>
          <a:p>
            <a:pPr marL="914400" lvl="1" indent="-457200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sym typeface="Wingdings" pitchFamily="2" charset="2"/>
              </a:rPr>
              <a:t>the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visible surface, or photosphere; </a:t>
            </a:r>
            <a:endParaRPr lang="en-US" sz="2800" dirty="0" smtClean="0">
              <a:latin typeface="Arial" pitchFamily="34" charset="0"/>
              <a:sym typeface="Wingdings" pitchFamily="2" charset="2"/>
            </a:endParaRPr>
          </a:p>
          <a:p>
            <a:pPr marL="914400" lvl="1" indent="-457200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sym typeface="Wingdings" pitchFamily="2" charset="2"/>
              </a:rPr>
              <a:t>and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two atmospheric layers, the </a:t>
            </a:r>
            <a:r>
              <a:rPr lang="en-US" sz="2800" dirty="0" err="1">
                <a:latin typeface="Arial" pitchFamily="34" charset="0"/>
                <a:sym typeface="Wingdings" pitchFamily="2" charset="2"/>
              </a:rPr>
              <a:t>chromosphere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 and corona.</a:t>
            </a:r>
            <a:endParaRPr lang="en-US" sz="2800" dirty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24.3</a:t>
            </a:r>
            <a:r>
              <a:rPr lang="en-US" b="1" smtClean="0">
                <a:cs typeface="Times New Roman" pitchFamily="18" charset="0"/>
              </a:rPr>
              <a:t> The Sun    </a:t>
            </a:r>
            <a:endParaRPr lang="en-US" smtClean="0"/>
          </a:p>
        </p:txBody>
      </p:sp>
      <p:sp>
        <p:nvSpPr>
          <p:cNvPr id="29700" name="Rectangle 15"/>
          <p:cNvSpPr>
            <a:spLocks noChangeArrowheads="1"/>
          </p:cNvSpPr>
          <p:nvPr/>
        </p:nvSpPr>
        <p:spPr bwMode="auto">
          <a:xfrm>
            <a:off x="457200" y="1219200"/>
            <a:ext cx="757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sym typeface="Wingdings" pitchFamily="2" charset="2"/>
              </a:rPr>
              <a:t>Photosphere</a:t>
            </a:r>
            <a:endParaRPr lang="en-US" sz="2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01" name="Rectangle 16"/>
          <p:cNvSpPr>
            <a:spLocks noChangeArrowheads="1"/>
          </p:cNvSpPr>
          <p:nvPr/>
        </p:nvSpPr>
        <p:spPr bwMode="auto">
          <a:xfrm>
            <a:off x="914400" y="1905000"/>
            <a:ext cx="7102475" cy="73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100" dirty="0">
                <a:latin typeface="Arial" pitchFamily="34" charset="0"/>
                <a:sym typeface="Wingdings" pitchFamily="2" charset="2"/>
              </a:rPr>
              <a:t>•  The</a:t>
            </a:r>
            <a:r>
              <a:rPr lang="en-US" sz="2100" b="1" dirty="0">
                <a:latin typeface="Arial" pitchFamily="34" charset="0"/>
                <a:sym typeface="Wingdings" pitchFamily="2" charset="2"/>
              </a:rPr>
              <a:t> photosphere</a:t>
            </a:r>
            <a:r>
              <a:rPr lang="en-US" sz="2100" dirty="0">
                <a:latin typeface="Arial" pitchFamily="34" charset="0"/>
                <a:sym typeface="Wingdings" pitchFamily="2" charset="2"/>
              </a:rPr>
              <a:t> is the region of the sun that radiates energy to space, or the visible surface of the sun.</a:t>
            </a:r>
            <a:endParaRPr lang="en-US" sz="21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02" name="Rectangle 17"/>
          <p:cNvSpPr>
            <a:spLocks noChangeArrowheads="1"/>
          </p:cNvSpPr>
          <p:nvPr/>
        </p:nvSpPr>
        <p:spPr bwMode="auto">
          <a:xfrm>
            <a:off x="990600" y="2667000"/>
            <a:ext cx="7102475" cy="73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100" dirty="0">
                <a:latin typeface="Arial" pitchFamily="34" charset="0"/>
                <a:sym typeface="Wingdings" pitchFamily="2" charset="2"/>
              </a:rPr>
              <a:t>•  </a:t>
            </a:r>
            <a:r>
              <a:rPr lang="en-US" sz="2100" dirty="0">
                <a:latin typeface="Arial" pitchFamily="34" charset="0"/>
                <a:cs typeface="Times New Roman" pitchFamily="18" charset="0"/>
              </a:rPr>
              <a:t>It consists of a layer of incandescent gas less than 500 kilometers thick</a:t>
            </a:r>
            <a:r>
              <a:rPr lang="en-US" sz="2100" dirty="0">
                <a:latin typeface="Arial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29703" name="Rectangle 18"/>
          <p:cNvSpPr>
            <a:spLocks noChangeArrowheads="1"/>
          </p:cNvSpPr>
          <p:nvPr/>
        </p:nvSpPr>
        <p:spPr bwMode="auto">
          <a:xfrm>
            <a:off x="914400" y="3352800"/>
            <a:ext cx="7102475" cy="2354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100" dirty="0">
                <a:latin typeface="Arial" pitchFamily="34" charset="0"/>
                <a:sym typeface="Wingdings" pitchFamily="2" charset="2"/>
              </a:rPr>
              <a:t>•  It exhibits a </a:t>
            </a:r>
            <a:r>
              <a:rPr lang="en-US" sz="2100" dirty="0">
                <a:latin typeface="Arial" pitchFamily="34" charset="0"/>
                <a:cs typeface="Times New Roman" pitchFamily="18" charset="0"/>
              </a:rPr>
              <a:t>grainy texture made up of many small, bright markings, called </a:t>
            </a:r>
            <a:r>
              <a:rPr lang="en-US" sz="2100" dirty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granules</a:t>
            </a:r>
            <a:r>
              <a:rPr lang="en-US" sz="2100" dirty="0">
                <a:latin typeface="Arial" pitchFamily="34" charset="0"/>
                <a:cs typeface="Times New Roman" pitchFamily="18" charset="0"/>
              </a:rPr>
              <a:t>, produced by convection</a:t>
            </a:r>
            <a:r>
              <a:rPr lang="en-US" sz="2100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marL="749300" lvl="1" indent="-292100">
              <a:buClr>
                <a:srgbClr val="389700"/>
              </a:buClr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sym typeface="Wingdings" pitchFamily="2" charset="2"/>
              </a:rPr>
              <a:t>Each granule only survives 10-20 minutes</a:t>
            </a:r>
          </a:p>
          <a:p>
            <a:pPr marL="292100" indent="-2921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sym typeface="Wingdings" pitchFamily="2" charset="2"/>
              </a:rPr>
              <a:t>The composition of the sun is 90% hydrogen, less than 10% helium, and &lt;1% other elements</a:t>
            </a:r>
          </a:p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100" dirty="0" smtClean="0">
                <a:latin typeface="Arial" pitchFamily="34" charset="0"/>
                <a:sym typeface="Wingdings" pitchFamily="2" charset="2"/>
              </a:rPr>
              <a:t>	</a:t>
            </a:r>
            <a:endParaRPr lang="en-US" sz="2100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29704" name="Rectangle 19"/>
          <p:cNvSpPr>
            <a:spLocks noChangeArrowheads="1"/>
          </p:cNvSpPr>
          <p:nvPr/>
        </p:nvSpPr>
        <p:spPr bwMode="auto">
          <a:xfrm>
            <a:off x="1295400" y="5334000"/>
            <a:ext cx="7151688" cy="73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/>
            <a:r>
              <a:rPr lang="en-US" sz="2100" dirty="0">
                <a:latin typeface="Arial" pitchFamily="34" charset="0"/>
                <a:cs typeface="Times New Roman" pitchFamily="18" charset="0"/>
              </a:rPr>
              <a:t>•  Most of the elements found on Earth also occur on the sun.</a:t>
            </a:r>
          </a:p>
        </p:txBody>
      </p:sp>
      <p:sp>
        <p:nvSpPr>
          <p:cNvPr id="29705" name="Rectangle 20"/>
          <p:cNvSpPr>
            <a:spLocks noChangeArrowheads="1"/>
          </p:cNvSpPr>
          <p:nvPr/>
        </p:nvSpPr>
        <p:spPr bwMode="auto">
          <a:xfrm>
            <a:off x="1066800" y="6124575"/>
            <a:ext cx="7180263" cy="73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/>
            <a:r>
              <a:rPr lang="en-US" sz="2100" dirty="0">
                <a:latin typeface="Arial" pitchFamily="34" charset="0"/>
                <a:cs typeface="Times New Roman" pitchFamily="18" charset="0"/>
              </a:rPr>
              <a:t>•  Its temperature averages approximately 6000 K (10,000ºF).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Structure of the Sun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4850" y="1587500"/>
            <a:ext cx="7734300" cy="5092700"/>
            <a:chOff x="444" y="1000"/>
            <a:chExt cx="4872" cy="3208"/>
          </a:xfrm>
        </p:grpSpPr>
        <p:sp>
          <p:nvSpPr>
            <p:cNvPr id="30725" name="AutoShape 11"/>
            <p:cNvSpPr>
              <a:spLocks noChangeAspect="1" noChangeArrowheads="1"/>
            </p:cNvSpPr>
            <p:nvPr/>
          </p:nvSpPr>
          <p:spPr bwMode="auto">
            <a:xfrm>
              <a:off x="444" y="1000"/>
              <a:ext cx="4872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26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9" y="1208"/>
              <a:ext cx="4222" cy="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24.3 </a:t>
            </a:r>
            <a:r>
              <a:rPr lang="en-US" b="1" smtClean="0">
                <a:cs typeface="Times New Roman" pitchFamily="18" charset="0"/>
              </a:rPr>
              <a:t> The Sun    </a:t>
            </a:r>
            <a:endParaRPr lang="en-US" smtClean="0"/>
          </a:p>
        </p:txBody>
      </p:sp>
      <p:sp>
        <p:nvSpPr>
          <p:cNvPr id="31748" name="Rectangle 15"/>
          <p:cNvSpPr>
            <a:spLocks noChangeArrowheads="1"/>
          </p:cNvSpPr>
          <p:nvPr/>
        </p:nvSpPr>
        <p:spPr bwMode="auto">
          <a:xfrm>
            <a:off x="533400" y="1143000"/>
            <a:ext cx="757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1"/>
              </a:buClr>
              <a:buFont typeface="Courier New" pitchFamily="49" charset="0"/>
              <a:buChar char="o"/>
            </a:pPr>
            <a:r>
              <a:rPr lang="en-US" sz="2800" dirty="0" err="1" smtClean="0">
                <a:latin typeface="Arial" pitchFamily="34" charset="0"/>
                <a:sym typeface="Wingdings" pitchFamily="2" charset="2"/>
              </a:rPr>
              <a:t>Chromosphere</a:t>
            </a:r>
            <a:endParaRPr lang="en-US" sz="2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1749" name="Rectangle 16"/>
          <p:cNvSpPr>
            <a:spLocks noChangeArrowheads="1"/>
          </p:cNvSpPr>
          <p:nvPr/>
        </p:nvSpPr>
        <p:spPr bwMode="auto">
          <a:xfrm>
            <a:off x="990600" y="1981200"/>
            <a:ext cx="7102475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The</a:t>
            </a:r>
            <a:r>
              <a:rPr lang="en-US" b="1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sym typeface="Wingdings" pitchFamily="2" charset="2"/>
              </a:rPr>
              <a:t>chromosphere</a:t>
            </a:r>
            <a:r>
              <a:rPr lang="en-US" dirty="0">
                <a:latin typeface="Arial" pitchFamily="34" charset="0"/>
                <a:sym typeface="Wingdings" pitchFamily="2" charset="2"/>
              </a:rPr>
              <a:t> is the first layer of the solar atmosphere found directly above 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the photosphere</a:t>
            </a:r>
          </a:p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dirty="0" err="1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chromosphere</a:t>
            </a:r>
            <a:r>
              <a:rPr lang="en-US" dirty="0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 can be seen for a few moments during a total solar eclipse and appears as a thin red rim around the sun</a:t>
            </a:r>
            <a:endParaRPr 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1750" name="Rectangle 17"/>
          <p:cNvSpPr>
            <a:spLocks noChangeArrowheads="1"/>
          </p:cNvSpPr>
          <p:nvPr/>
        </p:nvSpPr>
        <p:spPr bwMode="auto">
          <a:xfrm>
            <a:off x="914400" y="3505200"/>
            <a:ext cx="71024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It is a 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relatively thin, hot layer of incandescent gases a few thousand kilometers thick</a:t>
            </a:r>
            <a:r>
              <a:rPr lang="en-US" dirty="0">
                <a:latin typeface="Arial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31751" name="Rectangle 18"/>
          <p:cNvSpPr>
            <a:spLocks noChangeArrowheads="1"/>
          </p:cNvSpPr>
          <p:nvPr/>
        </p:nvSpPr>
        <p:spPr bwMode="auto">
          <a:xfrm>
            <a:off x="762000" y="4495800"/>
            <a:ext cx="71024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Its 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top contains numerous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spicules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,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 which are narrow jets of rising material</a:t>
            </a:r>
            <a:r>
              <a:rPr lang="en-US" dirty="0">
                <a:latin typeface="Arial" pitchFamily="34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24.1-The Study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Electromagnetic Spectrum is all of the different types of light based on wavelength and frequency</a:t>
            </a:r>
          </a:p>
          <a:p>
            <a:r>
              <a:rPr lang="en-US" dirty="0" smtClean="0"/>
              <a:t>Includes gamma rays, X-rays, ultraviolet light, visible light, infrared radiation, microwaves, and radio waves</a:t>
            </a:r>
          </a:p>
          <a:p>
            <a:pPr lvl="1"/>
            <a:r>
              <a:rPr lang="en-US" dirty="0" smtClean="0"/>
              <a:t>We can only see visible light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Chromosphere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638300" y="1612900"/>
            <a:ext cx="5867400" cy="5092700"/>
            <a:chOff x="1032" y="1016"/>
            <a:chExt cx="3696" cy="3208"/>
          </a:xfrm>
        </p:grpSpPr>
        <p:sp>
          <p:nvSpPr>
            <p:cNvPr id="32773" name="AutoShape 11"/>
            <p:cNvSpPr>
              <a:spLocks noChangeAspect="1" noChangeArrowheads="1"/>
            </p:cNvSpPr>
            <p:nvPr/>
          </p:nvSpPr>
          <p:spPr bwMode="auto">
            <a:xfrm>
              <a:off x="1032" y="1016"/>
              <a:ext cx="3696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74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" y="1168"/>
              <a:ext cx="2905" cy="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24.3 </a:t>
            </a:r>
            <a:r>
              <a:rPr lang="en-US" b="1" smtClean="0">
                <a:cs typeface="Times New Roman" pitchFamily="18" charset="0"/>
              </a:rPr>
              <a:t> The Sun    </a:t>
            </a:r>
            <a:endParaRPr lang="en-US" smtClean="0"/>
          </a:p>
        </p:txBody>
      </p:sp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dirty="0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</a:t>
            </a:r>
            <a:r>
              <a:rPr lang="en-US" sz="2800" dirty="0">
                <a:solidFill>
                  <a:srgbClr val="389700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Corona</a:t>
            </a:r>
            <a:endParaRPr lang="en-US" sz="2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3797" name="Rectangle 16"/>
          <p:cNvSpPr>
            <a:spLocks noChangeArrowheads="1"/>
          </p:cNvSpPr>
          <p:nvPr/>
        </p:nvSpPr>
        <p:spPr bwMode="auto">
          <a:xfrm>
            <a:off x="1676400" y="2362200"/>
            <a:ext cx="710247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The</a:t>
            </a:r>
            <a:r>
              <a:rPr lang="en-US" b="1" dirty="0">
                <a:latin typeface="Arial" pitchFamily="34" charset="0"/>
                <a:sym typeface="Wingdings" pitchFamily="2" charset="2"/>
              </a:rPr>
              <a:t> corona</a:t>
            </a:r>
            <a:r>
              <a:rPr lang="en-US" dirty="0">
                <a:latin typeface="Arial" pitchFamily="34" charset="0"/>
                <a:sym typeface="Wingdings" pitchFamily="2" charset="2"/>
              </a:rPr>
              <a:t> is the outer, weak layer of the solar atmosphere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Extends a million kilometers from the sun, and produces a glow about  half as bright as the full moon</a:t>
            </a:r>
            <a:endParaRPr 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3798" name="Rectangle 18"/>
          <p:cNvSpPr>
            <a:spLocks noChangeArrowheads="1"/>
          </p:cNvSpPr>
          <p:nvPr/>
        </p:nvSpPr>
        <p:spPr bwMode="auto">
          <a:xfrm>
            <a:off x="1676400" y="3352800"/>
            <a:ext cx="71024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The 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temperature at the top of the corona exceeds 1 million K</a:t>
            </a:r>
            <a:r>
              <a:rPr lang="en-US" dirty="0">
                <a:latin typeface="Arial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1736725" y="4064000"/>
            <a:ext cx="7102475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</a:t>
            </a:r>
            <a:r>
              <a:rPr lang="en-US" b="1" dirty="0">
                <a:latin typeface="Arial" pitchFamily="34" charset="0"/>
                <a:sym typeface="Wingdings" pitchFamily="2" charset="2"/>
              </a:rPr>
              <a:t>Solar wind </a:t>
            </a:r>
            <a:r>
              <a:rPr lang="en-US" dirty="0">
                <a:latin typeface="Arial" pitchFamily="34" charset="0"/>
                <a:sym typeface="Wingdings" pitchFamily="2" charset="2"/>
              </a:rPr>
              <a:t>is a stream of protons and electrons ejected at high speed from the solar corona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marL="749300" lvl="1" indent="-2921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sym typeface="Wingdings" pitchFamily="2" charset="2"/>
              </a:rPr>
              <a:t>Winds can travel up to 800 km/second</a:t>
            </a:r>
          </a:p>
          <a:p>
            <a:pPr marL="749300" lvl="1" indent="-292100"/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pPr marL="749300" lvl="1" indent="-292100"/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sym typeface="Wingdings" pitchFamily="2" charset="2"/>
              </a:rPr>
              <a:t>Although the corona is much hotter than the photosphere, it radiates much LESS energy because of its very low density</a:t>
            </a:r>
          </a:p>
          <a:p>
            <a:pPr marL="292100" indent="-292100">
              <a:buFont typeface="Arial" pitchFamily="34" charset="0"/>
              <a:buChar char="•"/>
            </a:pPr>
            <a:endParaRPr lang="en-US" dirty="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24.3</a:t>
            </a:r>
            <a:r>
              <a:rPr lang="en-US" b="1" smtClean="0">
                <a:cs typeface="Times New Roman" pitchFamily="18" charset="0"/>
              </a:rPr>
              <a:t>  The Sun    </a:t>
            </a:r>
            <a:endParaRPr lang="en-US" smtClean="0"/>
          </a:p>
        </p:txBody>
      </p: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pitchFamily="34" charset="0"/>
                <a:sym typeface="Wingdings" pitchFamily="2" charset="2"/>
              </a:rPr>
              <a:t> </a:t>
            </a:r>
            <a:r>
              <a:rPr lang="en-US" sz="2800">
                <a:latin typeface="Arial" pitchFamily="34" charset="0"/>
                <a:sym typeface="Wingdings" pitchFamily="2" charset="2"/>
              </a:rPr>
              <a:t>Sunspots</a:t>
            </a:r>
            <a:endParaRPr lang="en-US" sz="28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4821" name="Rectangle 16"/>
          <p:cNvSpPr>
            <a:spLocks noChangeArrowheads="1"/>
          </p:cNvSpPr>
          <p:nvPr/>
        </p:nvSpPr>
        <p:spPr bwMode="auto">
          <a:xfrm>
            <a:off x="1600200" y="4343400"/>
            <a:ext cx="708977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Sunspots appear dark because of their temperature, which is about 1500 K less than that of the surrounding solar surface.</a:t>
            </a:r>
            <a:endParaRPr lang="en-US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4822" name="Rectangle 17"/>
          <p:cNvSpPr>
            <a:spLocks noChangeArrowheads="1"/>
          </p:cNvSpPr>
          <p:nvPr/>
        </p:nvSpPr>
        <p:spPr bwMode="auto">
          <a:xfrm>
            <a:off x="1736725" y="2474913"/>
            <a:ext cx="70897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 First found by Galileo</a:t>
            </a:r>
          </a:p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sym typeface="Wingdings" pitchFamily="2" charset="2"/>
              </a:rPr>
              <a:t>A</a:t>
            </a:r>
            <a:r>
              <a:rPr lang="en-US" b="1" dirty="0" smtClean="0">
                <a:latin typeface="Arial" pitchFamily="34" charset="0"/>
                <a:sym typeface="Wingdings" pitchFamily="2" charset="2"/>
              </a:rPr>
              <a:t> </a:t>
            </a:r>
            <a:r>
              <a:rPr lang="en-US" b="1" dirty="0">
                <a:latin typeface="Arial" pitchFamily="34" charset="0"/>
                <a:sym typeface="Wingdings" pitchFamily="2" charset="2"/>
              </a:rPr>
              <a:t>sunspot</a:t>
            </a:r>
            <a:r>
              <a:rPr lang="en-US" dirty="0">
                <a:latin typeface="Arial" pitchFamily="34" charset="0"/>
                <a:sym typeface="Wingdings" pitchFamily="2" charset="2"/>
              </a:rPr>
              <a:t> is a dark spot on the sun that is cool in contrast to the surrounding photosphere.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Sunspots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7650" y="2032000"/>
            <a:ext cx="8623300" cy="4089400"/>
            <a:chOff x="156" y="872"/>
            <a:chExt cx="5432" cy="2576"/>
          </a:xfrm>
        </p:grpSpPr>
        <p:sp>
          <p:nvSpPr>
            <p:cNvPr id="35845" name="AutoShape 11"/>
            <p:cNvSpPr>
              <a:spLocks noChangeAspect="1" noChangeArrowheads="1"/>
            </p:cNvSpPr>
            <p:nvPr/>
          </p:nvSpPr>
          <p:spPr bwMode="auto">
            <a:xfrm>
              <a:off x="156" y="872"/>
              <a:ext cx="5432" cy="2576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70" y="1159"/>
              <a:ext cx="5005" cy="2003"/>
              <a:chOff x="387" y="1758"/>
              <a:chExt cx="5005" cy="2003"/>
            </a:xfrm>
          </p:grpSpPr>
          <p:pic>
            <p:nvPicPr>
              <p:cNvPr id="35847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07" y="1762"/>
                <a:ext cx="2585" cy="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48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7" y="1758"/>
                <a:ext cx="2500" cy="1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24.3 </a:t>
            </a:r>
            <a:r>
              <a:rPr lang="en-US" b="1" smtClean="0">
                <a:cs typeface="Times New Roman" pitchFamily="18" charset="0"/>
              </a:rPr>
              <a:t> The Sun    </a:t>
            </a:r>
            <a:endParaRPr lang="en-US" smtClean="0"/>
          </a:p>
        </p:txBody>
      </p:sp>
      <p:sp>
        <p:nvSpPr>
          <p:cNvPr id="36868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dirty="0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</a:t>
            </a:r>
            <a:r>
              <a:rPr lang="en-US" sz="2800" dirty="0">
                <a:solidFill>
                  <a:srgbClr val="389700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Prominences</a:t>
            </a:r>
            <a:endParaRPr lang="en-US" sz="2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6869" name="Rectangle 16"/>
          <p:cNvSpPr>
            <a:spLocks noChangeArrowheads="1"/>
          </p:cNvSpPr>
          <p:nvPr/>
        </p:nvSpPr>
        <p:spPr bwMode="auto">
          <a:xfrm>
            <a:off x="1676400" y="4038600"/>
            <a:ext cx="712787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Prominences are ionized gases trapped by magnetic fields that extend from regions of intense solar activity.</a:t>
            </a:r>
          </a:p>
        </p:txBody>
      </p:sp>
      <p:sp>
        <p:nvSpPr>
          <p:cNvPr id="36870" name="Rectangle 17"/>
          <p:cNvSpPr>
            <a:spLocks noChangeArrowheads="1"/>
          </p:cNvSpPr>
          <p:nvPr/>
        </p:nvSpPr>
        <p:spPr bwMode="auto">
          <a:xfrm>
            <a:off x="1736725" y="2492375"/>
            <a:ext cx="7127875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</a:t>
            </a:r>
            <a:r>
              <a:rPr lang="en-US" b="1" dirty="0">
                <a:latin typeface="Arial" pitchFamily="34" charset="0"/>
                <a:sym typeface="Wingdings" pitchFamily="2" charset="2"/>
              </a:rPr>
              <a:t>Prominences</a:t>
            </a:r>
            <a:r>
              <a:rPr lang="en-US" dirty="0">
                <a:latin typeface="Arial" pitchFamily="34" charset="0"/>
                <a:sym typeface="Wingdings" pitchFamily="2" charset="2"/>
              </a:rPr>
              <a:t> are huge cloudlike structures consisting of </a:t>
            </a:r>
            <a:r>
              <a:rPr lang="en-US" dirty="0" err="1">
                <a:latin typeface="Arial" pitchFamily="34" charset="0"/>
                <a:sym typeface="Wingdings" pitchFamily="2" charset="2"/>
              </a:rPr>
              <a:t>chromospheric</a:t>
            </a:r>
            <a:r>
              <a:rPr lang="en-US" dirty="0">
                <a:latin typeface="Arial" pitchFamily="34" charset="0"/>
                <a:sym typeface="Wingdings" pitchFamily="2" charset="2"/>
              </a:rPr>
              <a:t> gases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sym typeface="Wingdings" pitchFamily="2" charset="2"/>
              </a:rPr>
              <a:t>Often appear as great arches that extend well into the corona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sym typeface="Wingdings" pitchFamily="2" charset="2"/>
              </a:rPr>
              <a:t>Reach speed up to 1000 km/second and may leave the sun entirely</a:t>
            </a:r>
            <a:endParaRPr lang="en-US" dirty="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Solar Prominence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82650" y="1555750"/>
            <a:ext cx="7378700" cy="5092700"/>
            <a:chOff x="556" y="556"/>
            <a:chExt cx="4648" cy="3208"/>
          </a:xfrm>
        </p:grpSpPr>
        <p:sp>
          <p:nvSpPr>
            <p:cNvPr id="37893" name="AutoShape 11"/>
            <p:cNvSpPr>
              <a:spLocks noChangeAspect="1" noChangeArrowheads="1"/>
            </p:cNvSpPr>
            <p:nvPr/>
          </p:nvSpPr>
          <p:spPr bwMode="auto">
            <a:xfrm>
              <a:off x="556" y="556"/>
              <a:ext cx="4648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894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" y="813"/>
              <a:ext cx="4019" cy="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24.3 </a:t>
            </a:r>
            <a:r>
              <a:rPr lang="en-US" b="1" smtClean="0">
                <a:cs typeface="Times New Roman" pitchFamily="18" charset="0"/>
              </a:rPr>
              <a:t> The Sun    </a:t>
            </a:r>
            <a:endParaRPr lang="en-US" smtClean="0"/>
          </a:p>
        </p:txBody>
      </p:sp>
      <p:sp>
        <p:nvSpPr>
          <p:cNvPr id="38916" name="Rectangle 15"/>
          <p:cNvSpPr>
            <a:spLocks noChangeArrowheads="1"/>
          </p:cNvSpPr>
          <p:nvPr/>
        </p:nvSpPr>
        <p:spPr bwMode="auto">
          <a:xfrm>
            <a:off x="1295400" y="1219200"/>
            <a:ext cx="757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dirty="0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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Solar Flares</a:t>
            </a:r>
            <a:endParaRPr lang="en-US" sz="2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8917" name="Rectangle 16"/>
          <p:cNvSpPr>
            <a:spLocks noChangeArrowheads="1"/>
          </p:cNvSpPr>
          <p:nvPr/>
        </p:nvSpPr>
        <p:spPr bwMode="auto">
          <a:xfrm>
            <a:off x="1600200" y="2667000"/>
            <a:ext cx="7102475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During their existence, solar flares release enormous amounts of energy, much of it in the form of ultraviolet, radio, and X-ray radiation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sym typeface="Wingdings" pitchFamily="2" charset="2"/>
              </a:rPr>
              <a:t>About a day after a large outburst, the ejected particles reach Earth, where they can have large effects on long-distance radio communication</a:t>
            </a:r>
            <a:endParaRPr lang="en-US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38918" name="Rectangle 17"/>
          <p:cNvSpPr>
            <a:spLocks noChangeArrowheads="1"/>
          </p:cNvSpPr>
          <p:nvPr/>
        </p:nvSpPr>
        <p:spPr bwMode="auto">
          <a:xfrm>
            <a:off x="1752600" y="1752600"/>
            <a:ext cx="70135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</a:t>
            </a:r>
            <a:r>
              <a:rPr lang="en-US" b="1" dirty="0">
                <a:latin typeface="Arial" pitchFamily="34" charset="0"/>
                <a:sym typeface="Wingdings" pitchFamily="2" charset="2"/>
              </a:rPr>
              <a:t>Solar flares</a:t>
            </a:r>
            <a:r>
              <a:rPr lang="en-US" dirty="0">
                <a:latin typeface="Arial" pitchFamily="34" charset="0"/>
                <a:sym typeface="Wingdings" pitchFamily="2" charset="2"/>
              </a:rPr>
              <a:t> are brief outbursts that normally last about an hour and appear as a sudden brightening of the region above a sunspot cluster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endParaRPr lang="en-US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38919" name="Rectangle 18"/>
          <p:cNvSpPr>
            <a:spLocks noChangeArrowheads="1"/>
          </p:cNvSpPr>
          <p:nvPr/>
        </p:nvSpPr>
        <p:spPr bwMode="auto">
          <a:xfrm>
            <a:off x="1676400" y="5305425"/>
            <a:ext cx="693737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</a:t>
            </a:r>
            <a:r>
              <a:rPr lang="en-US" b="1" dirty="0">
                <a:latin typeface="Arial" pitchFamily="34" charset="0"/>
                <a:sym typeface="Wingdings" pitchFamily="2" charset="2"/>
              </a:rPr>
              <a:t>Auroras</a:t>
            </a:r>
            <a:r>
              <a:rPr lang="en-US" dirty="0">
                <a:latin typeface="Arial" pitchFamily="34" charset="0"/>
                <a:sym typeface="Wingdings" pitchFamily="2" charset="2"/>
              </a:rPr>
              <a:t>, the result of solar flares, are bright displays of ever-changing light caused by solar radiation interacting with the upper atmosphere in the region of the poles.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Aurora Borealis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82650" y="1555750"/>
            <a:ext cx="7378700" cy="5092700"/>
            <a:chOff x="556" y="556"/>
            <a:chExt cx="4648" cy="3208"/>
          </a:xfrm>
        </p:grpSpPr>
        <p:sp>
          <p:nvSpPr>
            <p:cNvPr id="39941" name="AutoShape 11"/>
            <p:cNvSpPr>
              <a:spLocks noChangeAspect="1" noChangeArrowheads="1"/>
            </p:cNvSpPr>
            <p:nvPr/>
          </p:nvSpPr>
          <p:spPr bwMode="auto">
            <a:xfrm>
              <a:off x="556" y="556"/>
              <a:ext cx="4648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42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" y="829"/>
              <a:ext cx="4052" cy="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24.3 </a:t>
            </a:r>
            <a:r>
              <a:rPr lang="en-US" b="1" smtClean="0">
                <a:cs typeface="Times New Roman" pitchFamily="18" charset="0"/>
              </a:rPr>
              <a:t> The Sun    </a:t>
            </a:r>
            <a:endParaRPr lang="en-US" smtClean="0"/>
          </a:p>
        </p:txBody>
      </p:sp>
      <p:sp>
        <p:nvSpPr>
          <p:cNvPr id="40964" name="Rectangle 15"/>
          <p:cNvSpPr>
            <a:spLocks noChangeArrowheads="1"/>
          </p:cNvSpPr>
          <p:nvPr/>
        </p:nvSpPr>
        <p:spPr bwMode="auto">
          <a:xfrm>
            <a:off x="1260475" y="2011363"/>
            <a:ext cx="757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dirty="0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 </a:t>
            </a:r>
            <a:r>
              <a:rPr lang="en-US" sz="2800" dirty="0">
                <a:latin typeface="Arial" pitchFamily="34" charset="0"/>
                <a:sym typeface="Wingdings" pitchFamily="2" charset="2"/>
              </a:rPr>
              <a:t>Nuclear Fusion</a:t>
            </a:r>
            <a:endParaRPr lang="en-US" sz="2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40965" name="Rectangle 16"/>
          <p:cNvSpPr>
            <a:spLocks noChangeArrowheads="1"/>
          </p:cNvSpPr>
          <p:nvPr/>
        </p:nvSpPr>
        <p:spPr bwMode="auto">
          <a:xfrm>
            <a:off x="1736725" y="3997325"/>
            <a:ext cx="707707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During nuclear fusion, energy is released because some matter is actually converted to energy.</a:t>
            </a:r>
          </a:p>
        </p:txBody>
      </p:sp>
      <p:sp>
        <p:nvSpPr>
          <p:cNvPr id="40966" name="Rectangle 17"/>
          <p:cNvSpPr>
            <a:spLocks noChangeArrowheads="1"/>
          </p:cNvSpPr>
          <p:nvPr/>
        </p:nvSpPr>
        <p:spPr bwMode="auto">
          <a:xfrm>
            <a:off x="1736725" y="2481263"/>
            <a:ext cx="707707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</a:t>
            </a:r>
            <a:r>
              <a:rPr lang="en-US" b="1" dirty="0">
                <a:latin typeface="Arial" pitchFamily="34" charset="0"/>
                <a:sym typeface="Wingdings" pitchFamily="2" charset="2"/>
              </a:rPr>
              <a:t>Nuclear fusion</a:t>
            </a:r>
            <a:r>
              <a:rPr lang="en-US" dirty="0">
                <a:latin typeface="Arial" pitchFamily="34" charset="0"/>
                <a:sym typeface="Wingdings" pitchFamily="2" charset="2"/>
              </a:rPr>
              <a:t> is the way that the sun produces energy. This reaction converts four hydrogen nuclei into the nucleus of a helium atom, releasing a tremendous amount of energy.</a:t>
            </a:r>
          </a:p>
        </p:txBody>
      </p:sp>
      <p:sp>
        <p:nvSpPr>
          <p:cNvPr id="40967" name="Rectangle 19"/>
          <p:cNvSpPr>
            <a:spLocks noChangeArrowheads="1"/>
          </p:cNvSpPr>
          <p:nvPr/>
        </p:nvSpPr>
        <p:spPr bwMode="auto">
          <a:xfrm>
            <a:off x="1736725" y="5126038"/>
            <a:ext cx="686117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dirty="0">
                <a:latin typeface="Arial" pitchFamily="34" charset="0"/>
                <a:sym typeface="Wingdings" pitchFamily="2" charset="2"/>
              </a:rPr>
              <a:t>•  It is thought that a star the size of the sun can exist in its present stable state for 10 billion years. As the sun is already 4.5 billion years old, it is “middle-aged.”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Nuclear Fusion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670050" y="1585913"/>
            <a:ext cx="5803900" cy="5092700"/>
            <a:chOff x="1052" y="999"/>
            <a:chExt cx="3656" cy="3208"/>
          </a:xfrm>
        </p:grpSpPr>
        <p:sp>
          <p:nvSpPr>
            <p:cNvPr id="41989" name="AutoShape 11"/>
            <p:cNvSpPr>
              <a:spLocks noChangeAspect="1" noChangeArrowheads="1"/>
            </p:cNvSpPr>
            <p:nvPr/>
          </p:nvSpPr>
          <p:spPr bwMode="auto">
            <a:xfrm>
              <a:off x="1052" y="999"/>
              <a:ext cx="3656" cy="3208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990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8" y="1121"/>
              <a:ext cx="2964" cy="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 spectrum</a:t>
            </a:r>
            <a:endParaRPr lang="en-US" dirty="0"/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697" y="1600200"/>
            <a:ext cx="623860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 can be described in two ways: as waves or as photons (particles)</a:t>
            </a:r>
          </a:p>
          <a:p>
            <a:r>
              <a:rPr lang="en-US" dirty="0" smtClean="0">
                <a:latin typeface="+mj-lt"/>
                <a:cs typeface="Times New Roman" charset="0"/>
              </a:rPr>
              <a:t>In the wave sense, light can be thought of as swells in the ocean. This motion is characterized by a property known as wavelength, which is the distance from one wave crest to the next.</a:t>
            </a:r>
          </a:p>
          <a:p>
            <a:r>
              <a:rPr lang="en-US" dirty="0" smtClean="0">
                <a:latin typeface="+mj-lt"/>
                <a:cs typeface="Times New Roman" charset="0"/>
              </a:rPr>
              <a:t>In some cases, light can act as a stream of particles called photons</a:t>
            </a:r>
          </a:p>
          <a:p>
            <a:pPr lvl="1"/>
            <a:r>
              <a:rPr lang="en-US" dirty="0" smtClean="0">
                <a:latin typeface="+mj-lt"/>
              </a:rPr>
              <a:t>These photons “push” on matter</a:t>
            </a:r>
          </a:p>
          <a:p>
            <a:pPr lvl="1"/>
            <a:r>
              <a:rPr lang="en-US" dirty="0" smtClean="0">
                <a:latin typeface="+mj-lt"/>
              </a:rPr>
              <a:t>Photons from the sun are responsible for pushing material away from a comet to produce its tail</a:t>
            </a:r>
          </a:p>
          <a:p>
            <a:pPr lvl="1"/>
            <a:r>
              <a:rPr lang="en-US" dirty="0" smtClean="0">
                <a:latin typeface="+mj-lt"/>
              </a:rPr>
              <a:t>Shorter wavelength=more energetic photons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20000" cy="5178552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Spectroscopy-the study of the properties of light that depend on wavelength</a:t>
            </a:r>
          </a:p>
          <a:p>
            <a:r>
              <a:rPr lang="en-US" dirty="0" smtClean="0"/>
              <a:t>Continuous spectrum is produced by an incandescent solid, liquid, or gas under high pressure.</a:t>
            </a:r>
          </a:p>
          <a:p>
            <a:pPr lvl="1"/>
            <a:r>
              <a:rPr lang="en-US" dirty="0" smtClean="0"/>
              <a:t>The spectrum in an uninterrupted band of color.</a:t>
            </a:r>
          </a:p>
          <a:p>
            <a:pPr lvl="2"/>
            <a:r>
              <a:rPr lang="en-US" dirty="0" smtClean="0"/>
              <a:t>Ex-Light from a light bulb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Absorption Spectrum is </a:t>
            </a:r>
            <a:r>
              <a:rPr lang="en-US" dirty="0" smtClean="0">
                <a:latin typeface="+mj-lt"/>
              </a:rPr>
              <a:t>a </a:t>
            </a:r>
            <a:r>
              <a:rPr lang="en-US" dirty="0" smtClean="0">
                <a:latin typeface="+mj-lt"/>
                <a:cs typeface="Times New Roman" charset="0"/>
              </a:rPr>
              <a:t>continuous spectrum produced when white light passes through a cool gas under low pressure. </a:t>
            </a:r>
          </a:p>
          <a:p>
            <a:pPr lvl="1"/>
            <a:r>
              <a:rPr lang="en-US" dirty="0" smtClean="0">
                <a:latin typeface="+mj-lt"/>
                <a:cs typeface="Times New Roman" charset="0"/>
              </a:rPr>
              <a:t>The gas absorbs selected wavelengths of light, and the spectrum looks like it has dark lines superimposed.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Emission Spectrum</a:t>
            </a:r>
          </a:p>
          <a:p>
            <a:pPr lvl="1"/>
            <a:r>
              <a:rPr lang="en-US" dirty="0" smtClean="0">
                <a:latin typeface="+mj-lt"/>
                <a:sym typeface="Wingdings" charset="2"/>
              </a:rPr>
              <a:t>An </a:t>
            </a:r>
            <a:r>
              <a:rPr lang="en-US" b="1" dirty="0" smtClean="0">
                <a:latin typeface="+mj-lt"/>
                <a:cs typeface="Times New Roman" charset="0"/>
              </a:rPr>
              <a:t>emission spectrum </a:t>
            </a:r>
            <a:r>
              <a:rPr lang="en-US" dirty="0" smtClean="0">
                <a:latin typeface="+mj-lt"/>
                <a:cs typeface="Times New Roman" charset="0"/>
              </a:rPr>
              <a:t>is a series of bright lines of particular wavelengths produced by a hot gas under low pressure.</a:t>
            </a:r>
          </a:p>
          <a:p>
            <a:pPr lvl="1">
              <a:buNone/>
            </a:pPr>
            <a:endParaRPr lang="en-US" dirty="0" smtClean="0">
              <a:latin typeface="+mj-lt"/>
              <a:cs typeface="Times New Roman" charset="0"/>
            </a:endParaRPr>
          </a:p>
          <a:p>
            <a:pPr lvl="1"/>
            <a:r>
              <a:rPr lang="en-US" dirty="0" smtClean="0">
                <a:latin typeface="+mj-lt"/>
                <a:cs typeface="Times New Roman" charset="0"/>
              </a:rPr>
              <a:t>When the spectrum of a star is studied, the spectral lines act as “fingerprints.” These lines identify the elements present and thus the star’s chemical composition.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Spectra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0135" y="1600200"/>
            <a:ext cx="634172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Doppler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924800" cy="5330952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Times New Roman" charset="0"/>
              </a:rPr>
              <a:t>The</a:t>
            </a:r>
            <a:r>
              <a:rPr lang="en-US" b="1" dirty="0" smtClean="0">
                <a:latin typeface="Arial" charset="0"/>
                <a:cs typeface="Times New Roman" charset="0"/>
              </a:rPr>
              <a:t> Doppler effect </a:t>
            </a:r>
            <a:r>
              <a:rPr lang="en-US" dirty="0" smtClean="0">
                <a:latin typeface="Arial" charset="0"/>
                <a:cs typeface="Times New Roman" charset="0"/>
              </a:rPr>
              <a:t>is the apparent change in frequency of electromagnetic or sound waves caused by the relative motions of the source and the observer.</a:t>
            </a:r>
          </a:p>
          <a:p>
            <a:pPr lvl="1"/>
            <a:r>
              <a:rPr lang="en-US" dirty="0" smtClean="0">
                <a:latin typeface="Arial" charset="0"/>
                <a:cs typeface="Times New Roman" charset="0"/>
              </a:rPr>
              <a:t>The light from a source that is moving away from an observer appears redder than it actually is because its waves are lengthened</a:t>
            </a:r>
          </a:p>
          <a:p>
            <a:pPr lvl="1"/>
            <a:r>
              <a:rPr lang="en-US" dirty="0" smtClean="0">
                <a:latin typeface="Arial" charset="0"/>
                <a:cs typeface="Times New Roman" charset="0"/>
              </a:rPr>
              <a:t>The light from a source that is moving closer to an observer appears bluer than it actually is because its waves are shortened</a:t>
            </a:r>
          </a:p>
          <a:p>
            <a:r>
              <a:rPr lang="en-US" dirty="0" smtClean="0">
                <a:latin typeface="Arial" charset="0"/>
                <a:cs typeface="Times New Roman" charset="0"/>
              </a:rPr>
              <a:t>In astronomy, the Doppler effect is used to determine whether a star or other body in space is moving away from or toward Earth.</a:t>
            </a:r>
          </a:p>
          <a:p>
            <a:pPr lvl="1"/>
            <a:r>
              <a:rPr lang="en-US" dirty="0" smtClean="0">
                <a:latin typeface="Arial" charset="0"/>
                <a:cs typeface="Times New Roman" charset="0"/>
              </a:rPr>
              <a:t>Large Doppler shifts indicate higher speeds</a:t>
            </a:r>
          </a:p>
          <a:p>
            <a:pPr lvl="1"/>
            <a:r>
              <a:rPr lang="en-US" dirty="0" smtClean="0">
                <a:latin typeface="Arial" charset="0"/>
                <a:cs typeface="Times New Roman" charset="0"/>
              </a:rPr>
              <a:t>Small Doppler shifts indicate slower speeds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347</TotalTime>
  <Words>1758</Words>
  <Application>Microsoft Office PowerPoint</Application>
  <PresentationFormat>On-screen Show (4:3)</PresentationFormat>
  <Paragraphs>166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Chapter 24 Notes-Studying the sun</vt:lpstr>
      <vt:lpstr>Why Study the sun?</vt:lpstr>
      <vt:lpstr>24.1-The Study of Light</vt:lpstr>
      <vt:lpstr>The EM spectrum</vt:lpstr>
      <vt:lpstr>The Nature of Light</vt:lpstr>
      <vt:lpstr>Spectroscopy</vt:lpstr>
      <vt:lpstr>Slide 7</vt:lpstr>
      <vt:lpstr>Formation of Spectra</vt:lpstr>
      <vt:lpstr>Doppler Effect</vt:lpstr>
      <vt:lpstr>The Doppler Effect</vt:lpstr>
      <vt:lpstr>24.2-Tools For Studying Space</vt:lpstr>
      <vt:lpstr>Simple Refracting Telescope</vt:lpstr>
      <vt:lpstr>Keck Telescope</vt:lpstr>
      <vt:lpstr>Slide 14</vt:lpstr>
      <vt:lpstr>Reflecting Telescopes</vt:lpstr>
      <vt:lpstr>Slide 16</vt:lpstr>
      <vt:lpstr>Properties of Optical Telescopes</vt:lpstr>
      <vt:lpstr>Detecting Invisible Radiation</vt:lpstr>
      <vt:lpstr>Radio Telescopes</vt:lpstr>
      <vt:lpstr>Tools for Studying Space    </vt:lpstr>
      <vt:lpstr>Space Telescopes</vt:lpstr>
      <vt:lpstr>Slide 22</vt:lpstr>
      <vt:lpstr>Other Space Telescopes</vt:lpstr>
      <vt:lpstr>Milky Way Galaxy</vt:lpstr>
      <vt:lpstr>The Sun</vt:lpstr>
      <vt:lpstr>24.3  The Sun    </vt:lpstr>
      <vt:lpstr>24.3 The Sun    </vt:lpstr>
      <vt:lpstr>Structure of the Sun</vt:lpstr>
      <vt:lpstr>24.3  The Sun    </vt:lpstr>
      <vt:lpstr>Chromosphere</vt:lpstr>
      <vt:lpstr>24.3  The Sun    </vt:lpstr>
      <vt:lpstr>24.3  The Sun    </vt:lpstr>
      <vt:lpstr>Sunspots</vt:lpstr>
      <vt:lpstr>24.3  The Sun    </vt:lpstr>
      <vt:lpstr>Solar Prominence</vt:lpstr>
      <vt:lpstr>24.3  The Sun    </vt:lpstr>
      <vt:lpstr>Aurora Borealis</vt:lpstr>
      <vt:lpstr>24.3  The Sun    </vt:lpstr>
      <vt:lpstr>Nuclear Fusion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 Notes-Studying the sun</dc:title>
  <dc:creator/>
  <cp:lastModifiedBy>Julia Price</cp:lastModifiedBy>
  <cp:revision>35</cp:revision>
  <dcterms:created xsi:type="dcterms:W3CDTF">2006-08-16T00:00:00Z</dcterms:created>
  <dcterms:modified xsi:type="dcterms:W3CDTF">2011-03-04T23:41:45Z</dcterms:modified>
</cp:coreProperties>
</file>