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7" r:id="rId5"/>
    <p:sldId id="257" r:id="rId6"/>
    <p:sldId id="262" r:id="rId7"/>
    <p:sldId id="264" r:id="rId8"/>
    <p:sldId id="263" r:id="rId9"/>
    <p:sldId id="276" r:id="rId10"/>
    <p:sldId id="277" r:id="rId11"/>
    <p:sldId id="268" r:id="rId12"/>
    <p:sldId id="269" r:id="rId13"/>
    <p:sldId id="259" r:id="rId14"/>
    <p:sldId id="265" r:id="rId15"/>
    <p:sldId id="266"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08" r:id="rId42"/>
    <p:sldId id="297" r:id="rId43"/>
    <p:sldId id="298" r:id="rId44"/>
    <p:sldId id="299" r:id="rId45"/>
    <p:sldId id="300" r:id="rId46"/>
    <p:sldId id="301" r:id="rId47"/>
    <p:sldId id="302" r:id="rId48"/>
    <p:sldId id="309" r:id="rId49"/>
    <p:sldId id="303" r:id="rId50"/>
    <p:sldId id="304" r:id="rId51"/>
    <p:sldId id="305" r:id="rId52"/>
    <p:sldId id="306" r:id="rId53"/>
    <p:sldId id="307" r:id="rId54"/>
    <p:sldId id="311" r:id="rId55"/>
    <p:sldId id="312"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70" autoAdjust="0"/>
    <p:restoredTop sz="94660"/>
  </p:normalViewPr>
  <p:slideViewPr>
    <p:cSldViewPr>
      <p:cViewPr varScale="1">
        <p:scale>
          <a:sx n="45" d="100"/>
          <a:sy n="45" d="100"/>
        </p:scale>
        <p:origin x="-114" y="-13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A0A6E-1DBF-40FE-BEA8-B5EA1056D1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25 Notes</a:t>
            </a:r>
            <a:endParaRPr lang="en-US" dirty="0"/>
          </a:p>
        </p:txBody>
      </p:sp>
      <p:sp>
        <p:nvSpPr>
          <p:cNvPr id="3" name="Subtitle 2"/>
          <p:cNvSpPr>
            <a:spLocks noGrp="1"/>
          </p:cNvSpPr>
          <p:nvPr>
            <p:ph type="subTitle" idx="1"/>
          </p:nvPr>
        </p:nvSpPr>
        <p:spPr/>
        <p:txBody>
          <a:bodyPr/>
          <a:lstStyle/>
          <a:p>
            <a:r>
              <a:rPr lang="en-US" dirty="0" smtClean="0"/>
              <a:t>Beyond our Solar System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p:cNvPicPr>
            <a:picLocks noChangeAspect="1" noChangeArrowheads="1"/>
          </p:cNvPicPr>
          <p:nvPr/>
        </p:nvPicPr>
        <p:blipFill>
          <a:blip r:embed="rId2" cstate="print"/>
          <a:srcRect/>
          <a:stretch>
            <a:fillRect/>
          </a:stretch>
        </p:blipFill>
        <p:spPr bwMode="auto">
          <a:xfrm>
            <a:off x="0" y="1075439"/>
            <a:ext cx="4114800" cy="5782561"/>
          </a:xfrm>
          <a:prstGeom prst="rect">
            <a:avLst/>
          </a:prstGeom>
          <a:noFill/>
        </p:spPr>
      </p:pic>
      <p:sp>
        <p:nvSpPr>
          <p:cNvPr id="6" name="Content Placeholder 5"/>
          <p:cNvSpPr>
            <a:spLocks noGrp="1"/>
          </p:cNvSpPr>
          <p:nvPr>
            <p:ph idx="1"/>
          </p:nvPr>
        </p:nvSpPr>
        <p:spPr>
          <a:xfrm>
            <a:off x="4267200" y="1143000"/>
            <a:ext cx="4572000" cy="5715000"/>
          </a:xfrm>
        </p:spPr>
        <p:txBody>
          <a:bodyPr/>
          <a:lstStyle/>
          <a:p>
            <a:r>
              <a:rPr lang="en-US" sz="2800" dirty="0" smtClean="0"/>
              <a:t>For stars of equal mass, the center of mass lies directly halfway between them. </a:t>
            </a:r>
          </a:p>
          <a:p>
            <a:pPr>
              <a:buNone/>
            </a:pPr>
            <a:endParaRPr lang="en-US" sz="2800" dirty="0" smtClean="0"/>
          </a:p>
          <a:p>
            <a:r>
              <a:rPr lang="en-US" sz="2800" dirty="0" smtClean="0"/>
              <a:t>If one star is more massive than its partner, their common center will be closer to the more massive star. If the size of their orbits are known, the mass can be determined.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Characteristics of Stars-Stellar Brightness</a:t>
            </a:r>
            <a:endParaRPr lang="en-US" dirty="0"/>
          </a:p>
        </p:txBody>
      </p:sp>
      <p:sp>
        <p:nvSpPr>
          <p:cNvPr id="3" name="Content Placeholder 2"/>
          <p:cNvSpPr>
            <a:spLocks noGrp="1"/>
          </p:cNvSpPr>
          <p:nvPr>
            <p:ph idx="1"/>
          </p:nvPr>
        </p:nvSpPr>
        <p:spPr>
          <a:xfrm>
            <a:off x="457200" y="1447800"/>
            <a:ext cx="8229600" cy="4389120"/>
          </a:xfrm>
        </p:spPr>
        <p:txBody>
          <a:bodyPr>
            <a:noAutofit/>
          </a:bodyPr>
          <a:lstStyle/>
          <a:p>
            <a:r>
              <a:rPr lang="en-US" sz="2800" dirty="0" smtClean="0"/>
              <a:t>Magnitude (brightness)</a:t>
            </a:r>
          </a:p>
          <a:p>
            <a:pPr lvl="1"/>
            <a:r>
              <a:rPr lang="en-US" sz="2800" dirty="0" smtClean="0"/>
              <a:t>A measure of brightness of celestial objects</a:t>
            </a:r>
          </a:p>
          <a:p>
            <a:pPr lvl="1"/>
            <a:r>
              <a:rPr lang="en-US" sz="2800" dirty="0" smtClean="0"/>
              <a:t>Smaller (more negative) values represent brighter objects, larger values represent less bright objects</a:t>
            </a:r>
          </a:p>
          <a:p>
            <a:r>
              <a:rPr lang="en-US" sz="2800" dirty="0" smtClean="0"/>
              <a:t>Apparent Magnitude</a:t>
            </a:r>
          </a:p>
          <a:p>
            <a:pPr lvl="1"/>
            <a:r>
              <a:rPr lang="en-US" sz="2800" dirty="0" smtClean="0"/>
              <a:t>How bright a star appears to be from Earth</a:t>
            </a:r>
          </a:p>
          <a:p>
            <a:pPr lvl="1"/>
            <a:r>
              <a:rPr lang="en-US" sz="2800" dirty="0" smtClean="0"/>
              <a:t>Brightness depends on the star’s temperature, size, and distance from Earth</a:t>
            </a:r>
          </a:p>
          <a:p>
            <a:r>
              <a:rPr lang="en-US" sz="2800" dirty="0" smtClean="0"/>
              <a:t>Absolute Magnitude</a:t>
            </a:r>
          </a:p>
          <a:p>
            <a:pPr lvl="1"/>
            <a:r>
              <a:rPr lang="en-US" sz="2800" dirty="0" smtClean="0"/>
              <a:t>How bright a star actually 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 magnitude </a:t>
            </a:r>
            <a:r>
              <a:rPr lang="en-US" dirty="0" err="1" smtClean="0"/>
              <a:t>vs</a:t>
            </a:r>
            <a:r>
              <a:rPr lang="en-US" dirty="0" smtClean="0"/>
              <a:t> Apparent Magnitude</a:t>
            </a:r>
            <a:endParaRPr lang="en-US" dirty="0"/>
          </a:p>
        </p:txBody>
      </p:sp>
      <p:sp>
        <p:nvSpPr>
          <p:cNvPr id="4" name="AutoShape 11"/>
          <p:cNvSpPr>
            <a:spLocks noChangeAspect="1" noChangeArrowheads="1"/>
          </p:cNvSpPr>
          <p:nvPr/>
        </p:nvSpPr>
        <p:spPr bwMode="auto">
          <a:xfrm>
            <a:off x="685800" y="1972628"/>
            <a:ext cx="7967663" cy="4885371"/>
          </a:xfrm>
          <a:prstGeom prst="roundRect">
            <a:avLst>
              <a:gd name="adj" fmla="val 22130"/>
            </a:avLst>
          </a:prstGeom>
          <a:solidFill>
            <a:srgbClr val="FFFFFF"/>
          </a:solidFill>
          <a:ln w="12700">
            <a:noFill/>
            <a:miter lim="800000"/>
            <a:headEnd type="none" w="sm" len="sm"/>
            <a:tailEnd type="none" w="sm" len="sm"/>
          </a:ln>
          <a:effectLst/>
        </p:spPr>
        <p:txBody>
          <a:bodyPr wrap="none" anchor="ctr"/>
          <a:lstStyle/>
          <a:p>
            <a:pPr algn="ctr"/>
            <a:endParaRPr lang="en-US" sz="4800" b="0">
              <a:latin typeface="Arial" charset="0"/>
            </a:endParaRPr>
          </a:p>
        </p:txBody>
      </p:sp>
      <p:pic>
        <p:nvPicPr>
          <p:cNvPr id="5" name="Picture 12"/>
          <p:cNvPicPr>
            <a:picLocks noChangeAspect="1" noChangeArrowheads="1"/>
          </p:cNvPicPr>
          <p:nvPr/>
        </p:nvPicPr>
        <p:blipFill>
          <a:blip r:embed="rId2" cstate="print"/>
          <a:srcRect/>
          <a:stretch>
            <a:fillRect/>
          </a:stretch>
        </p:blipFill>
        <p:spPr bwMode="auto">
          <a:xfrm>
            <a:off x="1566863" y="2258444"/>
            <a:ext cx="6278799" cy="42884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Star Color and Temperature</a:t>
            </a:r>
            <a:endParaRPr lang="en-US" dirty="0"/>
          </a:p>
        </p:txBody>
      </p:sp>
      <p:sp>
        <p:nvSpPr>
          <p:cNvPr id="3" name="Content Placeholder 2"/>
          <p:cNvSpPr>
            <a:spLocks noGrp="1"/>
          </p:cNvSpPr>
          <p:nvPr>
            <p:ph idx="1"/>
          </p:nvPr>
        </p:nvSpPr>
        <p:spPr>
          <a:xfrm>
            <a:off x="457200" y="1066800"/>
            <a:ext cx="8229600" cy="4389120"/>
          </a:xfrm>
        </p:spPr>
        <p:txBody>
          <a:bodyPr>
            <a:normAutofit/>
          </a:bodyPr>
          <a:lstStyle/>
          <a:p>
            <a:r>
              <a:rPr lang="en-US" sz="3000" dirty="0" smtClean="0"/>
              <a:t>Color is a clue to a star’s temperature.</a:t>
            </a:r>
          </a:p>
          <a:p>
            <a:r>
              <a:rPr lang="en-US" sz="3000" dirty="0" smtClean="0"/>
              <a:t>Very hot stars are emit light in short wavelengths, so they appear more blue</a:t>
            </a:r>
          </a:p>
          <a:p>
            <a:r>
              <a:rPr lang="en-US" sz="3000" dirty="0" smtClean="0"/>
              <a:t>Red Stars are much cooler, and their wavelengths are longer</a:t>
            </a:r>
          </a:p>
          <a:p>
            <a:r>
              <a:rPr lang="en-US" sz="3000" dirty="0" smtClean="0"/>
              <a:t>Stars are classified by temperature</a:t>
            </a:r>
          </a:p>
          <a:p>
            <a:r>
              <a:rPr lang="en-US" sz="3000" dirty="0" smtClean="0"/>
              <a:t>Remember: OBAFGKM (</a:t>
            </a:r>
            <a:r>
              <a:rPr lang="en-US" sz="3000" b="1" dirty="0" smtClean="0"/>
              <a:t>O</a:t>
            </a:r>
            <a:r>
              <a:rPr lang="en-US" sz="3000" dirty="0" smtClean="0"/>
              <a:t>h, </a:t>
            </a:r>
            <a:r>
              <a:rPr lang="en-US" sz="3000" b="1" dirty="0" smtClean="0"/>
              <a:t>B</a:t>
            </a:r>
            <a:r>
              <a:rPr lang="en-US" sz="3000" dirty="0" smtClean="0"/>
              <a:t>e </a:t>
            </a:r>
            <a:r>
              <a:rPr lang="en-US" sz="3000" b="1" dirty="0" smtClean="0"/>
              <a:t>A</a:t>
            </a:r>
            <a:r>
              <a:rPr lang="en-US" sz="3000" dirty="0" smtClean="0"/>
              <a:t> </a:t>
            </a:r>
            <a:r>
              <a:rPr lang="en-US" sz="3000" b="1" dirty="0" smtClean="0"/>
              <a:t>F</a:t>
            </a:r>
            <a:r>
              <a:rPr lang="en-US" sz="3000" dirty="0" smtClean="0"/>
              <a:t>ine </a:t>
            </a:r>
            <a:r>
              <a:rPr lang="en-US" sz="3000" b="1" dirty="0" smtClean="0"/>
              <a:t>G</a:t>
            </a:r>
            <a:r>
              <a:rPr lang="en-US" sz="3000" dirty="0" smtClean="0"/>
              <a:t>irl, </a:t>
            </a:r>
            <a:r>
              <a:rPr lang="en-US" sz="3000" b="1" dirty="0" smtClean="0"/>
              <a:t>K</a:t>
            </a:r>
            <a:r>
              <a:rPr lang="en-US" sz="3000" dirty="0" smtClean="0"/>
              <a:t>iss </a:t>
            </a:r>
            <a:r>
              <a:rPr lang="en-US" sz="3000" b="1" dirty="0" smtClean="0"/>
              <a:t>M</a:t>
            </a:r>
            <a:r>
              <a:rPr lang="en-US" sz="3000" dirty="0" smtClean="0"/>
              <a:t>e)</a:t>
            </a:r>
          </a:p>
          <a:p>
            <a:endParaRPr lang="en-US" sz="3000" dirty="0"/>
          </a:p>
        </p:txBody>
      </p:sp>
      <p:pic>
        <p:nvPicPr>
          <p:cNvPr id="5" name="Picture 4"/>
          <p:cNvPicPr>
            <a:picLocks noChangeAspect="1" noChangeArrowheads="1"/>
          </p:cNvPicPr>
          <p:nvPr/>
        </p:nvPicPr>
        <p:blipFill>
          <a:blip r:embed="rId2" cstate="print"/>
          <a:srcRect/>
          <a:stretch>
            <a:fillRect/>
          </a:stretch>
        </p:blipFill>
        <p:spPr bwMode="auto">
          <a:xfrm>
            <a:off x="609600" y="5067300"/>
            <a:ext cx="7795721" cy="1790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r>
              <a:rPr lang="en-US" dirty="0" smtClean="0"/>
              <a:t>Color and Temperature of Stars</a:t>
            </a:r>
            <a:endParaRPr lang="en-US" dirty="0"/>
          </a:p>
        </p:txBody>
      </p:sp>
      <p:sp>
        <p:nvSpPr>
          <p:cNvPr id="3" name="Content Placeholder 2"/>
          <p:cNvSpPr>
            <a:spLocks noGrp="1"/>
          </p:cNvSpPr>
          <p:nvPr>
            <p:ph idx="1"/>
          </p:nvPr>
        </p:nvSpPr>
        <p:spPr/>
        <p:txBody>
          <a:bodyPr>
            <a:normAutofit/>
          </a:bodyPr>
          <a:lstStyle/>
          <a:p>
            <a:r>
              <a:rPr lang="en-US" sz="3000" dirty="0" smtClean="0"/>
              <a:t>Hotter objects glow with light that is more intense and has shorter wavelengths</a:t>
            </a:r>
          </a:p>
          <a:p>
            <a:r>
              <a:rPr lang="en-US" sz="3000" dirty="0" smtClean="0"/>
              <a:t>The hottest type of star is a Class O (blue)</a:t>
            </a:r>
          </a:p>
          <a:p>
            <a:r>
              <a:rPr lang="en-US" sz="3000" dirty="0" smtClean="0"/>
              <a:t>The coldest type of star is a Class M (red)</a:t>
            </a:r>
          </a:p>
          <a:p>
            <a:r>
              <a:rPr lang="en-US" sz="3000" dirty="0" smtClean="0"/>
              <a:t>The sun is a Class G star (yellow) </a:t>
            </a:r>
            <a:endParaRPr lang="en-US" sz="3000" dirty="0"/>
          </a:p>
        </p:txBody>
      </p:sp>
      <p:pic>
        <p:nvPicPr>
          <p:cNvPr id="4" name="Picture 4"/>
          <p:cNvPicPr>
            <a:picLocks noChangeAspect="1" noChangeArrowheads="1"/>
          </p:cNvPicPr>
          <p:nvPr/>
        </p:nvPicPr>
        <p:blipFill>
          <a:blip r:embed="rId2" cstate="print"/>
          <a:srcRect/>
          <a:stretch>
            <a:fillRect/>
          </a:stretch>
        </p:blipFill>
        <p:spPr bwMode="auto">
          <a:xfrm>
            <a:off x="685800" y="5105400"/>
            <a:ext cx="7629854" cy="1752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defRPr/>
            </a:pPr>
            <a:r>
              <a:rPr lang="en-US" sz="4800" dirty="0" smtClean="0">
                <a:latin typeface="+mn-lt"/>
              </a:rPr>
              <a:t>Types of Stars-Classification</a:t>
            </a:r>
          </a:p>
        </p:txBody>
      </p:sp>
      <p:graphicFrame>
        <p:nvGraphicFramePr>
          <p:cNvPr id="9265" name="Group 49"/>
          <p:cNvGraphicFramePr>
            <a:graphicFrameLocks noGrp="1"/>
          </p:cNvGraphicFramePr>
          <p:nvPr>
            <p:ph idx="1"/>
          </p:nvPr>
        </p:nvGraphicFramePr>
        <p:xfrm>
          <a:off x="457200" y="1600200"/>
          <a:ext cx="8229600" cy="4525964"/>
        </p:xfrm>
        <a:graphic>
          <a:graphicData uri="http://schemas.openxmlformats.org/drawingml/2006/table">
            <a:tbl>
              <a:tblPr/>
              <a:tblGrid>
                <a:gridCol w="1981200"/>
                <a:gridCol w="3505200"/>
                <a:gridCol w="2743200"/>
              </a:tblGrid>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Temperature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Color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20,000- 60,000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10,000 – 30,000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Blue-white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7,500 – 10,000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White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6,000 – 7,500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Yellow-white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5,000 – 6,000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3,500 – 5,000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2,000 – 3,500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Hertzsprung</a:t>
            </a:r>
            <a:r>
              <a:rPr lang="en-US" dirty="0" smtClean="0"/>
              <a:t>-Russell Diagram</a:t>
            </a:r>
            <a:endParaRPr lang="en-US" dirty="0"/>
          </a:p>
        </p:txBody>
      </p:sp>
      <p:sp>
        <p:nvSpPr>
          <p:cNvPr id="4" name="Content Placeholder 3"/>
          <p:cNvSpPr>
            <a:spLocks noGrp="1"/>
          </p:cNvSpPr>
          <p:nvPr>
            <p:ph idx="1"/>
          </p:nvPr>
        </p:nvSpPr>
        <p:spPr/>
        <p:txBody>
          <a:bodyPr/>
          <a:lstStyle/>
          <a:p>
            <a:r>
              <a:rPr lang="en-US" sz="3200" dirty="0" smtClean="0"/>
              <a:t>A graph to study stars</a:t>
            </a:r>
          </a:p>
          <a:p>
            <a:r>
              <a:rPr lang="en-US" sz="3200" dirty="0" smtClean="0"/>
              <a:t>Shows the relationship between the absolute magnitude and the temperature of stars</a:t>
            </a:r>
          </a:p>
          <a:p>
            <a:r>
              <a:rPr lang="en-US" sz="3200" dirty="0" smtClean="0"/>
              <a:t>Y axis: absolute magnitude  X axis: temperature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Hertzsprung</a:t>
            </a:r>
            <a:r>
              <a:rPr lang="en-US" dirty="0" smtClean="0"/>
              <a:t>-Russell Diagram</a:t>
            </a:r>
            <a:endParaRPr lang="en-US" dirty="0"/>
          </a:p>
        </p:txBody>
      </p:sp>
      <p:sp>
        <p:nvSpPr>
          <p:cNvPr id="4" name="Content Placeholder 3"/>
          <p:cNvSpPr>
            <a:spLocks noGrp="1"/>
          </p:cNvSpPr>
          <p:nvPr>
            <p:ph idx="1"/>
          </p:nvPr>
        </p:nvSpPr>
        <p:spPr/>
        <p:txBody>
          <a:bodyPr/>
          <a:lstStyle/>
          <a:p>
            <a:r>
              <a:rPr lang="en-US" sz="3200" dirty="0" smtClean="0"/>
              <a:t>A graph to study stars</a:t>
            </a:r>
          </a:p>
          <a:p>
            <a:r>
              <a:rPr lang="en-US" sz="3200" dirty="0" smtClean="0"/>
              <a:t>Shows the relationship between the absolute magnitude and the temperature of stars</a:t>
            </a:r>
          </a:p>
          <a:p>
            <a:r>
              <a:rPr lang="en-US" sz="3200" dirty="0" smtClean="0"/>
              <a:t>Y axis: absolute magnitude  X axis: temperature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Diagram</a:t>
            </a:r>
            <a:endParaRPr lang="en-US" dirty="0"/>
          </a:p>
        </p:txBody>
      </p:sp>
      <p:pic>
        <p:nvPicPr>
          <p:cNvPr id="4" name="Picture 12"/>
          <p:cNvPicPr>
            <a:picLocks noGrp="1" noChangeAspect="1" noChangeArrowheads="1"/>
          </p:cNvPicPr>
          <p:nvPr>
            <p:ph idx="1"/>
          </p:nvPr>
        </p:nvPicPr>
        <p:blipFill>
          <a:blip r:embed="rId2" cstate="print"/>
          <a:srcRect/>
          <a:stretch>
            <a:fillRect/>
          </a:stretch>
        </p:blipFill>
        <p:spPr bwMode="auto">
          <a:xfrm>
            <a:off x="1828800" y="1981200"/>
            <a:ext cx="5486400" cy="47433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Hertzsprung</a:t>
            </a:r>
            <a:r>
              <a:rPr lang="en-US" dirty="0" smtClean="0"/>
              <a:t>-Russell Diagram</a:t>
            </a:r>
            <a:endParaRPr lang="en-US" dirty="0"/>
          </a:p>
        </p:txBody>
      </p:sp>
      <p:sp>
        <p:nvSpPr>
          <p:cNvPr id="4" name="Content Placeholder 3"/>
          <p:cNvSpPr>
            <a:spLocks noGrp="1"/>
          </p:cNvSpPr>
          <p:nvPr>
            <p:ph idx="1"/>
          </p:nvPr>
        </p:nvSpPr>
        <p:spPr/>
        <p:txBody>
          <a:bodyPr>
            <a:normAutofit fontScale="92500" lnSpcReduction="10000"/>
          </a:bodyPr>
          <a:lstStyle/>
          <a:p>
            <a:r>
              <a:rPr lang="en-US" sz="3200" dirty="0" smtClean="0"/>
              <a:t>A main sequence star is a star that falls on the man sequence category on the H-R Diagram. This category contains most of the stars and runs diagonally from the upper left corner to the lower right corner.</a:t>
            </a:r>
          </a:p>
          <a:p>
            <a:r>
              <a:rPr lang="en-US" sz="3200" dirty="0" smtClean="0"/>
              <a:t>The hottest blue stars are about 50 times more massive than the sun, while the coolest red stars are only 1/10 the size of the sun</a:t>
            </a:r>
          </a:p>
          <a:p>
            <a:r>
              <a:rPr lang="en-US" sz="3200" dirty="0" smtClean="0"/>
              <a:t>The graph shows stars from more massive blue stars to smaller red stars</a:t>
            </a:r>
          </a:p>
          <a:p>
            <a:endParaRPr lang="en-US" sz="32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Section 1: Properties of Stars</a:t>
            </a:r>
            <a:endParaRPr lang="en-US" dirty="0">
              <a:solidFill>
                <a:schemeClr val="accent6">
                  <a:lumMod val="40000"/>
                  <a:lumOff val="60000"/>
                </a:schemeClr>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Hertzsprung</a:t>
            </a:r>
            <a:r>
              <a:rPr lang="en-US" dirty="0" smtClean="0"/>
              <a:t>-Russell Diagram</a:t>
            </a:r>
            <a:endParaRPr lang="en-US" dirty="0"/>
          </a:p>
        </p:txBody>
      </p:sp>
      <p:sp>
        <p:nvSpPr>
          <p:cNvPr id="4" name="Content Placeholder 3"/>
          <p:cNvSpPr>
            <a:spLocks noGrp="1"/>
          </p:cNvSpPr>
          <p:nvPr>
            <p:ph idx="1"/>
          </p:nvPr>
        </p:nvSpPr>
        <p:spPr>
          <a:xfrm>
            <a:off x="381000" y="1935480"/>
            <a:ext cx="8305800" cy="4541520"/>
          </a:xfrm>
        </p:spPr>
        <p:txBody>
          <a:bodyPr>
            <a:normAutofit fontScale="92500" lnSpcReduction="10000"/>
          </a:bodyPr>
          <a:lstStyle/>
          <a:p>
            <a:r>
              <a:rPr lang="en-US" sz="3200" dirty="0" smtClean="0"/>
              <a:t>A red giant is a large, cool star of high luminosity; it occupies the upper right portion of the H-R diagram</a:t>
            </a:r>
          </a:p>
          <a:p>
            <a:r>
              <a:rPr lang="en-US" sz="3200" dirty="0" smtClean="0"/>
              <a:t>A supergiant is a very large, very bright red giant star</a:t>
            </a:r>
          </a:p>
          <a:p>
            <a:r>
              <a:rPr lang="en-US" sz="3200" dirty="0" smtClean="0"/>
              <a:t>The white dwarfs (thought not all white in color) are much fainter than main sequence stars of the same temperature. Some are probably no bigger than earth. The occur in the lower-central part of the H-R Diagram</a:t>
            </a:r>
          </a:p>
          <a:p>
            <a:endParaRPr lang="en-US" sz="3200" dirty="0" smtClean="0"/>
          </a:p>
          <a:p>
            <a:endParaRPr lang="en-US" sz="32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Hertzsprung</a:t>
            </a:r>
            <a:r>
              <a:rPr lang="en-US" dirty="0" smtClean="0"/>
              <a:t>-Russell Diagram</a:t>
            </a:r>
            <a:endParaRPr lang="en-US" dirty="0"/>
          </a:p>
        </p:txBody>
      </p:sp>
      <p:sp>
        <p:nvSpPr>
          <p:cNvPr id="4" name="Content Placeholder 3"/>
          <p:cNvSpPr>
            <a:spLocks noGrp="1"/>
          </p:cNvSpPr>
          <p:nvPr>
            <p:ph idx="1"/>
          </p:nvPr>
        </p:nvSpPr>
        <p:spPr/>
        <p:txBody>
          <a:bodyPr>
            <a:normAutofit/>
          </a:bodyPr>
          <a:lstStyle/>
          <a:p>
            <a:r>
              <a:rPr lang="en-US" sz="3200" dirty="0" smtClean="0"/>
              <a:t>Variable Stars</a:t>
            </a:r>
          </a:p>
          <a:p>
            <a:pPr lvl="1"/>
            <a:r>
              <a:rPr lang="en-US" sz="3000" dirty="0" smtClean="0"/>
              <a:t>A </a:t>
            </a:r>
            <a:r>
              <a:rPr lang="en-US" sz="3000" dirty="0" err="1" smtClean="0"/>
              <a:t>cepheid</a:t>
            </a:r>
            <a:r>
              <a:rPr lang="en-US" sz="3000" dirty="0" smtClean="0"/>
              <a:t> variable is a star whose brightness changes periodically because it expands and contracts; it is a pulsating type of star</a:t>
            </a:r>
          </a:p>
          <a:p>
            <a:pPr lvl="1"/>
            <a:r>
              <a:rPr lang="en-US" sz="3000" dirty="0" smtClean="0"/>
              <a:t>A nova is a star that explosively increases in brightness</a:t>
            </a:r>
          </a:p>
          <a:p>
            <a:pPr lvl="2"/>
            <a:r>
              <a:rPr lang="en-US" sz="2700" dirty="0" smtClean="0"/>
              <a:t>Scientists think novas occur binary systems consisting of an expanding red giant and a nearby white dwarf</a:t>
            </a:r>
          </a:p>
          <a:p>
            <a:endParaRPr lang="en-US" sz="32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Hertzsprung</a:t>
            </a:r>
            <a:r>
              <a:rPr lang="en-US" dirty="0" smtClean="0"/>
              <a:t>-Russell Diagram</a:t>
            </a:r>
            <a:endParaRPr lang="en-US" dirty="0"/>
          </a:p>
        </p:txBody>
      </p:sp>
      <p:sp>
        <p:nvSpPr>
          <p:cNvPr id="4" name="Content Placeholder 3"/>
          <p:cNvSpPr>
            <a:spLocks noGrp="1"/>
          </p:cNvSpPr>
          <p:nvPr>
            <p:ph idx="1"/>
          </p:nvPr>
        </p:nvSpPr>
        <p:spPr/>
        <p:txBody>
          <a:bodyPr>
            <a:normAutofit lnSpcReduction="10000"/>
          </a:bodyPr>
          <a:lstStyle/>
          <a:p>
            <a:r>
              <a:rPr lang="en-US" sz="3200" dirty="0" smtClean="0"/>
              <a:t>Interstellar Matter</a:t>
            </a:r>
          </a:p>
          <a:p>
            <a:pPr lvl="1"/>
            <a:r>
              <a:rPr lang="en-US" sz="2800" dirty="0" smtClean="0"/>
              <a:t>A nebula is a cloud of gas and/or dust in space</a:t>
            </a:r>
          </a:p>
          <a:p>
            <a:pPr lvl="1"/>
            <a:r>
              <a:rPr lang="en-US" sz="2800" dirty="0" smtClean="0"/>
              <a:t>There are two major types of nebulae</a:t>
            </a:r>
          </a:p>
          <a:p>
            <a:pPr marL="1124712" lvl="2" indent="-457200">
              <a:buFont typeface="+mj-lt"/>
              <a:buAutoNum type="arabicPeriod"/>
            </a:pPr>
            <a:r>
              <a:rPr lang="en-US" sz="2800" dirty="0" smtClean="0"/>
              <a:t>Bright Nebula-if close to a hot star</a:t>
            </a:r>
          </a:p>
          <a:p>
            <a:pPr marL="1399032" lvl="3" indent="-457200">
              <a:buFont typeface="Wingdings" pitchFamily="2" charset="2"/>
              <a:buChar char="q"/>
            </a:pPr>
            <a:r>
              <a:rPr lang="en-US" sz="2800" dirty="0" smtClean="0"/>
              <a:t>Emission nebula-mostly hydrogen</a:t>
            </a:r>
          </a:p>
          <a:p>
            <a:pPr marL="1399032" lvl="3" indent="-457200">
              <a:buFont typeface="Wingdings" pitchFamily="2" charset="2"/>
              <a:buChar char="q"/>
            </a:pPr>
            <a:r>
              <a:rPr lang="en-US" sz="2800" dirty="0" smtClean="0"/>
              <a:t>Reflection nebula-reflect the light of nearby stars</a:t>
            </a:r>
          </a:p>
          <a:p>
            <a:pPr marL="1124712" lvl="2" indent="-457200">
              <a:buFont typeface="+mj-lt"/>
              <a:buAutoNum type="arabicPeriod"/>
            </a:pPr>
            <a:r>
              <a:rPr lang="en-US" sz="2800" dirty="0" smtClean="0"/>
              <a:t>Dark Nebula-not close enough to a bright star to be lit up</a:t>
            </a:r>
          </a:p>
          <a:p>
            <a:endParaRPr lang="en-US" sz="32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Interstellar Matter</a:t>
            </a:r>
            <a:endParaRPr lang="en-US" dirty="0"/>
          </a:p>
        </p:txBody>
      </p:sp>
      <p:pic>
        <p:nvPicPr>
          <p:cNvPr id="6" name="Picture 12"/>
          <p:cNvPicPr>
            <a:picLocks noGrp="1" noChangeAspect="1" noChangeArrowheads="1"/>
          </p:cNvPicPr>
          <p:nvPr>
            <p:ph idx="1"/>
          </p:nvPr>
        </p:nvPicPr>
        <p:blipFill>
          <a:blip r:embed="rId2" cstate="print"/>
          <a:srcRect/>
          <a:stretch>
            <a:fillRect/>
          </a:stretch>
        </p:blipFill>
        <p:spPr bwMode="auto">
          <a:xfrm>
            <a:off x="771885" y="1935163"/>
            <a:ext cx="7600229" cy="43894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Section 2: Stellar Evolution</a:t>
            </a:r>
            <a:endParaRPr lang="en-US" dirty="0">
              <a:solidFill>
                <a:schemeClr val="accent6">
                  <a:lumMod val="40000"/>
                  <a:lumOff val="60000"/>
                </a:schemeClr>
              </a:solidFill>
            </a:endParaRPr>
          </a:p>
        </p:txBody>
      </p:sp>
      <p:sp>
        <p:nvSpPr>
          <p:cNvPr id="3" name="Text Placeholder 2"/>
          <p:cNvSpPr>
            <a:spLocks noGrp="1"/>
          </p:cNvSpPr>
          <p:nvPr>
            <p:ph type="body" idx="1"/>
          </p:nvPr>
        </p:nvSpPr>
        <p:spPr/>
        <p:txBody>
          <a:bodyPr/>
          <a:lstStyle/>
          <a:p>
            <a:endParaRPr lang="en-US" dirty="0"/>
          </a:p>
        </p:txBody>
      </p:sp>
      <p:pic>
        <p:nvPicPr>
          <p:cNvPr id="4" name="Picture 6"/>
          <p:cNvPicPr>
            <a:picLocks noChangeAspect="1" noChangeArrowheads="1"/>
          </p:cNvPicPr>
          <p:nvPr/>
        </p:nvPicPr>
        <p:blipFill>
          <a:blip r:embed="rId2" cstate="print"/>
          <a:srcRect/>
          <a:stretch>
            <a:fillRect/>
          </a:stretch>
        </p:blipFill>
        <p:spPr bwMode="auto">
          <a:xfrm>
            <a:off x="457200" y="2667000"/>
            <a:ext cx="8178212" cy="4191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Birth</a:t>
            </a:r>
            <a:endParaRPr lang="en-US" dirty="0"/>
          </a:p>
        </p:txBody>
      </p:sp>
      <p:sp>
        <p:nvSpPr>
          <p:cNvPr id="3" name="Content Placeholder 2"/>
          <p:cNvSpPr>
            <a:spLocks noGrp="1"/>
          </p:cNvSpPr>
          <p:nvPr>
            <p:ph idx="1"/>
          </p:nvPr>
        </p:nvSpPr>
        <p:spPr>
          <a:xfrm>
            <a:off x="457200" y="1935480"/>
            <a:ext cx="8382000" cy="4922520"/>
          </a:xfrm>
        </p:spPr>
        <p:txBody>
          <a:bodyPr>
            <a:normAutofit/>
          </a:bodyPr>
          <a:lstStyle/>
          <a:p>
            <a:r>
              <a:rPr lang="en-US" dirty="0" smtClean="0"/>
              <a:t>Stars begin their lives as nebulae</a:t>
            </a:r>
          </a:p>
          <a:p>
            <a:pPr lvl="1"/>
            <a:r>
              <a:rPr lang="en-US" dirty="0" smtClean="0"/>
              <a:t>In the Milky Way, nebulae consist of 92% hydrogen, 7% helium, and 1% other heavier elements</a:t>
            </a:r>
          </a:p>
          <a:p>
            <a:r>
              <a:rPr lang="en-US" dirty="0" smtClean="0"/>
              <a:t>Gravity may cause the nebula to contract</a:t>
            </a:r>
          </a:p>
          <a:p>
            <a:r>
              <a:rPr lang="en-US" dirty="0" smtClean="0"/>
              <a:t>Matter in the gas cloud will begin to condense into a dense region called a </a:t>
            </a:r>
            <a:r>
              <a:rPr lang="en-US" dirty="0" err="1" smtClean="0"/>
              <a:t>protostar</a:t>
            </a:r>
            <a:endParaRPr lang="en-US" dirty="0" smtClean="0"/>
          </a:p>
          <a:p>
            <a:r>
              <a:rPr lang="en-US" dirty="0" smtClean="0"/>
              <a:t>A </a:t>
            </a:r>
            <a:r>
              <a:rPr lang="en-US" dirty="0" err="1" smtClean="0"/>
              <a:t>protostar</a:t>
            </a:r>
            <a:r>
              <a:rPr lang="en-US" dirty="0" smtClean="0"/>
              <a:t> is a developing star not yet hot enough to engage in nuclear fusion</a:t>
            </a:r>
          </a:p>
          <a:p>
            <a:r>
              <a:rPr lang="en-US" dirty="0" smtClean="0"/>
              <a:t>When the core of a </a:t>
            </a:r>
            <a:r>
              <a:rPr lang="en-US" dirty="0" err="1" smtClean="0"/>
              <a:t>protostar</a:t>
            </a:r>
            <a:r>
              <a:rPr lang="en-US" dirty="0" smtClean="0"/>
              <a:t> has reached about 10 million K, pressure is so great that nuclear fusion begins, and  a star is born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Sequence Stage</a:t>
            </a:r>
            <a:endParaRPr lang="en-US" dirty="0"/>
          </a:p>
        </p:txBody>
      </p:sp>
      <p:sp>
        <p:nvSpPr>
          <p:cNvPr id="3" name="Content Placeholder 2"/>
          <p:cNvSpPr>
            <a:spLocks noGrp="1"/>
          </p:cNvSpPr>
          <p:nvPr>
            <p:ph idx="1"/>
          </p:nvPr>
        </p:nvSpPr>
        <p:spPr/>
        <p:txBody>
          <a:bodyPr>
            <a:noAutofit/>
          </a:bodyPr>
          <a:lstStyle/>
          <a:p>
            <a:r>
              <a:rPr lang="en-US" dirty="0" smtClean="0"/>
              <a:t>Once nuclear fusion begins, the star is now in its main sequence stage of life where it spends about 90% of its life</a:t>
            </a:r>
          </a:p>
          <a:p>
            <a:r>
              <a:rPr lang="en-US" dirty="0" smtClean="0"/>
              <a:t>Life span of a star depends on its size</a:t>
            </a:r>
          </a:p>
          <a:p>
            <a:pPr lvl="1"/>
            <a:r>
              <a:rPr lang="en-US" sz="2600" dirty="0" smtClean="0"/>
              <a:t>Very large, massive stars burn their fuel much faster than smaller stars</a:t>
            </a:r>
          </a:p>
          <a:p>
            <a:pPr lvl="2"/>
            <a:r>
              <a:rPr lang="en-US" sz="2600" dirty="0" smtClean="0"/>
              <a:t>Their main sequences may last only a few hundred thousand years</a:t>
            </a:r>
          </a:p>
          <a:p>
            <a:pPr lvl="1"/>
            <a:r>
              <a:rPr lang="en-US" sz="2600" dirty="0" smtClean="0"/>
              <a:t>Smaller stars will live on for billions of years because they burn their fuel much more slowly.</a:t>
            </a:r>
          </a:p>
          <a:p>
            <a:r>
              <a:rPr lang="en-US" dirty="0" smtClean="0"/>
              <a:t>Eventually, the star’s fuel will begin to run out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4922520"/>
          </a:xfrm>
        </p:spPr>
        <p:txBody>
          <a:bodyPr>
            <a:normAutofit/>
          </a:bodyPr>
          <a:lstStyle/>
          <a:p>
            <a:r>
              <a:rPr lang="en-US" sz="2800" dirty="0" smtClean="0"/>
              <a:t>As nuclear fusion slows, and the hydrogen fuel source is depleted, a star rapidly evolves and dies</a:t>
            </a:r>
          </a:p>
          <a:p>
            <a:pPr>
              <a:buNone/>
            </a:pPr>
            <a:endParaRPr lang="en-US" sz="2800" dirty="0" smtClean="0"/>
          </a:p>
          <a:p>
            <a:r>
              <a:rPr lang="en-US" sz="2800" dirty="0" smtClean="0"/>
              <a:t>With the exception of low-mass red stars, a star can delay its death by fusing heavier elements and becoming a giant</a:t>
            </a:r>
          </a:p>
          <a:p>
            <a:pPr>
              <a:buNone/>
            </a:pPr>
            <a:endParaRPr lang="en-US" sz="2800" dirty="0" smtClean="0"/>
          </a:p>
          <a:p>
            <a:r>
              <a:rPr lang="en-US" sz="2800" dirty="0" smtClean="0"/>
              <a:t>Average/Medium mass stars become red giants</a:t>
            </a:r>
          </a:p>
          <a:p>
            <a:pPr>
              <a:buNone/>
            </a:pPr>
            <a:endParaRPr lang="en-US" sz="2800" dirty="0" smtClean="0"/>
          </a:p>
          <a:p>
            <a:r>
              <a:rPr lang="en-US" sz="2800" dirty="0" smtClean="0"/>
              <a:t>Massive stars become red </a:t>
            </a:r>
            <a:r>
              <a:rPr lang="en-US" sz="2800" dirty="0" err="1" smtClean="0"/>
              <a:t>supergiants</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print"/>
          <a:srcRect/>
          <a:stretch>
            <a:fillRect/>
          </a:stretch>
        </p:blipFill>
        <p:spPr bwMode="auto">
          <a:xfrm>
            <a:off x="1066800" y="944562"/>
            <a:ext cx="7239482" cy="59134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Giant/Supergiant Stage</a:t>
            </a:r>
            <a:endParaRPr lang="en-US" dirty="0"/>
          </a:p>
        </p:txBody>
      </p:sp>
      <p:sp>
        <p:nvSpPr>
          <p:cNvPr id="3" name="Content Placeholder 2"/>
          <p:cNvSpPr>
            <a:spLocks noGrp="1"/>
          </p:cNvSpPr>
          <p:nvPr>
            <p:ph idx="1"/>
          </p:nvPr>
        </p:nvSpPr>
        <p:spPr/>
        <p:txBody>
          <a:bodyPr/>
          <a:lstStyle/>
          <a:p>
            <a:r>
              <a:rPr lang="en-US" sz="2800" dirty="0" smtClean="0"/>
              <a:t>Hydrogen burning migrates outward. The star’s outer envelope expands (and becomes a giant)</a:t>
            </a:r>
          </a:p>
          <a:p>
            <a:r>
              <a:rPr lang="en-US" sz="2800" dirty="0" smtClean="0"/>
              <a:t>Its surface cools and becomes red</a:t>
            </a:r>
          </a:p>
          <a:p>
            <a:r>
              <a:rPr lang="en-US" sz="2800" dirty="0" smtClean="0"/>
              <a:t>The core collapses as helium is converted to carbon. Eventually all nuclear fuel is used and gravity squeezes the star</a:t>
            </a:r>
          </a:p>
          <a:p>
            <a:pPr>
              <a:buNone/>
            </a:pPr>
            <a:endParaRPr lang="en-US" dirty="0" smtClean="0"/>
          </a:p>
          <a:p>
            <a:r>
              <a:rPr lang="en-US" dirty="0" smtClean="0"/>
              <a:t>Average star=red giant</a:t>
            </a:r>
          </a:p>
          <a:p>
            <a:r>
              <a:rPr lang="en-US" dirty="0" smtClean="0"/>
              <a:t>Massive star=red supergiant</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star?</a:t>
            </a:r>
            <a:endParaRPr lang="en-US" dirty="0"/>
          </a:p>
        </p:txBody>
      </p:sp>
      <p:sp>
        <p:nvSpPr>
          <p:cNvPr id="5" name="Content Placeholder 4"/>
          <p:cNvSpPr>
            <a:spLocks noGrp="1"/>
          </p:cNvSpPr>
          <p:nvPr>
            <p:ph idx="1"/>
          </p:nvPr>
        </p:nvSpPr>
        <p:spPr/>
        <p:txBody>
          <a:bodyPr>
            <a:normAutofit/>
          </a:bodyPr>
          <a:lstStyle/>
          <a:p>
            <a:r>
              <a:rPr lang="en-US" sz="3000" dirty="0" smtClean="0"/>
              <a:t>Huge spheres of very hot gas that emit light and other radiation</a:t>
            </a:r>
          </a:p>
          <a:p>
            <a:r>
              <a:rPr lang="en-US" sz="3000" dirty="0" smtClean="0"/>
              <a:t>The sun is the nearest star to Earth</a:t>
            </a:r>
          </a:p>
          <a:p>
            <a:r>
              <a:rPr lang="en-US" sz="3000" dirty="0" smtClean="0"/>
              <a:t>The next closest star is </a:t>
            </a:r>
            <a:r>
              <a:rPr lang="en-US" sz="3000" dirty="0" err="1" smtClean="0"/>
              <a:t>Proxima</a:t>
            </a:r>
            <a:r>
              <a:rPr lang="en-US" sz="3000" dirty="0" smtClean="0"/>
              <a:t> Centauri, which is 100 million times farther away from Earth than the moon</a:t>
            </a:r>
          </a:p>
          <a:p>
            <a:r>
              <a:rPr lang="en-US" sz="3000" dirty="0" smtClean="0"/>
              <a:t>On a clear night you can see about 6000 stars</a:t>
            </a: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 and Death of Stars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All stars, regardless of their size, eventually run out of fuel and collapse due to gravity</a:t>
            </a:r>
          </a:p>
          <a:p>
            <a:r>
              <a:rPr lang="en-US" sz="2800" dirty="0" smtClean="0"/>
              <a:t>Death of Low Mass Stars</a:t>
            </a:r>
          </a:p>
          <a:p>
            <a:pPr lvl="1"/>
            <a:r>
              <a:rPr lang="en-US" sz="2800" dirty="0" smtClean="0"/>
              <a:t>Stars less than ½ the mass of the sun never evolve to the red giant stage but remain in the stable main sequence stage until they consume all their hydrogen fuel and collapse into a white dwarf</a:t>
            </a:r>
          </a:p>
          <a:p>
            <a:pPr lvl="1"/>
            <a:r>
              <a:rPr lang="en-US" sz="2800" dirty="0" smtClean="0"/>
              <a:t>Low mass stars don’t get hot enough to fuse helium so only fuel source is hydrogen</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 of Medium/Average mass stars</a:t>
            </a:r>
            <a:endParaRPr lang="en-US" dirty="0"/>
          </a:p>
        </p:txBody>
      </p:sp>
      <p:sp>
        <p:nvSpPr>
          <p:cNvPr id="3" name="Content Placeholder 2"/>
          <p:cNvSpPr>
            <a:spLocks noGrp="1"/>
          </p:cNvSpPr>
          <p:nvPr>
            <p:ph idx="1"/>
          </p:nvPr>
        </p:nvSpPr>
        <p:spPr/>
        <p:txBody>
          <a:bodyPr/>
          <a:lstStyle/>
          <a:p>
            <a:r>
              <a:rPr lang="en-US" dirty="0" smtClean="0"/>
              <a:t>Stars with masses similar to the sun evolve essentially the same way as low-mass stars</a:t>
            </a:r>
          </a:p>
          <a:p>
            <a:r>
              <a:rPr lang="en-US" dirty="0" smtClean="0"/>
              <a:t>During their collapse from red giants to white dwarfs, medium-mass stars are thought to cast off their bloated outer layers, creating an expanding round cloud of gas called planetary nebula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Nebula</a:t>
            </a:r>
            <a:endParaRPr lang="en-US" dirty="0"/>
          </a:p>
        </p:txBody>
      </p:sp>
      <p:pic>
        <p:nvPicPr>
          <p:cNvPr id="4" name="Picture 12"/>
          <p:cNvPicPr>
            <a:picLocks noGrp="1" noChangeAspect="1" noChangeArrowheads="1"/>
          </p:cNvPicPr>
          <p:nvPr>
            <p:ph idx="1"/>
          </p:nvPr>
        </p:nvPicPr>
        <p:blipFill>
          <a:blip r:embed="rId2" cstate="print"/>
          <a:srcRect/>
          <a:stretch>
            <a:fillRect/>
          </a:stretch>
        </p:blipFill>
        <p:spPr bwMode="auto">
          <a:xfrm>
            <a:off x="1823568" y="1935163"/>
            <a:ext cx="5496864" cy="43894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Massive Stars</a:t>
            </a:r>
            <a:endParaRPr lang="en-US" dirty="0"/>
          </a:p>
        </p:txBody>
      </p:sp>
      <p:sp>
        <p:nvSpPr>
          <p:cNvPr id="3" name="Content Placeholder 2"/>
          <p:cNvSpPr>
            <a:spLocks noGrp="1"/>
          </p:cNvSpPr>
          <p:nvPr>
            <p:ph idx="1"/>
          </p:nvPr>
        </p:nvSpPr>
        <p:spPr>
          <a:xfrm>
            <a:off x="457200" y="1935480"/>
            <a:ext cx="8382000" cy="4922520"/>
          </a:xfrm>
        </p:spPr>
        <p:txBody>
          <a:bodyPr>
            <a:normAutofit/>
          </a:bodyPr>
          <a:lstStyle/>
          <a:p>
            <a:r>
              <a:rPr lang="en-US" sz="2800" dirty="0" smtClean="0"/>
              <a:t>Stars that over 3x the mass of the sun have relatively short life spans, which end in a supernova explosion event</a:t>
            </a:r>
          </a:p>
          <a:p>
            <a:r>
              <a:rPr lang="en-US" sz="2800" dirty="0" smtClean="0"/>
              <a:t>A supernova is an exploding massive star that increases in brightness many thousands of times </a:t>
            </a:r>
          </a:p>
          <a:p>
            <a:pPr lvl="1"/>
            <a:r>
              <a:rPr lang="en-US" sz="2800" dirty="0" smtClean="0"/>
              <a:t>Supernova are rare; none have been observed in our galaxy</a:t>
            </a:r>
          </a:p>
          <a:p>
            <a:r>
              <a:rPr lang="en-US" sz="2800" dirty="0" smtClean="0"/>
              <a:t>The massive star’s interior condenses and may produce a hot, dense object that is either a neutron star or a black hole</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 and Death </a:t>
            </a:r>
            <a:endParaRPr lang="en-US" dirty="0"/>
          </a:p>
        </p:txBody>
      </p:sp>
      <p:sp>
        <p:nvSpPr>
          <p:cNvPr id="3" name="Content Placeholder 2"/>
          <p:cNvSpPr>
            <a:spLocks noGrp="1"/>
          </p:cNvSpPr>
          <p:nvPr>
            <p:ph idx="1"/>
          </p:nvPr>
        </p:nvSpPr>
        <p:spPr/>
        <p:txBody>
          <a:bodyPr/>
          <a:lstStyle/>
          <a:p>
            <a:r>
              <a:rPr lang="en-US" sz="3400" dirty="0" smtClean="0"/>
              <a:t>H-R Diagrams and Stellar Evolution</a:t>
            </a:r>
          </a:p>
          <a:p>
            <a:pPr lvl="1"/>
            <a:r>
              <a:rPr lang="en-US" sz="3200" dirty="0" smtClean="0"/>
              <a:t>H-R diagrams have been helpful in formulating and testing models of stellar evolution</a:t>
            </a:r>
          </a:p>
          <a:p>
            <a:pPr lvl="1"/>
            <a:r>
              <a:rPr lang="en-US" sz="3200" dirty="0" smtClean="0"/>
              <a:t>They are also useful for illustrating the changes that take place in an individual star during its life span</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Stellar Remnants</a:t>
            </a:r>
            <a:endParaRPr lang="en-US" dirty="0"/>
          </a:p>
        </p:txBody>
      </p:sp>
      <p:sp>
        <p:nvSpPr>
          <p:cNvPr id="3" name="Content Placeholder 2"/>
          <p:cNvSpPr>
            <a:spLocks noGrp="1"/>
          </p:cNvSpPr>
          <p:nvPr>
            <p:ph idx="1"/>
          </p:nvPr>
        </p:nvSpPr>
        <p:spPr/>
        <p:txBody>
          <a:bodyPr>
            <a:normAutofit fontScale="92500" lnSpcReduction="10000"/>
          </a:bodyPr>
          <a:lstStyle/>
          <a:p>
            <a:r>
              <a:rPr lang="en-US" sz="3700" dirty="0" smtClean="0"/>
              <a:t>White Dwarfs</a:t>
            </a:r>
          </a:p>
          <a:p>
            <a:pPr lvl="1"/>
            <a:r>
              <a:rPr lang="en-US" sz="3200" dirty="0" smtClean="0"/>
              <a:t>A white dwarf is a star that has exhausted most or all of its nuclear fuel and has collapsed to a very small size, believed to be near its final stage of evolution</a:t>
            </a:r>
          </a:p>
          <a:p>
            <a:pPr lvl="1"/>
            <a:r>
              <a:rPr lang="en-US" sz="3200" dirty="0" smtClean="0"/>
              <a:t>The sun begins as a nebula, spends much of its life as a main-star sequence star, and then becomes a red giant, a planetary nebula, a white dwarf, and finally a black dwarf</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Stellar Remnants</a:t>
            </a:r>
            <a:endParaRPr lang="en-US" dirty="0"/>
          </a:p>
        </p:txBody>
      </p:sp>
      <p:sp>
        <p:nvSpPr>
          <p:cNvPr id="3" name="Content Placeholder 2"/>
          <p:cNvSpPr>
            <a:spLocks noGrp="1"/>
          </p:cNvSpPr>
          <p:nvPr>
            <p:ph idx="1"/>
          </p:nvPr>
        </p:nvSpPr>
        <p:spPr>
          <a:xfrm>
            <a:off x="457200" y="1935480"/>
            <a:ext cx="8229600" cy="4922520"/>
          </a:xfrm>
        </p:spPr>
        <p:txBody>
          <a:bodyPr>
            <a:normAutofit fontScale="92500" lnSpcReduction="20000"/>
          </a:bodyPr>
          <a:lstStyle/>
          <a:p>
            <a:r>
              <a:rPr lang="en-US" sz="3700" dirty="0" smtClean="0"/>
              <a:t>Neutron Stars</a:t>
            </a:r>
          </a:p>
          <a:p>
            <a:pPr lvl="1"/>
            <a:r>
              <a:rPr lang="en-US" sz="3000" dirty="0" smtClean="0"/>
              <a:t>A star of extremely high  density composed entirely of neutrons</a:t>
            </a:r>
          </a:p>
          <a:p>
            <a:pPr lvl="1"/>
            <a:r>
              <a:rPr lang="en-US" sz="3000" dirty="0" smtClean="0"/>
              <a:t>Neutron stars are thought to be the remnants of supernovae events</a:t>
            </a:r>
          </a:p>
          <a:p>
            <a:r>
              <a:rPr lang="en-US" sz="3200" dirty="0" smtClean="0"/>
              <a:t>Black holes</a:t>
            </a:r>
          </a:p>
          <a:p>
            <a:pPr lvl="1"/>
            <a:r>
              <a:rPr lang="en-US" sz="3000" dirty="0" smtClean="0"/>
              <a:t>A massive star that has collapsed to such a small volume that its gravity prevents the escape of everything, including light</a:t>
            </a:r>
          </a:p>
          <a:p>
            <a:pPr lvl="1"/>
            <a:r>
              <a:rPr lang="en-US" sz="3000" dirty="0" smtClean="0"/>
              <a:t>Scientists think that as matter is pulled into a black hole, it should become very hot and emit a flood of X-rays before being pulled in</a:t>
            </a:r>
            <a:endParaRPr lang="en-US" sz="3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Gases from the Red Supergiant spiral into the black hole</a:t>
            </a:r>
            <a:endParaRPr lang="en-US" dirty="0"/>
          </a:p>
        </p:txBody>
      </p:sp>
      <p:pic>
        <p:nvPicPr>
          <p:cNvPr id="4" name="Picture 12"/>
          <p:cNvPicPr>
            <a:picLocks noGrp="1" noChangeAspect="1" noChangeArrowheads="1"/>
          </p:cNvPicPr>
          <p:nvPr>
            <p:ph idx="1"/>
          </p:nvPr>
        </p:nvPicPr>
        <p:blipFill>
          <a:blip r:embed="rId2" cstate="print"/>
          <a:srcRect/>
          <a:stretch>
            <a:fillRect/>
          </a:stretch>
        </p:blipFill>
        <p:spPr bwMode="auto">
          <a:xfrm>
            <a:off x="475192" y="1935163"/>
            <a:ext cx="8193616" cy="438943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lumMod val="40000"/>
                    <a:lumOff val="60000"/>
                  </a:schemeClr>
                </a:solidFill>
              </a:rPr>
              <a:t>Section 3: The Universe</a:t>
            </a:r>
            <a:endParaRPr lang="en-US" dirty="0">
              <a:solidFill>
                <a:schemeClr val="accent6">
                  <a:lumMod val="40000"/>
                  <a:lumOff val="60000"/>
                </a:schemeClr>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Galaxies</a:t>
            </a:r>
            <a:endParaRPr lang="en-US" dirty="0"/>
          </a:p>
        </p:txBody>
      </p:sp>
      <p:sp>
        <p:nvSpPr>
          <p:cNvPr id="3" name="Content Placeholder 2"/>
          <p:cNvSpPr>
            <a:spLocks noGrp="1"/>
          </p:cNvSpPr>
          <p:nvPr>
            <p:ph idx="1"/>
          </p:nvPr>
        </p:nvSpPr>
        <p:spPr/>
        <p:txBody>
          <a:bodyPr/>
          <a:lstStyle/>
          <a:p>
            <a:r>
              <a:rPr lang="en-US" sz="3600" dirty="0" smtClean="0"/>
              <a:t>A galaxy is a group of stars, dust, and gases held together by gravity</a:t>
            </a:r>
          </a:p>
          <a:p>
            <a:r>
              <a:rPr lang="en-US" sz="3600" dirty="0" smtClean="0"/>
              <a:t>There are three types of Galaxies: Spiral, Elliptical, </a:t>
            </a:r>
            <a:r>
              <a:rPr lang="en-US" sz="3600" dirty="0" smtClean="0"/>
              <a:t>Irregular</a:t>
            </a:r>
          </a:p>
          <a:p>
            <a:r>
              <a:rPr lang="en-US" sz="3600" dirty="0" smtClean="0"/>
              <a:t>Classified based on shape</a:t>
            </a:r>
            <a:endParaRPr lang="en-US" sz="3600"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star?</a:t>
            </a:r>
            <a:endParaRPr lang="en-US" dirty="0"/>
          </a:p>
        </p:txBody>
      </p:sp>
      <p:sp>
        <p:nvSpPr>
          <p:cNvPr id="5" name="Content Placeholder 4"/>
          <p:cNvSpPr>
            <a:spLocks noGrp="1"/>
          </p:cNvSpPr>
          <p:nvPr>
            <p:ph idx="1"/>
          </p:nvPr>
        </p:nvSpPr>
        <p:spPr/>
        <p:txBody>
          <a:bodyPr>
            <a:normAutofit/>
          </a:bodyPr>
          <a:lstStyle/>
          <a:p>
            <a:r>
              <a:rPr lang="en-US" sz="3000" dirty="0" smtClean="0"/>
              <a:t>Stars are driven by nuclear fusion reactions!</a:t>
            </a:r>
          </a:p>
          <a:p>
            <a:r>
              <a:rPr lang="en-US" sz="3000" dirty="0" smtClean="0"/>
              <a:t>A star is made mostly of hydrogen and helium</a:t>
            </a:r>
          </a:p>
          <a:p>
            <a:r>
              <a:rPr lang="en-US" sz="3000" dirty="0" smtClean="0"/>
              <a:t>A star is held together by gravity forces from its own mass</a:t>
            </a:r>
          </a:p>
          <a:p>
            <a:r>
              <a:rPr lang="en-US" sz="3000" dirty="0" smtClean="0"/>
              <a:t>Nuclear fusion takes place in the center of a star</a:t>
            </a:r>
          </a:p>
          <a:p>
            <a:r>
              <a:rPr lang="en-US" sz="3000" dirty="0" smtClean="0"/>
              <a:t>Energy is released as electromagnetic radiation</a:t>
            </a:r>
            <a:endParaRPr lang="en-US" sz="3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Galaxies</a:t>
            </a:r>
            <a:endParaRPr lang="en-US" dirty="0"/>
          </a:p>
        </p:txBody>
      </p:sp>
      <p:sp>
        <p:nvSpPr>
          <p:cNvPr id="3" name="Content Placeholder 2"/>
          <p:cNvSpPr>
            <a:spLocks noGrp="1"/>
          </p:cNvSpPr>
          <p:nvPr>
            <p:ph idx="1"/>
          </p:nvPr>
        </p:nvSpPr>
        <p:spPr/>
        <p:txBody>
          <a:bodyPr/>
          <a:lstStyle/>
          <a:p>
            <a:r>
              <a:rPr lang="en-US" dirty="0" smtClean="0"/>
              <a:t>About 30% of all galaxies are spiral galaxies</a:t>
            </a:r>
          </a:p>
          <a:p>
            <a:r>
              <a:rPr lang="en-US" dirty="0" smtClean="0"/>
              <a:t>They have large diameters 20,000 to 125,000 light-years and contain both young and old stars</a:t>
            </a:r>
          </a:p>
          <a:p>
            <a:r>
              <a:rPr lang="en-US" dirty="0" smtClean="0"/>
              <a:t>Usually disked shaped like a pinwheel, with a somewhat greater concentration of stars near their centers</a:t>
            </a:r>
          </a:p>
          <a:p>
            <a:r>
              <a:rPr lang="en-US" dirty="0" smtClean="0"/>
              <a:t>A barred spiral galaxy has its stars arranged in the shape of a bar which rotates as a rigid system and attached to the bar are curved spiral arms</a:t>
            </a:r>
          </a:p>
          <a:p>
            <a:r>
              <a:rPr lang="en-US" dirty="0" smtClean="0"/>
              <a:t>The Milky Way may be a Barred Spiral Galaxy</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Galaxies</a:t>
            </a:r>
            <a:endParaRPr lang="en-US" dirty="0"/>
          </a:p>
        </p:txBody>
      </p:sp>
      <p:sp>
        <p:nvSpPr>
          <p:cNvPr id="3" name="Content Placeholder 2"/>
          <p:cNvSpPr>
            <a:spLocks noGrp="1"/>
          </p:cNvSpPr>
          <p:nvPr>
            <p:ph idx="1"/>
          </p:nvPr>
        </p:nvSpPr>
        <p:spPr/>
        <p:txBody>
          <a:bodyPr/>
          <a:lstStyle/>
          <a:p>
            <a:r>
              <a:rPr lang="en-US" sz="3600" dirty="0" smtClean="0"/>
              <a:t>Have interstellar matter in between stars</a:t>
            </a:r>
          </a:p>
          <a:p>
            <a:r>
              <a:rPr lang="en-US" sz="3600" dirty="0" smtClean="0"/>
              <a:t>Clouds of interstellar matter provide the materials to allow new stars to form</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Milky Way Galaxy</a:t>
            </a:r>
            <a:endParaRPr lang="en-US" dirty="0"/>
          </a:p>
        </p:txBody>
      </p:sp>
      <p:sp>
        <p:nvSpPr>
          <p:cNvPr id="3" name="Content Placeholder 2"/>
          <p:cNvSpPr>
            <a:spLocks noGrp="1"/>
          </p:cNvSpPr>
          <p:nvPr>
            <p:ph idx="1"/>
          </p:nvPr>
        </p:nvSpPr>
        <p:spPr>
          <a:xfrm>
            <a:off x="0" y="1935480"/>
            <a:ext cx="9144000" cy="4922520"/>
          </a:xfrm>
        </p:spPr>
        <p:txBody>
          <a:bodyPr>
            <a:normAutofit fontScale="92500" lnSpcReduction="10000"/>
          </a:bodyPr>
          <a:lstStyle/>
          <a:p>
            <a:r>
              <a:rPr lang="en-US" dirty="0" smtClean="0"/>
              <a:t>Size of the Milky Way Galaxy</a:t>
            </a:r>
          </a:p>
          <a:p>
            <a:pPr lvl="1"/>
            <a:r>
              <a:rPr lang="en-US" sz="2600" dirty="0" smtClean="0"/>
              <a:t>Hard to study because interstellar matter blocks are vision</a:t>
            </a:r>
          </a:p>
          <a:p>
            <a:pPr lvl="1"/>
            <a:r>
              <a:rPr lang="en-US" sz="2600" dirty="0" smtClean="0"/>
              <a:t>A large spiral galaxy whose disk is about 100,000 light years thick at the nucleus.</a:t>
            </a:r>
          </a:p>
          <a:p>
            <a:r>
              <a:rPr lang="en-US" dirty="0" smtClean="0"/>
              <a:t>Structure of the Milky Way</a:t>
            </a:r>
          </a:p>
          <a:p>
            <a:pPr lvl="1"/>
            <a:r>
              <a:rPr lang="en-US" sz="2600" dirty="0" smtClean="0"/>
              <a:t>Scientists have used radio telescopes to determine the structure of our galaxy</a:t>
            </a:r>
          </a:p>
          <a:p>
            <a:pPr lvl="1"/>
            <a:r>
              <a:rPr lang="en-US" sz="2600" dirty="0" smtClean="0"/>
              <a:t>Has at least 3 distinct spiral arms</a:t>
            </a:r>
          </a:p>
          <a:p>
            <a:pPr lvl="1"/>
            <a:r>
              <a:rPr lang="en-US" sz="2600" dirty="0" smtClean="0"/>
              <a:t>The sun is in one of the arms about 30,000 </a:t>
            </a:r>
            <a:r>
              <a:rPr lang="en-US" sz="2600" dirty="0" err="1" smtClean="0"/>
              <a:t>ly</a:t>
            </a:r>
            <a:r>
              <a:rPr lang="en-US" sz="2600" dirty="0" smtClean="0"/>
              <a:t> away from the center of the galaxy</a:t>
            </a:r>
          </a:p>
          <a:p>
            <a:pPr lvl="1"/>
            <a:r>
              <a:rPr lang="en-US" sz="2600" dirty="0" smtClean="0"/>
              <a:t>Our solar system orbits the galactic nucleus once every 200 million years</a:t>
            </a:r>
            <a:endParaRPr lang="en-US" sz="2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3124200" y="878406"/>
            <a:ext cx="2720975" cy="597959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Elliptical Galaxies</a:t>
            </a:r>
            <a:endParaRPr lang="en-US" dirty="0"/>
          </a:p>
        </p:txBody>
      </p:sp>
      <p:sp>
        <p:nvSpPr>
          <p:cNvPr id="3" name="Content Placeholder 2"/>
          <p:cNvSpPr>
            <a:spLocks noGrp="1"/>
          </p:cNvSpPr>
          <p:nvPr>
            <p:ph sz="half" idx="1"/>
          </p:nvPr>
        </p:nvSpPr>
        <p:spPr>
          <a:xfrm>
            <a:off x="457200" y="1676400"/>
            <a:ext cx="4038600" cy="4434840"/>
          </a:xfrm>
        </p:spPr>
        <p:txBody>
          <a:bodyPr>
            <a:noAutofit/>
          </a:bodyPr>
          <a:lstStyle/>
          <a:p>
            <a:r>
              <a:rPr lang="en-US" sz="2800" dirty="0" smtClean="0"/>
              <a:t>60 % of all galaxies are elliptical</a:t>
            </a:r>
          </a:p>
          <a:p>
            <a:r>
              <a:rPr lang="en-US" sz="2800" dirty="0" smtClean="0"/>
              <a:t>Range in shape from round to oval</a:t>
            </a:r>
          </a:p>
          <a:p>
            <a:r>
              <a:rPr lang="en-US" sz="2800" dirty="0" smtClean="0"/>
              <a:t>Most are small, though the largest galaxies (200,000 light years in diameter) are elliptical</a:t>
            </a:r>
          </a:p>
          <a:p>
            <a:r>
              <a:rPr lang="en-US" sz="2800" dirty="0" smtClean="0"/>
              <a:t>No spiral arms</a:t>
            </a:r>
          </a:p>
          <a:p>
            <a:r>
              <a:rPr lang="en-US" sz="2800" dirty="0" smtClean="0"/>
              <a:t>Contains old stars, so often a red color</a:t>
            </a:r>
            <a:endParaRPr lang="en-US" sz="2800" dirty="0"/>
          </a:p>
        </p:txBody>
      </p:sp>
      <p:pic>
        <p:nvPicPr>
          <p:cNvPr id="5" name="Picture 12"/>
          <p:cNvPicPr>
            <a:picLocks noGrp="1" noChangeAspect="1" noChangeArrowheads="1"/>
          </p:cNvPicPr>
          <p:nvPr>
            <p:ph sz="half" idx="2"/>
          </p:nvPr>
        </p:nvPicPr>
        <p:blipFill>
          <a:blip r:embed="rId2" cstate="print"/>
          <a:srcRect/>
          <a:stretch>
            <a:fillRect/>
          </a:stretch>
        </p:blipFill>
        <p:spPr bwMode="auto">
          <a:xfrm>
            <a:off x="4648199" y="1905000"/>
            <a:ext cx="4244163" cy="425933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 Galaxies</a:t>
            </a:r>
            <a:endParaRPr lang="en-US" dirty="0"/>
          </a:p>
        </p:txBody>
      </p:sp>
      <p:sp>
        <p:nvSpPr>
          <p:cNvPr id="3" name="Content Placeholder 2"/>
          <p:cNvSpPr>
            <a:spLocks noGrp="1"/>
          </p:cNvSpPr>
          <p:nvPr>
            <p:ph sz="half" idx="1"/>
          </p:nvPr>
        </p:nvSpPr>
        <p:spPr>
          <a:xfrm>
            <a:off x="228600" y="1920085"/>
            <a:ext cx="4038600" cy="4434840"/>
          </a:xfrm>
        </p:spPr>
        <p:txBody>
          <a:bodyPr>
            <a:normAutofit/>
          </a:bodyPr>
          <a:lstStyle/>
          <a:p>
            <a:r>
              <a:rPr lang="en-US" sz="3200" dirty="0" smtClean="0"/>
              <a:t>Only 10% of the known galaxies have irregular shapes</a:t>
            </a:r>
          </a:p>
          <a:p>
            <a:r>
              <a:rPr lang="en-US" sz="3200" dirty="0" smtClean="0"/>
              <a:t>Irregular galaxies contain young stars</a:t>
            </a:r>
            <a:endParaRPr lang="en-US" sz="3200" dirty="0"/>
          </a:p>
        </p:txBody>
      </p:sp>
      <p:pic>
        <p:nvPicPr>
          <p:cNvPr id="6" name="Picture 12"/>
          <p:cNvPicPr>
            <a:picLocks noChangeAspect="1" noChangeArrowheads="1"/>
          </p:cNvPicPr>
          <p:nvPr/>
        </p:nvPicPr>
        <p:blipFill>
          <a:blip r:embed="rId2" cstate="print"/>
          <a:srcRect/>
          <a:stretch>
            <a:fillRect/>
          </a:stretch>
        </p:blipFill>
        <p:spPr bwMode="auto">
          <a:xfrm>
            <a:off x="4229829" y="3124200"/>
            <a:ext cx="4914171" cy="328104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Clusters</a:t>
            </a:r>
            <a:endParaRPr lang="en-US" dirty="0"/>
          </a:p>
        </p:txBody>
      </p:sp>
      <p:sp>
        <p:nvSpPr>
          <p:cNvPr id="4" name="Content Placeholder 3"/>
          <p:cNvSpPr>
            <a:spLocks noGrp="1"/>
          </p:cNvSpPr>
          <p:nvPr>
            <p:ph sz="half" idx="1"/>
          </p:nvPr>
        </p:nvSpPr>
        <p:spPr/>
        <p:txBody>
          <a:bodyPr>
            <a:normAutofit lnSpcReduction="10000"/>
          </a:bodyPr>
          <a:lstStyle/>
          <a:p>
            <a:r>
              <a:rPr lang="en-US" sz="2800" dirty="0" smtClean="0"/>
              <a:t>A galaxy cluster is a system of galaxies containing several to thousands of member galaxies</a:t>
            </a:r>
          </a:p>
          <a:p>
            <a:r>
              <a:rPr lang="en-US" sz="2800" dirty="0" smtClean="0"/>
              <a:t>We are in the Local Group cluster which contains at least 28 galaxies (3 spirals, 11 irregular, 14 elliptical)</a:t>
            </a:r>
          </a:p>
          <a:p>
            <a:pPr>
              <a:buNone/>
            </a:pPr>
            <a:endParaRPr lang="en-US" sz="2800" dirty="0"/>
          </a:p>
        </p:txBody>
      </p:sp>
      <p:pic>
        <p:nvPicPr>
          <p:cNvPr id="6" name="Picture 12"/>
          <p:cNvPicPr>
            <a:picLocks noGrp="1" noChangeAspect="1" noChangeArrowheads="1"/>
          </p:cNvPicPr>
          <p:nvPr>
            <p:ph sz="half" idx="2"/>
          </p:nvPr>
        </p:nvPicPr>
        <p:blipFill>
          <a:blip r:embed="rId2" cstate="print"/>
          <a:srcRect/>
          <a:stretch>
            <a:fillRect/>
          </a:stretch>
        </p:blipFill>
        <p:spPr bwMode="auto">
          <a:xfrm>
            <a:off x="4648200" y="2319939"/>
            <a:ext cx="4038600" cy="363576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Galaxy </a:t>
            </a:r>
            <a:r>
              <a:rPr lang="en-US" dirty="0" err="1" smtClean="0"/>
              <a:t>Superclusters</a:t>
            </a:r>
            <a:endParaRPr lang="en-US" dirty="0"/>
          </a:p>
        </p:txBody>
      </p:sp>
      <p:sp>
        <p:nvSpPr>
          <p:cNvPr id="7" name="Content Placeholder 6"/>
          <p:cNvSpPr>
            <a:spLocks noGrp="1"/>
          </p:cNvSpPr>
          <p:nvPr>
            <p:ph idx="1"/>
          </p:nvPr>
        </p:nvSpPr>
        <p:spPr/>
        <p:txBody>
          <a:bodyPr>
            <a:normAutofit/>
          </a:bodyPr>
          <a:lstStyle/>
          <a:p>
            <a:r>
              <a:rPr lang="en-US" sz="3400" dirty="0" smtClean="0"/>
              <a:t>Galaxy clusters also make groups called </a:t>
            </a:r>
            <a:r>
              <a:rPr lang="en-US" sz="3400" dirty="0" err="1" smtClean="0"/>
              <a:t>superclusters</a:t>
            </a:r>
            <a:endParaRPr lang="en-US" sz="3400" dirty="0" smtClean="0"/>
          </a:p>
          <a:p>
            <a:r>
              <a:rPr lang="en-US" sz="3400" dirty="0" smtClean="0"/>
              <a:t>Studies indicate </a:t>
            </a:r>
            <a:r>
              <a:rPr lang="en-US" sz="3400" dirty="0" err="1" smtClean="0"/>
              <a:t>superclusters</a:t>
            </a:r>
            <a:r>
              <a:rPr lang="en-US" sz="3400" dirty="0" smtClean="0"/>
              <a:t> may be the largest structures in the universe</a:t>
            </a:r>
            <a:endParaRPr lang="en-US" sz="3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Origin of the Universe</a:t>
            </a:r>
            <a:endParaRPr lang="en-US" dirty="0"/>
          </a:p>
        </p:txBody>
      </p:sp>
      <p:sp>
        <p:nvSpPr>
          <p:cNvPr id="3" name="Content Placeholder 2"/>
          <p:cNvSpPr>
            <a:spLocks noGrp="1"/>
          </p:cNvSpPr>
          <p:nvPr>
            <p:ph sz="half" idx="1"/>
          </p:nvPr>
        </p:nvSpPr>
        <p:spPr>
          <a:xfrm>
            <a:off x="0" y="1600200"/>
            <a:ext cx="4114800" cy="5257800"/>
          </a:xfrm>
        </p:spPr>
        <p:txBody>
          <a:bodyPr>
            <a:normAutofit/>
          </a:bodyPr>
          <a:lstStyle/>
          <a:p>
            <a:r>
              <a:rPr lang="en-US" sz="2800" dirty="0" smtClean="0"/>
              <a:t>Remember, a light year is the distance that light travels in 1 year. </a:t>
            </a:r>
          </a:p>
          <a:p>
            <a:r>
              <a:rPr lang="en-US" sz="2800" dirty="0" smtClean="0"/>
              <a:t>This distance is so large that it would take more than 10 million years to travel in a car</a:t>
            </a:r>
            <a:endParaRPr lang="en-US" sz="2800" dirty="0"/>
          </a:p>
        </p:txBody>
      </p:sp>
      <p:sp>
        <p:nvSpPr>
          <p:cNvPr id="4" name="Content Placeholder 3"/>
          <p:cNvSpPr>
            <a:spLocks noGrp="1"/>
          </p:cNvSpPr>
          <p:nvPr>
            <p:ph sz="half" idx="2"/>
          </p:nvPr>
        </p:nvSpPr>
        <p:spPr>
          <a:xfrm>
            <a:off x="4267200" y="1600200"/>
            <a:ext cx="4572000" cy="5257800"/>
          </a:xfrm>
        </p:spPr>
        <p:txBody>
          <a:bodyPr>
            <a:normAutofit/>
          </a:bodyPr>
          <a:lstStyle/>
          <a:p>
            <a:r>
              <a:rPr lang="en-US" sz="2800" dirty="0" smtClean="0"/>
              <a:t>When we say the sun’s light is 8 minutes away, we are saying we see it as it was 8 minutes ago, and never as it really is</a:t>
            </a:r>
          </a:p>
          <a:p>
            <a:r>
              <a:rPr lang="en-US" sz="2800" dirty="0" smtClean="0"/>
              <a:t>The same is true for stars, planets, galaxies, or clusters of galaxies</a:t>
            </a:r>
          </a:p>
          <a:p>
            <a:r>
              <a:rPr lang="en-US" sz="2800" dirty="0" smtClean="0"/>
              <a:t>Most of the universe is empty space</a:t>
            </a:r>
            <a:endParaRPr 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Expanding Universe</a:t>
            </a:r>
            <a:endParaRPr lang="en-US" dirty="0"/>
          </a:p>
        </p:txBody>
      </p:sp>
      <p:sp>
        <p:nvSpPr>
          <p:cNvPr id="3" name="Content Placeholder 2"/>
          <p:cNvSpPr>
            <a:spLocks noGrp="1"/>
          </p:cNvSpPr>
          <p:nvPr>
            <p:ph idx="1"/>
          </p:nvPr>
        </p:nvSpPr>
        <p:spPr>
          <a:xfrm>
            <a:off x="457200" y="1935480"/>
            <a:ext cx="8229600" cy="4922520"/>
          </a:xfrm>
        </p:spPr>
        <p:txBody>
          <a:bodyPr>
            <a:normAutofit lnSpcReduction="10000"/>
          </a:bodyPr>
          <a:lstStyle/>
          <a:p>
            <a:r>
              <a:rPr lang="en-US" sz="3000" dirty="0" smtClean="0"/>
              <a:t>Red Shifts</a:t>
            </a:r>
          </a:p>
          <a:p>
            <a:pPr lvl="1"/>
            <a:r>
              <a:rPr lang="en-US" sz="2800" dirty="0" smtClean="0"/>
              <a:t>Red shift, or a Doppler shift toward the red end of the spectrum, occurs because wavelengths are stretched, which shows that Earth and the source are moving away from each other</a:t>
            </a:r>
          </a:p>
          <a:p>
            <a:r>
              <a:rPr lang="en-US" sz="3000" dirty="0" smtClean="0"/>
              <a:t>Hubble’s Law</a:t>
            </a:r>
          </a:p>
          <a:p>
            <a:pPr lvl="1"/>
            <a:r>
              <a:rPr lang="en-US" sz="2800" dirty="0" smtClean="0"/>
              <a:t>A law that states that the galaxies are retreating from the Milky Way at a speed that is proportional to its distance</a:t>
            </a:r>
          </a:p>
          <a:p>
            <a:pPr lvl="1"/>
            <a:r>
              <a:rPr lang="en-US" sz="2800" dirty="0" smtClean="0"/>
              <a:t>The red shift of distant galaxies indicate that the universe is expanding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Stars</a:t>
            </a:r>
            <a:endParaRPr lang="en-US" dirty="0"/>
          </a:p>
        </p:txBody>
      </p:sp>
      <p:sp>
        <p:nvSpPr>
          <p:cNvPr id="3" name="Content Placeholder 2"/>
          <p:cNvSpPr>
            <a:spLocks noGrp="1"/>
          </p:cNvSpPr>
          <p:nvPr>
            <p:ph sz="half" idx="1"/>
          </p:nvPr>
        </p:nvSpPr>
        <p:spPr/>
        <p:txBody>
          <a:bodyPr>
            <a:normAutofit/>
          </a:bodyPr>
          <a:lstStyle/>
          <a:p>
            <a:r>
              <a:rPr lang="en-US" sz="3000" dirty="0" smtClean="0"/>
              <a:t>Constellations- an apparent group of stars originally named from mythical characters. The sky contains 88 constellations.</a:t>
            </a:r>
          </a:p>
          <a:p>
            <a:pPr>
              <a:buNone/>
            </a:pPr>
            <a:endParaRPr lang="en-US" sz="3000" dirty="0"/>
          </a:p>
        </p:txBody>
      </p:sp>
      <p:pic>
        <p:nvPicPr>
          <p:cNvPr id="5" name="Picture 23"/>
          <p:cNvPicPr>
            <a:picLocks noGrp="1" noChangeAspect="1" noChangeArrowheads="1"/>
          </p:cNvPicPr>
          <p:nvPr>
            <p:ph sz="half" idx="2"/>
          </p:nvPr>
        </p:nvPicPr>
        <p:blipFill>
          <a:blip r:embed="rId2" cstate="print"/>
          <a:srcRect/>
          <a:stretch>
            <a:fillRect/>
          </a:stretch>
        </p:blipFill>
        <p:spPr bwMode="auto">
          <a:xfrm>
            <a:off x="4495800" y="1981200"/>
            <a:ext cx="4495800" cy="44958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Hubble’s Law</a:t>
            </a:r>
            <a:endParaRPr lang="en-US" dirty="0"/>
          </a:p>
        </p:txBody>
      </p:sp>
      <p:sp>
        <p:nvSpPr>
          <p:cNvPr id="3" name="Content Placeholder 2"/>
          <p:cNvSpPr>
            <a:spLocks noGrp="1"/>
          </p:cNvSpPr>
          <p:nvPr>
            <p:ph idx="1"/>
          </p:nvPr>
        </p:nvSpPr>
        <p:spPr>
          <a:xfrm>
            <a:off x="457200" y="1371600"/>
            <a:ext cx="8229600" cy="4389120"/>
          </a:xfrm>
        </p:spPr>
        <p:txBody>
          <a:bodyPr/>
          <a:lstStyle/>
          <a:p>
            <a:r>
              <a:rPr lang="en-US" dirty="0" smtClean="0">
                <a:cs typeface="Times New Roman" charset="0"/>
              </a:rPr>
              <a:t>To help visualize the nature of the universe, imagine a loaf of raisin bread dough that has been set out to rise for a few hours. </a:t>
            </a:r>
          </a:p>
          <a:p>
            <a:r>
              <a:rPr lang="en-US" dirty="0" smtClean="0">
                <a:cs typeface="Times New Roman" charset="0"/>
              </a:rPr>
              <a:t>As the dough doubles in size, so does the distance between all the raisins. Those objects located father apart move away from each other more rapidly.</a:t>
            </a:r>
            <a:endParaRPr lang="en-US" dirty="0"/>
          </a:p>
        </p:txBody>
      </p:sp>
      <p:pic>
        <p:nvPicPr>
          <p:cNvPr id="4" name="Picture 12"/>
          <p:cNvPicPr>
            <a:picLocks noChangeAspect="1" noChangeArrowheads="1"/>
          </p:cNvPicPr>
          <p:nvPr/>
        </p:nvPicPr>
        <p:blipFill>
          <a:blip r:embed="rId2" cstate="print"/>
          <a:srcRect/>
          <a:stretch>
            <a:fillRect/>
          </a:stretch>
        </p:blipFill>
        <p:spPr bwMode="auto">
          <a:xfrm>
            <a:off x="609600" y="3881437"/>
            <a:ext cx="7896225" cy="297656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Theory</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r>
              <a:rPr lang="en-US" sz="2800" dirty="0" smtClean="0"/>
              <a:t>States that at one time, the entire universe was confined to a dense, hot, </a:t>
            </a:r>
            <a:r>
              <a:rPr lang="en-US" sz="2800" dirty="0" err="1" smtClean="0"/>
              <a:t>supermassive</a:t>
            </a:r>
            <a:r>
              <a:rPr lang="en-US" sz="2800" dirty="0" smtClean="0"/>
              <a:t> ball. Then about 13.7 billion years ago, a violent explosion occurred, hurling this material in all directions</a:t>
            </a:r>
          </a:p>
          <a:p>
            <a:r>
              <a:rPr lang="en-US" sz="2800" dirty="0" smtClean="0"/>
              <a:t>All matter and space were created at that instant. After several hundred thousand years, the universe became cool enough for atoms to form. Gases in the universe continued to cool and condense. They eventually formed the stars that make up the galaxies we now observe moving away from us</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print"/>
          <a:srcRect/>
          <a:stretch>
            <a:fillRect/>
          </a:stretch>
        </p:blipFill>
        <p:spPr bwMode="auto">
          <a:xfrm>
            <a:off x="3505200" y="799370"/>
            <a:ext cx="2471737" cy="605863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Evidence for Big Bang</a:t>
            </a:r>
            <a:endParaRPr lang="en-US" dirty="0"/>
          </a:p>
        </p:txBody>
      </p:sp>
      <p:sp>
        <p:nvSpPr>
          <p:cNvPr id="3" name="Content Placeholder 2"/>
          <p:cNvSpPr>
            <a:spLocks noGrp="1"/>
          </p:cNvSpPr>
          <p:nvPr>
            <p:ph idx="1"/>
          </p:nvPr>
        </p:nvSpPr>
        <p:spPr/>
        <p:txBody>
          <a:bodyPr>
            <a:normAutofit/>
          </a:bodyPr>
          <a:lstStyle/>
          <a:p>
            <a:r>
              <a:rPr lang="en-US" sz="3200" dirty="0" smtClean="0"/>
              <a:t>Red Shift of galaxies </a:t>
            </a:r>
          </a:p>
          <a:p>
            <a:pPr>
              <a:buNone/>
            </a:pPr>
            <a:endParaRPr lang="en-US" sz="3200" dirty="0" smtClean="0"/>
          </a:p>
          <a:p>
            <a:r>
              <a:rPr lang="en-US" sz="3200" dirty="0" smtClean="0"/>
              <a:t>Scientists discovered a type of energy called cosmic background radiation. Scientists think that this radiation was produced during the big bang.</a:t>
            </a:r>
            <a:endParaRPr lang="en-US"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the Future of the Universe……</a:t>
            </a:r>
            <a:endParaRPr lang="en-US" dirty="0"/>
          </a:p>
        </p:txBody>
      </p:sp>
      <p:sp>
        <p:nvSpPr>
          <p:cNvPr id="3" name="Content Placeholder 2"/>
          <p:cNvSpPr>
            <a:spLocks noGrp="1"/>
          </p:cNvSpPr>
          <p:nvPr>
            <p:ph idx="1"/>
          </p:nvPr>
        </p:nvSpPr>
        <p:spPr/>
        <p:txBody>
          <a:bodyPr>
            <a:normAutofit/>
          </a:bodyPr>
          <a:lstStyle/>
          <a:p>
            <a:r>
              <a:rPr lang="en-US" sz="3700" dirty="0" smtClean="0"/>
              <a:t>The future is uncertain, but there are 3 possible outcomes</a:t>
            </a:r>
          </a:p>
          <a:p>
            <a:pPr lvl="1"/>
            <a:r>
              <a:rPr lang="en-US" sz="3000" dirty="0" smtClean="0"/>
              <a:t>The universe will keep expanding forever</a:t>
            </a:r>
          </a:p>
          <a:p>
            <a:pPr lvl="1"/>
            <a:r>
              <a:rPr lang="en-US" sz="3000" dirty="0" smtClean="0"/>
              <a:t>The expansion of the universe will gradually slow down, and the universe will approach a limit in size</a:t>
            </a:r>
          </a:p>
          <a:p>
            <a:pPr lvl="1"/>
            <a:r>
              <a:rPr lang="en-US" sz="3000" dirty="0" smtClean="0"/>
              <a:t>The universe will stop expanding and start to fall back in on itself (big crunch)</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676400"/>
            <a:ext cx="7924800" cy="487027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Fate of Universe depends on mass</a:t>
            </a:r>
            <a:endParaRPr lang="en-US" dirty="0"/>
          </a:p>
        </p:txBody>
      </p:sp>
      <p:sp>
        <p:nvSpPr>
          <p:cNvPr id="3" name="Content Placeholder 2"/>
          <p:cNvSpPr>
            <a:spLocks noGrp="1"/>
          </p:cNvSpPr>
          <p:nvPr>
            <p:ph sz="half" idx="1"/>
          </p:nvPr>
        </p:nvSpPr>
        <p:spPr>
          <a:xfrm>
            <a:off x="0" y="1600200"/>
            <a:ext cx="4114800" cy="4953000"/>
          </a:xfrm>
        </p:spPr>
        <p:txBody>
          <a:bodyPr>
            <a:normAutofit/>
          </a:bodyPr>
          <a:lstStyle/>
          <a:p>
            <a:r>
              <a:rPr lang="en-US" dirty="0" smtClean="0"/>
              <a:t>If there is not enough mass, the gravitation force will be too weak to stop the expansion, and the universe will expand forever</a:t>
            </a:r>
          </a:p>
          <a:p>
            <a:r>
              <a:rPr lang="en-US" dirty="0" smtClean="0"/>
              <a:t>If there is just the right amount of mass, the expansion will continually slow down, but will never stop completely</a:t>
            </a:r>
            <a:endParaRPr lang="en-US" dirty="0"/>
          </a:p>
        </p:txBody>
      </p:sp>
      <p:sp>
        <p:nvSpPr>
          <p:cNvPr id="4" name="Content Placeholder 3"/>
          <p:cNvSpPr>
            <a:spLocks noGrp="1"/>
          </p:cNvSpPr>
          <p:nvPr>
            <p:ph sz="half" idx="2"/>
          </p:nvPr>
        </p:nvSpPr>
        <p:spPr/>
        <p:txBody>
          <a:bodyPr>
            <a:normAutofit/>
          </a:bodyPr>
          <a:lstStyle/>
          <a:p>
            <a:r>
              <a:rPr lang="en-US" dirty="0" smtClean="0"/>
              <a:t>If there is too much mass, gravity will eventually overcome the expansion and the universe will stat to contract</a:t>
            </a:r>
          </a:p>
          <a:p>
            <a:pPr lvl="1"/>
            <a:r>
              <a:rPr lang="en-US" sz="2400" dirty="0" smtClean="0"/>
              <a:t>Could be known as the “Big Crunch”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New technology helps scientists test theories</a:t>
            </a:r>
            <a:endParaRPr lang="en-US" dirty="0"/>
          </a:p>
        </p:txBody>
      </p:sp>
      <p:sp>
        <p:nvSpPr>
          <p:cNvPr id="3" name="Content Placeholder 2"/>
          <p:cNvSpPr>
            <a:spLocks noGrp="1"/>
          </p:cNvSpPr>
          <p:nvPr>
            <p:ph idx="1"/>
          </p:nvPr>
        </p:nvSpPr>
        <p:spPr>
          <a:xfrm>
            <a:off x="457200" y="1600200"/>
            <a:ext cx="7848600" cy="4876800"/>
          </a:xfrm>
        </p:spPr>
        <p:txBody>
          <a:bodyPr>
            <a:normAutofit/>
          </a:bodyPr>
          <a:lstStyle/>
          <a:p>
            <a:r>
              <a:rPr lang="en-US" sz="3200" dirty="0" smtClean="0"/>
              <a:t>Analyzing the background radiation, scientist have discovered that 23% of the universe is made of a type of matter that does not give off light but that has gravity that we can detect, we call this matter </a:t>
            </a:r>
            <a:r>
              <a:rPr lang="en-US" sz="3200" i="1" u="sng" dirty="0" smtClean="0"/>
              <a:t>dark matter</a:t>
            </a:r>
            <a:r>
              <a:rPr lang="en-US" sz="3200" dirty="0" smtClean="0"/>
              <a:t>.</a:t>
            </a:r>
          </a:p>
          <a:p>
            <a:pPr lvl="1"/>
            <a:r>
              <a:rPr lang="en-US" sz="2600" dirty="0" smtClean="0"/>
              <a:t>There is a debate about dark matter, may be planets, black holes, or brown dwarfs</a:t>
            </a:r>
          </a:p>
          <a:p>
            <a:pPr lvl="2"/>
            <a:r>
              <a:rPr lang="en-US" sz="2600" dirty="0" smtClean="0"/>
              <a:t>Brown dwarfs are star-like objects that lack enough energy to begin nuclear fusion</a:t>
            </a:r>
            <a:endParaRPr lang="en-US" sz="2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material called, dark energy is relatively unknown, scientists think it acts as a force that opposes gravity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Stars</a:t>
            </a:r>
            <a:endParaRPr lang="en-US" dirty="0"/>
          </a:p>
        </p:txBody>
      </p:sp>
      <p:sp>
        <p:nvSpPr>
          <p:cNvPr id="3" name="Content Placeholder 2"/>
          <p:cNvSpPr>
            <a:spLocks noGrp="1"/>
          </p:cNvSpPr>
          <p:nvPr>
            <p:ph idx="1"/>
          </p:nvPr>
        </p:nvSpPr>
        <p:spPr>
          <a:xfrm>
            <a:off x="457200" y="1935480"/>
            <a:ext cx="8382000" cy="4541520"/>
          </a:xfrm>
        </p:spPr>
        <p:txBody>
          <a:bodyPr>
            <a:normAutofit lnSpcReduction="10000"/>
          </a:bodyPr>
          <a:lstStyle/>
          <a:p>
            <a:r>
              <a:rPr lang="en-US" sz="3200" dirty="0" smtClean="0"/>
              <a:t>Measuring Distances to Stars</a:t>
            </a:r>
          </a:p>
          <a:p>
            <a:pPr lvl="1"/>
            <a:r>
              <a:rPr lang="en-US" sz="3000" dirty="0" smtClean="0"/>
              <a:t>Parallax</a:t>
            </a:r>
          </a:p>
          <a:p>
            <a:pPr lvl="2"/>
            <a:r>
              <a:rPr lang="en-US" sz="2800" dirty="0" smtClean="0"/>
              <a:t>The slight shifting of the apparent position of a star due to the orbital motion of Earth</a:t>
            </a:r>
          </a:p>
          <a:p>
            <a:pPr lvl="2"/>
            <a:r>
              <a:rPr lang="en-US" sz="2800" dirty="0" smtClean="0"/>
              <a:t>The most basic way to measure distance</a:t>
            </a:r>
          </a:p>
          <a:p>
            <a:pPr lvl="2"/>
            <a:r>
              <a:rPr lang="en-US" sz="2800" dirty="0" smtClean="0"/>
              <a:t>The nearest stars have the largest parallax angles, while those of </a:t>
            </a:r>
            <a:r>
              <a:rPr lang="en-US" sz="2800" dirty="0" smtClean="0"/>
              <a:t>distant </a:t>
            </a:r>
            <a:r>
              <a:rPr lang="en-US" sz="2800" dirty="0" smtClean="0"/>
              <a:t>stars are too small to measure</a:t>
            </a:r>
          </a:p>
          <a:p>
            <a:pPr lvl="2"/>
            <a:r>
              <a:rPr lang="en-US" sz="2800" dirty="0" smtClean="0"/>
              <a:t>“Large” parallax angles still are as small or smaller than 1/3600 of an arc</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a:t>
            </a:r>
            <a:endParaRPr lang="en-US" dirty="0"/>
          </a:p>
        </p:txBody>
      </p:sp>
      <p:pic>
        <p:nvPicPr>
          <p:cNvPr id="3" name="Picture 12"/>
          <p:cNvPicPr>
            <a:picLocks noChangeAspect="1" noChangeArrowheads="1"/>
          </p:cNvPicPr>
          <p:nvPr/>
        </p:nvPicPr>
        <p:blipFill>
          <a:blip r:embed="rId2" cstate="print"/>
          <a:srcRect/>
          <a:stretch>
            <a:fillRect/>
          </a:stretch>
        </p:blipFill>
        <p:spPr bwMode="auto">
          <a:xfrm>
            <a:off x="76200" y="2362200"/>
            <a:ext cx="8824979" cy="3619501"/>
          </a:xfrm>
          <a:prstGeom prst="rect">
            <a:avLst/>
          </a:prstGeom>
          <a:solidFill>
            <a:srgbClr val="FFFFFF"/>
          </a:solidFill>
          <a:ln w="9525">
            <a:solidFill>
              <a:srgbClr val="FFFFFF"/>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Stars</a:t>
            </a:r>
            <a:endParaRPr lang="en-US" dirty="0"/>
          </a:p>
        </p:txBody>
      </p:sp>
      <p:sp>
        <p:nvSpPr>
          <p:cNvPr id="3" name="Content Placeholder 2"/>
          <p:cNvSpPr>
            <a:spLocks noGrp="1"/>
          </p:cNvSpPr>
          <p:nvPr>
            <p:ph idx="1"/>
          </p:nvPr>
        </p:nvSpPr>
        <p:spPr>
          <a:xfrm>
            <a:off x="457200" y="1935480"/>
            <a:ext cx="8382000" cy="4541520"/>
          </a:xfrm>
        </p:spPr>
        <p:txBody>
          <a:bodyPr>
            <a:normAutofit/>
          </a:bodyPr>
          <a:lstStyle/>
          <a:p>
            <a:r>
              <a:rPr lang="en-US" sz="3400" dirty="0" smtClean="0"/>
              <a:t>Measuring Distances to Stars</a:t>
            </a:r>
          </a:p>
          <a:p>
            <a:pPr lvl="1"/>
            <a:r>
              <a:rPr lang="en-US" sz="3400" dirty="0" smtClean="0"/>
              <a:t>Light-Year</a:t>
            </a:r>
          </a:p>
          <a:p>
            <a:pPr lvl="2"/>
            <a:r>
              <a:rPr lang="en-US" sz="3000" dirty="0" smtClean="0"/>
              <a:t>The distance which a ray of light would travel in one year</a:t>
            </a:r>
          </a:p>
          <a:p>
            <a:pPr lvl="2"/>
            <a:r>
              <a:rPr lang="en-US" sz="3000" dirty="0" smtClean="0"/>
              <a:t>1 light year=9.5 x 10</a:t>
            </a:r>
            <a:r>
              <a:rPr lang="en-US" sz="3000" baseline="30000" dirty="0" smtClean="0"/>
              <a:t>15</a:t>
            </a:r>
            <a:r>
              <a:rPr lang="en-US" sz="3000" dirty="0" smtClean="0"/>
              <a:t> m</a:t>
            </a:r>
          </a:p>
          <a:p>
            <a:pPr lvl="2"/>
            <a:r>
              <a:rPr lang="en-US" sz="3000" dirty="0" err="1" smtClean="0"/>
              <a:t>Proxima</a:t>
            </a:r>
            <a:r>
              <a:rPr lang="en-US" sz="3000" dirty="0" smtClean="0"/>
              <a:t> Centauri is about 4.3 light years away from the sun</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Stars-Binary Stars and Stellar Mass</a:t>
            </a:r>
            <a:endParaRPr lang="en-US" dirty="0"/>
          </a:p>
        </p:txBody>
      </p:sp>
      <p:sp>
        <p:nvSpPr>
          <p:cNvPr id="3" name="Content Placeholder 2"/>
          <p:cNvSpPr>
            <a:spLocks noGrp="1"/>
          </p:cNvSpPr>
          <p:nvPr>
            <p:ph idx="1"/>
          </p:nvPr>
        </p:nvSpPr>
        <p:spPr/>
        <p:txBody>
          <a:bodyPr/>
          <a:lstStyle/>
          <a:p>
            <a:r>
              <a:rPr lang="en-US" dirty="0" smtClean="0"/>
              <a:t>A binary star is one of two stars revolving around a common center of mass under their mutual gravitational attraction</a:t>
            </a:r>
          </a:p>
          <a:p>
            <a:r>
              <a:rPr lang="en-US" dirty="0" smtClean="0"/>
              <a:t>More than 50% of the stars in the universe may occur in pairs or multiples</a:t>
            </a:r>
          </a:p>
          <a:p>
            <a:r>
              <a:rPr lang="en-US" dirty="0" smtClean="0"/>
              <a:t>Binary stars are used to determine the star property most difficult to calculate-its mass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A2E3FE"/>
      </a:accent1>
      <a:accent2>
        <a:srgbClr val="FF388C"/>
      </a:accent2>
      <a:accent3>
        <a:srgbClr val="D519FF"/>
      </a:accent3>
      <a:accent4>
        <a:srgbClr val="68007F"/>
      </a:accent4>
      <a:accent5>
        <a:srgbClr val="005BD3"/>
      </a:accent5>
      <a:accent6>
        <a:srgbClr val="00349E"/>
      </a:accent6>
      <a:hlink>
        <a:srgbClr val="FF1B97"/>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211</TotalTime>
  <Words>2554</Words>
  <Application>Microsoft Office PowerPoint</Application>
  <PresentationFormat>On-screen Show (4:3)</PresentationFormat>
  <Paragraphs>249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Chapter 25 Notes</vt:lpstr>
      <vt:lpstr>Section 1: Properties of Stars</vt:lpstr>
      <vt:lpstr>What is a star?</vt:lpstr>
      <vt:lpstr>What is a star?</vt:lpstr>
      <vt:lpstr>Characteristics of Stars</vt:lpstr>
      <vt:lpstr>Characteristics of Stars</vt:lpstr>
      <vt:lpstr>Parallax</vt:lpstr>
      <vt:lpstr>Characteristics of Stars</vt:lpstr>
      <vt:lpstr>Characteristics of Stars-Binary Stars and Stellar Mass</vt:lpstr>
      <vt:lpstr>Slide 10</vt:lpstr>
      <vt:lpstr>Characteristics of Stars-Stellar Brightness</vt:lpstr>
      <vt:lpstr>Absolute magnitude vs Apparent Magnitude</vt:lpstr>
      <vt:lpstr>Star Color and Temperature</vt:lpstr>
      <vt:lpstr>Color and Temperature of Stars</vt:lpstr>
      <vt:lpstr>Types of Stars-Classification</vt:lpstr>
      <vt:lpstr>Hertzsprung-Russell Diagram</vt:lpstr>
      <vt:lpstr>Hertzsprung-Russell Diagram</vt:lpstr>
      <vt:lpstr>H-R Diagram</vt:lpstr>
      <vt:lpstr>Hertzsprung-Russell Diagram</vt:lpstr>
      <vt:lpstr>Hertzsprung-Russell Diagram</vt:lpstr>
      <vt:lpstr>Hertzsprung-Russell Diagram</vt:lpstr>
      <vt:lpstr>Hertzsprung-Russell Diagram</vt:lpstr>
      <vt:lpstr>Interstellar Matter</vt:lpstr>
      <vt:lpstr>Section 2: Stellar Evolution</vt:lpstr>
      <vt:lpstr>Star Birth</vt:lpstr>
      <vt:lpstr>Main Sequence Stage</vt:lpstr>
      <vt:lpstr>Slide 27</vt:lpstr>
      <vt:lpstr>Slide 28</vt:lpstr>
      <vt:lpstr>Red Giant/Supergiant Stage</vt:lpstr>
      <vt:lpstr>Burnout and Death of Stars</vt:lpstr>
      <vt:lpstr>Death of Medium/Average mass stars</vt:lpstr>
      <vt:lpstr>Planetary Nebula</vt:lpstr>
      <vt:lpstr>Death of Massive Stars</vt:lpstr>
      <vt:lpstr>Burnout and Death </vt:lpstr>
      <vt:lpstr>Stellar Remnants</vt:lpstr>
      <vt:lpstr>Stellar Remnants</vt:lpstr>
      <vt:lpstr>Gases from the Red Supergiant spiral into the black hole</vt:lpstr>
      <vt:lpstr>Section 3: The Universe</vt:lpstr>
      <vt:lpstr>Types of Galaxies</vt:lpstr>
      <vt:lpstr>Spiral Galaxies</vt:lpstr>
      <vt:lpstr>Spiral Galaxies</vt:lpstr>
      <vt:lpstr>The Milky Way Galaxy</vt:lpstr>
      <vt:lpstr>Slide 43</vt:lpstr>
      <vt:lpstr>Elliptical Galaxies</vt:lpstr>
      <vt:lpstr>Irregular Galaxies</vt:lpstr>
      <vt:lpstr>Galaxy Clusters</vt:lpstr>
      <vt:lpstr>Galaxy Superclusters</vt:lpstr>
      <vt:lpstr>Origin of the Universe</vt:lpstr>
      <vt:lpstr>The Expanding Universe</vt:lpstr>
      <vt:lpstr>Hubble’s Law</vt:lpstr>
      <vt:lpstr>Big Bang Theory</vt:lpstr>
      <vt:lpstr>Slide 52</vt:lpstr>
      <vt:lpstr>Supporting Evidence for Big Bang</vt:lpstr>
      <vt:lpstr>Predicting the Future of the Universe……</vt:lpstr>
      <vt:lpstr>Slide 55</vt:lpstr>
      <vt:lpstr>Fate of Universe depends on mass</vt:lpstr>
      <vt:lpstr>New technology helps scientists test theories</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Notes</dc:title>
  <dc:creator/>
  <cp:lastModifiedBy>Julia Price</cp:lastModifiedBy>
  <cp:revision>17</cp:revision>
  <dcterms:created xsi:type="dcterms:W3CDTF">2006-08-16T00:00:00Z</dcterms:created>
  <dcterms:modified xsi:type="dcterms:W3CDTF">2011-03-18T22:14:26Z</dcterms:modified>
</cp:coreProperties>
</file>