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26" r:id="rId11"/>
    <p:sldId id="327" r:id="rId12"/>
    <p:sldId id="328" r:id="rId13"/>
    <p:sldId id="331" r:id="rId14"/>
    <p:sldId id="332" r:id="rId15"/>
    <p:sldId id="266" r:id="rId16"/>
    <p:sldId id="267" r:id="rId17"/>
    <p:sldId id="268" r:id="rId18"/>
    <p:sldId id="269" r:id="rId19"/>
    <p:sldId id="330" r:id="rId20"/>
    <p:sldId id="333" r:id="rId21"/>
    <p:sldId id="334" r:id="rId22"/>
    <p:sldId id="335" r:id="rId23"/>
    <p:sldId id="270" r:id="rId24"/>
    <p:sldId id="336" r:id="rId25"/>
    <p:sldId id="337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555D0-F5D5-4C43-BCED-C3F3D6C6541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B96A1-5AC1-4F0A-BC0C-5A23231A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C431-D32C-48CE-9093-29CD0E1D03BF}" type="slidenum">
              <a:rPr lang="en-US"/>
              <a:pPr/>
              <a:t>10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090F9-3138-4A75-92AC-EA0D0D7453D2}" type="slidenum">
              <a:rPr lang="en-US"/>
              <a:pPr/>
              <a:t>26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B82F1-4FBD-4B48-B604-02A6B8247AFD}" type="slidenum">
              <a:rPr lang="en-US"/>
              <a:pPr/>
              <a:t>27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50BD9-58C1-4C75-9009-3523440E6851}" type="slidenum">
              <a:rPr lang="en-US"/>
              <a:pPr/>
              <a:t>28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EEE83-5111-47D5-B302-B1E0B3A16419}" type="slidenum">
              <a:rPr lang="en-US"/>
              <a:pPr/>
              <a:t>29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9473F-1A44-4604-B72D-3C387A1B4586}" type="slidenum">
              <a:rPr lang="en-US"/>
              <a:pPr/>
              <a:t>30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FF9F3-BA2C-4847-8727-7845FDDD5C98}" type="slidenum">
              <a:rPr lang="en-US"/>
              <a:pPr/>
              <a:t>31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589A4-4272-4994-8EA8-599A2F2FCA4F}" type="slidenum">
              <a:rPr lang="en-US"/>
              <a:pPr/>
              <a:t>32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89AC7-07AF-4D29-8451-00DD02C9B9ED}" type="slidenum">
              <a:rPr lang="en-US"/>
              <a:pPr/>
              <a:t>11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6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0FF6C-7256-4188-882C-241BA68C0AB1}" type="slidenum">
              <a:rPr lang="en-US"/>
              <a:pPr/>
              <a:t>12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4025"/>
            <a:ext cx="5791200" cy="4114488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EF301-DFC5-4314-9DD9-0A4D397015EE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715000" cy="4114488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1DA8A-3895-4637-8AD8-687508BD7735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9E406-FBC3-4CF0-9A24-9D434B756436}" type="slidenum">
              <a:rPr lang="en-US"/>
              <a:pPr/>
              <a:t>21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4F64D-1196-4413-80AD-F0B3079F4163}" type="slidenum">
              <a:rPr lang="en-US"/>
              <a:pPr/>
              <a:t>22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15426-6E3D-49C6-94A4-664B3E053400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3CA47-B6AD-4FE6-871C-0CCE861CBACA}" type="slidenum">
              <a:rPr lang="en-US"/>
              <a:pPr/>
              <a:t>25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212D-AB75-4F88-9147-C4EC211F3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7975-941A-4823-8C22-E2A768884D6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5CAD8-29E4-4612-BA75-D1FE68EF9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077200" cy="2500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characteristics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2514600"/>
          </a:xfrm>
        </p:spPr>
        <p:txBody>
          <a:bodyPr/>
          <a:lstStyle/>
          <a:p>
            <a:pPr marL="533400" indent="-533400" eaLnBrk="1" hangingPunct="1"/>
            <a:r>
              <a:rPr lang="en-US" sz="2400" b="1" smtClean="0">
                <a:latin typeface="Arial" pitchFamily="34" charset="0"/>
              </a:rPr>
              <a:t>Definition of a Mineral: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200" smtClean="0">
                <a:latin typeface="Arial" pitchFamily="34" charset="0"/>
              </a:rPr>
              <a:t>naturally occurring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200" smtClean="0">
                <a:latin typeface="Arial" pitchFamily="34" charset="0"/>
              </a:rPr>
              <a:t>inorganic 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200" smtClean="0">
                <a:latin typeface="Arial" pitchFamily="34" charset="0"/>
              </a:rPr>
              <a:t>solid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200" smtClean="0">
                <a:latin typeface="Arial" pitchFamily="34" charset="0"/>
              </a:rPr>
              <a:t>characteristic crystalline structure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200" smtClean="0">
                <a:latin typeface="Arial" pitchFamily="34" charset="0"/>
              </a:rPr>
              <a:t>definite chemical composition</a:t>
            </a:r>
            <a:endParaRPr lang="en-US" sz="2000" smtClean="0">
              <a:latin typeface="Arial" pitchFamily="34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" y="411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" pitchFamily="34" charset="0"/>
              </a:rPr>
              <a:t>steel     plastic     sugar     table salt    mercury    ice       coal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3400" y="5257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" pitchFamily="34" charset="0"/>
              </a:rPr>
              <a:t>basalt     obsidian    mica     gold      paper      chalk     coral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3400" y="4495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#1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600200" y="4495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#1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667000" y="4495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#1,2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114800" y="4495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" pitchFamily="34" charset="0"/>
              </a:rPr>
              <a:t>YES!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410200" y="4495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#3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477000" y="4495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" pitchFamily="34" charset="0"/>
              </a:rPr>
              <a:t>YES!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467600" y="4495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#2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33400" y="5638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#5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828800" y="5638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#4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048000" y="5638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" pitchFamily="34" charset="0"/>
              </a:rPr>
              <a:t>YES!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962400" y="5638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" pitchFamily="34" charset="0"/>
              </a:rPr>
              <a:t>YES!</a:t>
            </a:r>
          </a:p>
        </p:txBody>
      </p:sp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4876800" y="5638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#1,2</a:t>
            </a:r>
          </a:p>
        </p:txBody>
      </p:sp>
      <p:sp>
        <p:nvSpPr>
          <p:cNvPr id="25619" name="Rectangle 20"/>
          <p:cNvSpPr>
            <a:spLocks noChangeArrowheads="1"/>
          </p:cNvSpPr>
          <p:nvPr/>
        </p:nvSpPr>
        <p:spPr bwMode="auto">
          <a:xfrm>
            <a:off x="6096000" y="5638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#2</a:t>
            </a:r>
          </a:p>
        </p:txBody>
      </p:sp>
      <p:sp>
        <p:nvSpPr>
          <p:cNvPr id="25620" name="Rectangle 21"/>
          <p:cNvSpPr>
            <a:spLocks noChangeArrowheads="1"/>
          </p:cNvSpPr>
          <p:nvPr/>
        </p:nvSpPr>
        <p:spPr bwMode="auto">
          <a:xfrm>
            <a:off x="7162800" y="5638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latin typeface="Arial" pitchFamily="34" charset="0"/>
              </a:rPr>
              <a:t>no,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characteristics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1676400"/>
          </a:xfrm>
        </p:spPr>
        <p:txBody>
          <a:bodyPr/>
          <a:lstStyle/>
          <a:p>
            <a:pPr marL="533400" indent="-533400" eaLnBrk="1" hangingPunct="1"/>
            <a:r>
              <a:rPr lang="en-US" sz="3000" b="1" smtClean="0">
                <a:latin typeface="Arial" pitchFamily="34" charset="0"/>
              </a:rPr>
              <a:t>Naturally formed</a:t>
            </a:r>
          </a:p>
          <a:p>
            <a:pPr marL="914400" lvl="1" indent="-457200" eaLnBrk="1" hangingPunct="1"/>
            <a:r>
              <a:rPr lang="en-US" sz="2600" smtClean="0">
                <a:latin typeface="Arial" pitchFamily="34" charset="0"/>
              </a:rPr>
              <a:t>No substance created artificially is a mineral.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i="1" smtClean="0">
                <a:latin typeface="Arial" pitchFamily="34" charset="0"/>
              </a:rPr>
              <a:t>     examples:</a:t>
            </a:r>
            <a:r>
              <a:rPr lang="en-US" sz="2400" smtClean="0">
                <a:latin typeface="Arial" pitchFamily="34" charset="0"/>
              </a:rPr>
              <a:t>  plastic, steel, sugar, paper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5800" y="2895600"/>
            <a:ext cx="784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000" b="1">
                <a:latin typeface="Arial" pitchFamily="34" charset="0"/>
              </a:rPr>
              <a:t>Inorganic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Anything formed by a living organism and containing organic materials is not a mineral.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i="1">
                <a:latin typeface="Arial" pitchFamily="34" charset="0"/>
              </a:rPr>
              <a:t>     examples:</a:t>
            </a:r>
            <a:r>
              <a:rPr lang="en-US">
                <a:latin typeface="Arial" pitchFamily="34" charset="0"/>
              </a:rPr>
              <a:t>  wood, plants, shells, coal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85800" y="48768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000" b="1">
                <a:latin typeface="Arial" pitchFamily="34" charset="0"/>
              </a:rPr>
              <a:t>Solid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Liquids and gases are not minerals.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i="1">
                <a:latin typeface="Arial" pitchFamily="34" charset="0"/>
              </a:rPr>
              <a:t>     examples:</a:t>
            </a:r>
            <a:r>
              <a:rPr lang="en-US">
                <a:latin typeface="Arial" pitchFamily="34" charset="0"/>
              </a:rPr>
              <a:t>  water, petroleum, lava,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characteristics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209800"/>
          </a:xfrm>
        </p:spPr>
        <p:txBody>
          <a:bodyPr/>
          <a:lstStyle/>
          <a:p>
            <a:pPr marL="533400" indent="-533400" eaLnBrk="1" hangingPunct="1"/>
            <a:r>
              <a:rPr lang="en-US" sz="3000" b="1" smtClean="0">
                <a:latin typeface="Arial" pitchFamily="34" charset="0"/>
              </a:rPr>
              <a:t>Characteristic crystalline structure</a:t>
            </a:r>
          </a:p>
          <a:p>
            <a:pPr marL="914400" lvl="1" indent="-457200" eaLnBrk="1" hangingPunct="1"/>
            <a:r>
              <a:rPr lang="en-US" sz="2600" smtClean="0">
                <a:latin typeface="Arial" pitchFamily="34" charset="0"/>
              </a:rPr>
              <a:t>must have an ordered arrangement of atoms</a:t>
            </a:r>
          </a:p>
          <a:p>
            <a:pPr marL="914400" lvl="1" indent="-457200" eaLnBrk="1" hangingPunct="1"/>
            <a:r>
              <a:rPr lang="en-US" sz="2600" smtClean="0">
                <a:latin typeface="Arial" pitchFamily="34" charset="0"/>
              </a:rPr>
              <a:t>displays repetitive geometric patterns in 3-D</a:t>
            </a:r>
          </a:p>
          <a:p>
            <a:pPr marL="914400" lvl="1" indent="-457200" eaLnBrk="1" hangingPunct="1">
              <a:spcBef>
                <a:spcPct val="40000"/>
              </a:spcBef>
              <a:buFontTx/>
              <a:buNone/>
            </a:pPr>
            <a:r>
              <a:rPr lang="en-US" sz="2400" i="1" smtClean="0">
                <a:latin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</a:rPr>
              <a:t>glass</a:t>
            </a:r>
            <a:r>
              <a:rPr lang="en-US" sz="2400" i="1" smtClean="0">
                <a:latin typeface="Arial" pitchFamily="34" charset="0"/>
              </a:rPr>
              <a:t> </a:t>
            </a:r>
            <a:r>
              <a:rPr lang="en-US" sz="2400" i="1" u="sng" smtClean="0">
                <a:latin typeface="Arial" pitchFamily="34" charset="0"/>
              </a:rPr>
              <a:t>not</a:t>
            </a:r>
            <a:r>
              <a:rPr lang="en-US" sz="2400" i="1" smtClean="0">
                <a:latin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</a:rPr>
              <a:t>a mineral </a:t>
            </a:r>
            <a:r>
              <a:rPr lang="en-US" sz="2400" i="1" smtClean="0">
                <a:latin typeface="Arial" pitchFamily="34" charset="0"/>
              </a:rPr>
              <a:t> (no internal crystalline structure)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Rectangle 21"/>
          <p:cNvSpPr>
            <a:spLocks noChangeArrowheads="1"/>
          </p:cNvSpPr>
          <p:nvPr/>
        </p:nvSpPr>
        <p:spPr bwMode="auto">
          <a:xfrm>
            <a:off x="685800" y="36576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000" b="1">
                <a:latin typeface="Arial" pitchFamily="34" charset="0"/>
              </a:rPr>
              <a:t>Definite chemical composition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must have consistent chemical formula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200" i="1">
                <a:latin typeface="Arial" pitchFamily="34" charset="0"/>
              </a:rPr>
              <a:t>examples:</a:t>
            </a:r>
            <a:r>
              <a:rPr lang="en-US" sz="2200">
                <a:latin typeface="Arial" pitchFamily="34" charset="0"/>
              </a:rPr>
              <a:t>  gold (Au), quartz (SiO</a:t>
            </a:r>
            <a:r>
              <a:rPr lang="en-US" sz="2200" baseline="-25000">
                <a:latin typeface="Arial" pitchFamily="34" charset="0"/>
              </a:rPr>
              <a:t>2</a:t>
            </a:r>
            <a:r>
              <a:rPr lang="en-US" sz="2200">
                <a:latin typeface="Arial" pitchFamily="34" charset="0"/>
              </a:rPr>
              <a:t>), orthoclase (KAlSi</a:t>
            </a:r>
            <a:r>
              <a:rPr lang="en-US" sz="2200" baseline="-25000">
                <a:latin typeface="Arial" pitchFamily="34" charset="0"/>
              </a:rPr>
              <a:t>3</a:t>
            </a:r>
            <a:r>
              <a:rPr lang="en-US" sz="2200">
                <a:latin typeface="Arial" pitchFamily="34" charset="0"/>
              </a:rPr>
              <a:t>O</a:t>
            </a:r>
            <a:r>
              <a:rPr lang="en-US" sz="2200" baseline="-25000">
                <a:latin typeface="Arial" pitchFamily="34" charset="0"/>
              </a:rPr>
              <a:t>8</a:t>
            </a:r>
            <a:r>
              <a:rPr lang="en-US" sz="2200">
                <a:latin typeface="Arial" pitchFamily="34" charset="0"/>
              </a:rPr>
              <a:t>)</a:t>
            </a:r>
            <a:endParaRPr lang="en-US" sz="2200" baseline="-25000">
              <a:latin typeface="Arial" pitchFamily="34" charset="0"/>
            </a:endParaRPr>
          </a:p>
          <a:p>
            <a:pPr marL="914400" lvl="1" indent="-457200">
              <a:spcBef>
                <a:spcPct val="60000"/>
              </a:spcBef>
            </a:pPr>
            <a:r>
              <a:rPr lang="en-US">
                <a:latin typeface="Arial" pitchFamily="34" charset="0"/>
              </a:rPr>
              <a:t>basalt (like many other rocks)</a:t>
            </a:r>
            <a:r>
              <a:rPr lang="en-US" i="1">
                <a:latin typeface="Arial" pitchFamily="34" charset="0"/>
              </a:rPr>
              <a:t> </a:t>
            </a:r>
            <a:r>
              <a:rPr lang="en-US">
                <a:latin typeface="Arial" pitchFamily="34" charset="0"/>
              </a:rPr>
              <a:t>contains variable ratios  of different minerals; thus, has no consistent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Mineraloids</a:t>
            </a:r>
            <a:r>
              <a:rPr lang="en-US" dirty="0" smtClean="0"/>
              <a:t>: Naturally occurring but don’t fit the definition of a mineral (ex. Glass)</a:t>
            </a:r>
          </a:p>
          <a:p>
            <a:endParaRPr lang="en-US" dirty="0" smtClean="0"/>
          </a:p>
          <a:p>
            <a:r>
              <a:rPr lang="en-US" dirty="0" smtClean="0"/>
              <a:t>Polymorphs: two minerals with the same composition but different structures (diamond and graphite)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minerals grow by crystallization: atoms are arranged in a specific, repeating geometric pattern: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Precipitated from aqueous (water) solutions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From a melt (magma)</a:t>
            </a:r>
          </a:p>
          <a:p>
            <a:pPr marL="971550" lvl="1" indent="-514350">
              <a:buNone/>
            </a:pPr>
            <a:r>
              <a:rPr lang="en-US" dirty="0" smtClean="0"/>
              <a:t>Some minerals result from the alteration of other minerals during:</a:t>
            </a:r>
          </a:p>
          <a:p>
            <a:pPr marL="971550" lvl="1" indent="-514350">
              <a:buAutoNum type="arabicPeriod" startAt="3"/>
            </a:pPr>
            <a:r>
              <a:rPr lang="en-US" dirty="0" smtClean="0"/>
              <a:t>Weathering</a:t>
            </a:r>
          </a:p>
          <a:p>
            <a:pPr marL="971550" lvl="1" indent="-514350">
              <a:buAutoNum type="arabicPeriod" startAt="3"/>
            </a:pPr>
            <a:r>
              <a:rPr lang="en-US" dirty="0" smtClean="0"/>
              <a:t>Metamorphism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304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/>
              <a:t>Of the almost 4000 known minerals, only about 30 are common.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400" dirty="0" smtClean="0"/>
          </a:p>
        </p:txBody>
      </p:sp>
      <p:pic>
        <p:nvPicPr>
          <p:cNvPr id="7172" name="Picture 4" descr="Blue Qu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843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eldspa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Muscov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2743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alc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429000"/>
            <a:ext cx="182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304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smtClean="0"/>
              <a:t>These minerals make up most of the rocks found in the Earth’s crust.</a:t>
            </a:r>
          </a:p>
        </p:txBody>
      </p:sp>
      <p:pic>
        <p:nvPicPr>
          <p:cNvPr id="31747" name="Picture 3" descr="Blue Qu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843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feldspa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Muscov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2743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alc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429000"/>
            <a:ext cx="182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25908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dirty="0" smtClean="0"/>
              <a:t>In fact, over </a:t>
            </a:r>
            <a:r>
              <a:rPr lang="en-US" sz="4400" dirty="0" smtClean="0">
                <a:solidFill>
                  <a:schemeClr val="accent6"/>
                </a:solidFill>
              </a:rPr>
              <a:t>60% </a:t>
            </a:r>
            <a:r>
              <a:rPr lang="en-US" sz="4400" dirty="0" smtClean="0"/>
              <a:t>of the Earth’s crust is made up of the family of minerals known as feldspar!</a:t>
            </a:r>
          </a:p>
        </p:txBody>
      </p:sp>
      <p:pic>
        <p:nvPicPr>
          <p:cNvPr id="32771" name="Picture 3" descr="Blue Qu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843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feldspa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Muscov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2743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alc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429000"/>
            <a:ext cx="182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457200"/>
            <a:ext cx="8885237" cy="71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>
                <a:solidFill>
                  <a:srgbClr val="FFCC00"/>
                </a:solidFill>
                <a:cs typeface="Times New Roman" pitchFamily="18" charset="0"/>
              </a:rPr>
              <a:t>Mineral Diversity</a:t>
            </a:r>
            <a:r>
              <a:rPr lang="en-US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600200"/>
            <a:ext cx="8780462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More than 3,500 minerals have been identified, but only @ 2 dozen are common.</a:t>
            </a:r>
          </a:p>
          <a:p>
            <a:pPr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Only 8 elements make up the bulk of the earth’s crust.</a:t>
            </a:r>
          </a:p>
          <a:p>
            <a:pPr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Oxygen and Silicon constitute 74% of the earth’s crust and nearly 84% of the atoms available to form compounds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latin typeface="Antique Olive" charset="0"/>
                <a:cs typeface="Times New Roman" pitchFamily="18" charset="0"/>
              </a:rPr>
              <a:t>When oxygen and silicon combine they are called silicates</a:t>
            </a:r>
            <a:endParaRPr lang="en-US" sz="2800" dirty="0">
              <a:latin typeface="Antique Olive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Element abundances in the crust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0" name="Picture 6" descr="03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69620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4876800" y="5775325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All others:  1.5%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365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rgbClr val="FFCC00"/>
                </a:solidFill>
              </a:rPr>
              <a:t>So what is a mineral?</a:t>
            </a:r>
            <a:br>
              <a:rPr lang="en-US" sz="4800" smtClean="0">
                <a:solidFill>
                  <a:srgbClr val="FFCC00"/>
                </a:solidFill>
              </a:rPr>
            </a:br>
            <a:r>
              <a:rPr lang="en-US" sz="4800" smtClean="0">
                <a:solidFill>
                  <a:srgbClr val="FFCC00"/>
                </a:solidFill>
              </a:rPr>
              <a:t/>
            </a:r>
            <a:br>
              <a:rPr lang="en-US" sz="4800" smtClean="0">
                <a:solidFill>
                  <a:srgbClr val="FFCC00"/>
                </a:solidFill>
              </a:rPr>
            </a:br>
            <a:r>
              <a:rPr lang="en-US" sz="4800" smtClean="0">
                <a:solidFill>
                  <a:srgbClr val="FFCC00"/>
                </a:solidFill>
              </a:rPr>
              <a:t/>
            </a:r>
            <a:br>
              <a:rPr lang="en-US" sz="4800" smtClean="0">
                <a:solidFill>
                  <a:srgbClr val="FFCC00"/>
                </a:solidFill>
              </a:rPr>
            </a:br>
            <a:r>
              <a:rPr lang="en-US" sz="4800" smtClean="0">
                <a:solidFill>
                  <a:srgbClr val="FFCC00"/>
                </a:solidFill>
              </a:rPr>
              <a:t>What are the characteristics of all minerals?</a:t>
            </a:r>
          </a:p>
        </p:txBody>
      </p:sp>
      <p:pic>
        <p:nvPicPr>
          <p:cNvPr id="22531" name="Picture 5" descr="feldsp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2438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mohs_corund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352800"/>
            <a:ext cx="232886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3886200"/>
          </a:xfrm>
        </p:spPr>
        <p:txBody>
          <a:bodyPr/>
          <a:lstStyle/>
          <a:p>
            <a:pPr marL="533400" indent="-533400" eaLnBrk="1" hangingPunct="1"/>
            <a:r>
              <a:rPr lang="en-US" sz="3000" b="1" smtClean="0">
                <a:latin typeface="Arial" pitchFamily="34" charset="0"/>
              </a:rPr>
              <a:t>Rock-forming minerals</a:t>
            </a:r>
          </a:p>
          <a:p>
            <a:pPr marL="914400" lvl="1" indent="-457200" eaLnBrk="1" hangingPunct="1"/>
            <a:r>
              <a:rPr lang="en-US" sz="2600" smtClean="0">
                <a:latin typeface="Arial" pitchFamily="34" charset="0"/>
              </a:rPr>
              <a:t>~30 common minerals make up most rocks in Earth’s crust</a:t>
            </a:r>
          </a:p>
          <a:p>
            <a:pPr marL="914400" lvl="1" indent="-457200" eaLnBrk="1" hangingPunct="1"/>
            <a:r>
              <a:rPr lang="en-US" sz="2600" smtClean="0">
                <a:latin typeface="Arial" pitchFamily="34" charset="0"/>
              </a:rPr>
              <a:t>Composed mainly of the 8 elements that make up over 98% of the crust</a:t>
            </a:r>
            <a:endParaRPr lang="en-US" sz="260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63563" y="1525588"/>
            <a:ext cx="3017837" cy="419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</a:t>
            </a: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7" name="Picture 6" descr="03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73152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371600" y="61928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All others:        1.5%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561975" y="1447800"/>
            <a:ext cx="276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Arial" pitchFamily="34" charset="0"/>
              </a:rPr>
              <a:t>Element Abundances</a:t>
            </a:r>
          </a:p>
        </p:txBody>
      </p:sp>
      <p:sp>
        <p:nvSpPr>
          <p:cNvPr id="28680" name="Oval 10"/>
          <p:cNvSpPr>
            <a:spLocks noChangeArrowheads="1"/>
          </p:cNvSpPr>
          <p:nvPr/>
        </p:nvSpPr>
        <p:spPr bwMode="auto">
          <a:xfrm>
            <a:off x="762000" y="1981200"/>
            <a:ext cx="6934200" cy="1295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7772400" y="2133600"/>
            <a:ext cx="1204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Silica</a:t>
            </a:r>
          </a:p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(SiO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4-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2971800" y="2281238"/>
            <a:ext cx="2833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Arial" pitchFamily="34" charset="0"/>
              </a:rPr>
              <a:t>SILICATES</a:t>
            </a:r>
          </a:p>
        </p:txBody>
      </p:sp>
      <p:sp>
        <p:nvSpPr>
          <p:cNvPr id="28683" name="AutoShape 18"/>
          <p:cNvSpPr>
            <a:spLocks noChangeArrowheads="1"/>
          </p:cNvSpPr>
          <p:nvPr/>
        </p:nvSpPr>
        <p:spPr bwMode="auto">
          <a:xfrm>
            <a:off x="609600" y="3200400"/>
            <a:ext cx="3657600" cy="3352800"/>
          </a:xfrm>
          <a:prstGeom prst="flowChartAlternateProcess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4267200" y="4572000"/>
            <a:ext cx="38211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chemeClr val="accent2"/>
                </a:solidFill>
                <a:latin typeface="Arial" pitchFamily="34" charset="0"/>
              </a:rPr>
              <a:t>Common cations that</a:t>
            </a:r>
          </a:p>
          <a:p>
            <a:r>
              <a:rPr lang="en-US" sz="2600" b="1">
                <a:solidFill>
                  <a:schemeClr val="accent2"/>
                </a:solidFill>
                <a:latin typeface="Arial" pitchFamily="34" charset="0"/>
              </a:rPr>
              <a:t>bond with silica anions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685800" y="26670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Oxides		   O</a:t>
            </a:r>
            <a:r>
              <a:rPr lang="en-US" sz="2600" baseline="30000">
                <a:latin typeface="Arial" pitchFamily="34" charset="0"/>
              </a:rPr>
              <a:t>2-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Carbonates		(CO</a:t>
            </a:r>
            <a:r>
              <a:rPr lang="en-US" sz="2600" baseline="-25000">
                <a:latin typeface="Arial" pitchFamily="34" charset="0"/>
              </a:rPr>
              <a:t>3</a:t>
            </a:r>
            <a:r>
              <a:rPr lang="en-US" sz="2600">
                <a:latin typeface="Arial" pitchFamily="34" charset="0"/>
              </a:rPr>
              <a:t>)</a:t>
            </a:r>
            <a:r>
              <a:rPr lang="en-US" sz="2600" baseline="30000">
                <a:latin typeface="Arial" pitchFamily="34" charset="0"/>
              </a:rPr>
              <a:t>2-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Sulfides		   S</a:t>
            </a:r>
            <a:r>
              <a:rPr lang="en-US" sz="2600" baseline="30000">
                <a:latin typeface="Arial" pitchFamily="34" charset="0"/>
              </a:rPr>
              <a:t>2-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Sulfates		(SO</a:t>
            </a:r>
            <a:r>
              <a:rPr lang="en-US" sz="2600" baseline="-25000">
                <a:latin typeface="Arial" pitchFamily="34" charset="0"/>
              </a:rPr>
              <a:t>4</a:t>
            </a:r>
            <a:r>
              <a:rPr lang="en-US" sz="2600">
                <a:latin typeface="Arial" pitchFamily="34" charset="0"/>
              </a:rPr>
              <a:t>)</a:t>
            </a:r>
            <a:r>
              <a:rPr lang="en-US" sz="2600" baseline="30000">
                <a:latin typeface="Arial" pitchFamily="34" charset="0"/>
              </a:rPr>
              <a:t>2-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Halides		Cl</a:t>
            </a:r>
            <a:r>
              <a:rPr lang="en-US" sz="2600" baseline="30000">
                <a:latin typeface="Arial" pitchFamily="34" charset="0"/>
              </a:rPr>
              <a:t>-</a:t>
            </a:r>
            <a:r>
              <a:rPr lang="en-US" sz="2600">
                <a:latin typeface="Arial" pitchFamily="34" charset="0"/>
              </a:rPr>
              <a:t>, F</a:t>
            </a:r>
            <a:r>
              <a:rPr lang="en-US" sz="2600" baseline="30000">
                <a:latin typeface="Arial" pitchFamily="34" charset="0"/>
              </a:rPr>
              <a:t>-</a:t>
            </a:r>
            <a:r>
              <a:rPr lang="en-US" sz="2600">
                <a:latin typeface="Arial" pitchFamily="34" charset="0"/>
              </a:rPr>
              <a:t>, Br</a:t>
            </a:r>
            <a:r>
              <a:rPr lang="en-US" sz="2600" baseline="30000">
                <a:latin typeface="Arial" pitchFamily="34" charset="0"/>
              </a:rPr>
              <a:t>-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600">
                <a:latin typeface="Arial" pitchFamily="34" charset="0"/>
              </a:rPr>
              <a:t>Native elements	(single elements; e.g., Au)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1524000"/>
          </a:xfrm>
        </p:spPr>
        <p:txBody>
          <a:bodyPr/>
          <a:lstStyle/>
          <a:p>
            <a:pPr marL="533400" indent="-533400" eaLnBrk="1" hangingPunct="1"/>
            <a:r>
              <a:rPr lang="en-US" sz="3000" b="1" smtClean="0">
                <a:latin typeface="Arial" pitchFamily="34" charset="0"/>
              </a:rPr>
              <a:t>Silicates </a:t>
            </a:r>
            <a:r>
              <a:rPr lang="en-US" sz="2600" smtClean="0">
                <a:latin typeface="Arial" pitchFamily="34" charset="0"/>
              </a:rPr>
              <a:t>(most abundant)</a:t>
            </a:r>
          </a:p>
          <a:p>
            <a:pPr marL="533400" indent="-533400" eaLnBrk="1" hangingPunct="1"/>
            <a:r>
              <a:rPr lang="en-US" sz="3000" b="1" smtClean="0">
                <a:latin typeface="Arial" pitchFamily="34" charset="0"/>
              </a:rPr>
              <a:t>Non-silicates </a:t>
            </a:r>
            <a:r>
              <a:rPr lang="en-US" sz="2600" smtClean="0">
                <a:latin typeface="Arial" pitchFamily="34" charset="0"/>
              </a:rPr>
              <a:t>(~8% of Earth’s crust):</a:t>
            </a:r>
          </a:p>
          <a:p>
            <a:pPr marL="914400" lvl="1" indent="-457200" eaLnBrk="1" hangingPunct="1"/>
            <a:endParaRPr lang="en-US" sz="2600" smtClean="0">
              <a:latin typeface="Arial" pitchFamily="34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Silicate Minerals</a:t>
            </a:r>
            <a:endParaRPr lang="en-US" sz="2800" dirty="0">
              <a:solidFill>
                <a:schemeClr val="accent1"/>
              </a:solidFill>
              <a:latin typeface="Antique Olive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A combination of oxygen and silica is a </a:t>
            </a:r>
            <a:r>
              <a:rPr lang="en-US" sz="2800" b="1" dirty="0">
                <a:latin typeface="Antique Olive" charset="0"/>
                <a:cs typeface="Times New Roman" pitchFamily="18" charset="0"/>
              </a:rPr>
              <a:t>silicate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Quartz</a:t>
            </a:r>
            <a:r>
              <a:rPr lang="en-US" sz="2800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 is pure SiO</a:t>
            </a:r>
            <a:r>
              <a:rPr lang="en-US" sz="2800" baseline="-25000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Most silicates have one or more additional elements.</a:t>
            </a:r>
          </a:p>
          <a:p>
            <a:pPr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Orthoclase feldspar   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KAlSi</a:t>
            </a:r>
            <a:r>
              <a:rPr lang="en-US" sz="2800" baseline="-25000" dirty="0" smtClean="0">
                <a:latin typeface="Antique Olive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Antique Olive" charset="0"/>
                <a:cs typeface="Times New Roman" pitchFamily="18" charset="0"/>
              </a:rPr>
              <a:t>8</a:t>
            </a:r>
            <a:endParaRPr lang="en-US" sz="2800" baseline="-25000" dirty="0">
              <a:latin typeface="Antique Olive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Olivine	(Mg, Fe) 2 SiO</a:t>
            </a:r>
            <a:r>
              <a:rPr lang="en-US" sz="2800" baseline="-25000" dirty="0">
                <a:latin typeface="Antique Olive" charset="0"/>
                <a:cs typeface="Times New Roman" pitchFamily="18" charset="0"/>
              </a:rPr>
              <a:t>4</a:t>
            </a:r>
          </a:p>
        </p:txBody>
      </p:sp>
      <p:pic>
        <p:nvPicPr>
          <p:cNvPr id="34820" name="Picture 7" descr="C:\Documents and Settings\Marcia\My Documents\My Pictures\Jun 2004\orthoclase feldspar.microline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3352800"/>
            <a:ext cx="2667000" cy="1658938"/>
          </a:xfrm>
          <a:noFill/>
        </p:spPr>
      </p:pic>
      <p:pic>
        <p:nvPicPr>
          <p:cNvPr id="34821" name="Picture 8" descr="C:\Documents and Settings\Marcia\My Documents\My Pictures\Jun 2004\Oliv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112" y="5070475"/>
            <a:ext cx="27828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9" descr="C:\Documents and Settings\Marcia\My Documents\My Pictures\quartz358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112" y="914400"/>
            <a:ext cx="27828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038600" cy="4114800"/>
          </a:xfrm>
        </p:spPr>
        <p:txBody>
          <a:bodyPr/>
          <a:lstStyle/>
          <a:p>
            <a:pPr marL="533400" indent="-533400" eaLnBrk="1" hangingPunct="1"/>
            <a:r>
              <a:rPr lang="en-US" sz="3000" b="1" smtClean="0">
                <a:latin typeface="Arial" pitchFamily="34" charset="0"/>
              </a:rPr>
              <a:t>Silicates</a:t>
            </a:r>
          </a:p>
          <a:p>
            <a:pPr marL="914400" lvl="1" indent="-457200" eaLnBrk="1" hangingPunct="1"/>
            <a:r>
              <a:rPr lang="en-US" smtClean="0">
                <a:solidFill>
                  <a:schemeClr val="tx2"/>
                </a:solidFill>
                <a:latin typeface="Arial" pitchFamily="34" charset="0"/>
              </a:rPr>
              <a:t>Tetrahedron</a:t>
            </a:r>
            <a:endParaRPr lang="en-US" smtClean="0">
              <a:latin typeface="Arial" pitchFamily="34" charset="0"/>
            </a:endParaRPr>
          </a:p>
          <a:p>
            <a:pPr marL="1295400" lvl="2" indent="-381000" eaLnBrk="1" hangingPunct="1">
              <a:spcBef>
                <a:spcPct val="60000"/>
              </a:spcBef>
            </a:pPr>
            <a:r>
              <a:rPr lang="en-US" smtClean="0">
                <a:latin typeface="Arial" pitchFamily="34" charset="0"/>
              </a:rPr>
              <a:t>fundamental building block</a:t>
            </a:r>
          </a:p>
          <a:p>
            <a:pPr marL="1295400" lvl="2" indent="-381000" eaLnBrk="1" hangingPunct="1">
              <a:spcBef>
                <a:spcPct val="60000"/>
              </a:spcBef>
            </a:pPr>
            <a:r>
              <a:rPr lang="en-US" smtClean="0">
                <a:latin typeface="Arial" pitchFamily="34" charset="0"/>
              </a:rPr>
              <a:t>4 oxygen ions surrounding a much smaller silicon ion</a:t>
            </a:r>
            <a:endParaRPr lang="en-US" sz="1800" smtClean="0">
              <a:latin typeface="Arial" pitchFamily="34" charset="0"/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6" descr="03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1676400"/>
            <a:ext cx="414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6837363" y="1676400"/>
            <a:ext cx="20018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Arial" pitchFamily="34" charset="0"/>
              </a:rPr>
              <a:t>Silicon-oxygen</a:t>
            </a:r>
          </a:p>
          <a:p>
            <a:pPr algn="ctr"/>
            <a:r>
              <a:rPr lang="en-US" sz="2200">
                <a:latin typeface="Arial" pitchFamily="34" charset="0"/>
              </a:rPr>
              <a:t>tetrahedron</a:t>
            </a:r>
          </a:p>
          <a:p>
            <a:pPr algn="ctr">
              <a:spcBef>
                <a:spcPct val="40000"/>
              </a:spcBef>
            </a:pPr>
            <a:r>
              <a:rPr lang="en-US" sz="2200">
                <a:latin typeface="Arial" pitchFamily="34" charset="0"/>
              </a:rPr>
              <a:t>(SiO</a:t>
            </a:r>
            <a:r>
              <a:rPr lang="en-US" sz="2200" baseline="-25000">
                <a:latin typeface="Arial" pitchFamily="34" charset="0"/>
              </a:rPr>
              <a:t>4</a:t>
            </a:r>
            <a:r>
              <a:rPr lang="en-US" sz="2200">
                <a:latin typeface="Arial" pitchFamily="34" charset="0"/>
              </a:rPr>
              <a:t>)</a:t>
            </a:r>
            <a:r>
              <a:rPr lang="en-US" sz="2200" baseline="30000">
                <a:latin typeface="Arial" pitchFamily="34" charset="0"/>
              </a:rPr>
              <a:t>4-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43800" cy="4114800"/>
          </a:xfrm>
        </p:spPr>
        <p:txBody>
          <a:bodyPr/>
          <a:lstStyle/>
          <a:p>
            <a:pPr marL="533400" indent="-533400" eaLnBrk="1" hangingPunct="1"/>
            <a:r>
              <a:rPr lang="en-US" sz="3000" b="1" dirty="0" smtClean="0">
                <a:latin typeface="Arial" pitchFamily="34" charset="0"/>
              </a:rPr>
              <a:t>Joining Silicate Structures</a:t>
            </a:r>
          </a:p>
          <a:p>
            <a:pPr marL="914400" lvl="1" indent="-457200" eaLnBrk="1" hangingPunct="1">
              <a:spcBef>
                <a:spcPct val="60000"/>
              </a:spcBef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How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</a:rPr>
              <a:t>tetrahedra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 may be linked:</a:t>
            </a:r>
            <a:endParaRPr lang="en-US" dirty="0" smtClean="0">
              <a:latin typeface="Arial" pitchFamily="34" charset="0"/>
            </a:endParaRPr>
          </a:p>
          <a:p>
            <a:pPr marL="1295400" lvl="2" indent="-381000" eaLnBrk="1" hangingPunct="1">
              <a:spcBef>
                <a:spcPct val="40000"/>
              </a:spcBef>
            </a:pPr>
            <a:r>
              <a:rPr lang="en-US" sz="2600" dirty="0" smtClean="0">
                <a:solidFill>
                  <a:schemeClr val="accent3"/>
                </a:solidFill>
                <a:latin typeface="Arial" pitchFamily="34" charset="0"/>
              </a:rPr>
              <a:t>independent </a:t>
            </a:r>
            <a:r>
              <a:rPr lang="en-US" sz="2600" dirty="0" err="1" smtClean="0">
                <a:solidFill>
                  <a:schemeClr val="accent3"/>
                </a:solidFill>
                <a:latin typeface="Arial" pitchFamily="34" charset="0"/>
              </a:rPr>
              <a:t>tetrahedra</a:t>
            </a:r>
            <a:endParaRPr lang="en-US" sz="2600" dirty="0" smtClean="0">
              <a:solidFill>
                <a:schemeClr val="accent3"/>
              </a:solidFill>
              <a:latin typeface="Arial" pitchFamily="34" charset="0"/>
            </a:endParaRPr>
          </a:p>
          <a:p>
            <a:pPr marL="1295400" lvl="2" indent="-381000" eaLnBrk="1" hangingPunct="1">
              <a:spcBef>
                <a:spcPct val="40000"/>
              </a:spcBef>
            </a:pPr>
            <a:r>
              <a:rPr lang="en-US" sz="2600" dirty="0" smtClean="0">
                <a:solidFill>
                  <a:schemeClr val="accent3"/>
                </a:solidFill>
                <a:latin typeface="Arial" pitchFamily="34" charset="0"/>
              </a:rPr>
              <a:t>single chains</a:t>
            </a:r>
          </a:p>
          <a:p>
            <a:pPr marL="1295400" lvl="2" indent="-381000" eaLnBrk="1" hangingPunct="1">
              <a:spcBef>
                <a:spcPct val="40000"/>
              </a:spcBef>
            </a:pPr>
            <a:r>
              <a:rPr lang="en-US" sz="2600" dirty="0" smtClean="0">
                <a:solidFill>
                  <a:schemeClr val="accent3"/>
                </a:solidFill>
                <a:latin typeface="Arial" pitchFamily="34" charset="0"/>
              </a:rPr>
              <a:t>double chains</a:t>
            </a:r>
          </a:p>
          <a:p>
            <a:pPr marL="1295400" lvl="2" indent="-381000" eaLnBrk="1" hangingPunct="1">
              <a:spcBef>
                <a:spcPct val="40000"/>
              </a:spcBef>
            </a:pPr>
            <a:r>
              <a:rPr lang="en-US" sz="2600" dirty="0" smtClean="0">
                <a:solidFill>
                  <a:schemeClr val="accent3"/>
                </a:solidFill>
                <a:latin typeface="Arial" pitchFamily="34" charset="0"/>
              </a:rPr>
              <a:t>sheets</a:t>
            </a:r>
          </a:p>
          <a:p>
            <a:pPr marL="1295400" lvl="2" indent="-381000" eaLnBrk="1" hangingPunct="1">
              <a:spcBef>
                <a:spcPct val="40000"/>
              </a:spcBef>
            </a:pPr>
            <a:r>
              <a:rPr lang="en-US" sz="2600" dirty="0" smtClean="0">
                <a:solidFill>
                  <a:schemeClr val="accent3"/>
                </a:solidFill>
                <a:latin typeface="Arial" pitchFamily="34" charset="0"/>
              </a:rPr>
              <a:t>3-D framework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51200" y="1425575"/>
            <a:ext cx="2624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Olivine Group</a:t>
            </a:r>
            <a:endParaRPr lang="en-US" sz="2000">
              <a:latin typeface="Arial" pitchFamily="34" charset="0"/>
            </a:endParaRPr>
          </a:p>
          <a:p>
            <a:pPr algn="ctr"/>
            <a:r>
              <a:rPr lang="en-US" sz="2000">
                <a:latin typeface="Arial" pitchFamily="34" charset="0"/>
              </a:rPr>
              <a:t>dark silicates (Fe-Mg)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1600200" y="2473325"/>
          <a:ext cx="5867400" cy="1108075"/>
        </p:xfrm>
        <a:graphic>
          <a:graphicData uri="http://schemas.openxmlformats.org/presentationml/2006/ole">
            <p:oleObj spid="_x0000_s2050" name="Image" r:id="rId4" imgW="3092609" imgH="583921" progId="">
              <p:embed/>
            </p:oleObj>
          </a:graphicData>
        </a:graphic>
      </p:graphicFrame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3650" y="3787775"/>
            <a:ext cx="39433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6553200" y="4937125"/>
            <a:ext cx="159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No cleavage</a:t>
            </a: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5851525" y="1828800"/>
            <a:ext cx="268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ferromagnesian</a:t>
            </a:r>
            <a:endParaRPr lang="en-US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600200" y="2362200"/>
          <a:ext cx="5867400" cy="1517650"/>
        </p:xfrm>
        <a:graphic>
          <a:graphicData uri="http://schemas.openxmlformats.org/presentationml/2006/ole">
            <p:oleObj spid="_x0000_s3074" name="Image" r:id="rId4" imgW="3092609" imgH="799859" progId="">
              <p:embed/>
            </p:oleObj>
          </a:graphicData>
        </a:graphic>
      </p:graphicFrame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222500" y="1425575"/>
            <a:ext cx="4683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Pyroxene Group</a:t>
            </a:r>
            <a:endParaRPr lang="en-US" sz="2000">
              <a:latin typeface="Arial" pitchFamily="34" charset="0"/>
            </a:endParaRPr>
          </a:p>
          <a:p>
            <a:pPr algn="ctr"/>
            <a:r>
              <a:rPr lang="en-US" sz="2000">
                <a:latin typeface="Arial" pitchFamily="34" charset="0"/>
              </a:rPr>
              <a:t>Ferromagnesian / dark silicates (Fe-Mg)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3700" y="3962400"/>
            <a:ext cx="33147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400800" y="5029200"/>
            <a:ext cx="2665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2-directions</a:t>
            </a:r>
          </a:p>
          <a:p>
            <a:r>
              <a:rPr lang="en-US" sz="2000">
                <a:latin typeface="Arial" pitchFamily="34" charset="0"/>
              </a:rPr>
              <a:t>of cleavage</a:t>
            </a:r>
          </a:p>
          <a:p>
            <a:r>
              <a:rPr lang="en-US" sz="2000">
                <a:latin typeface="Arial" pitchFamily="34" charset="0"/>
              </a:rPr>
              <a:t>(at nearly 90 degrees)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048000" y="41148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Augite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90725" y="1425575"/>
            <a:ext cx="51482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Amphibole Group</a:t>
            </a:r>
            <a:endParaRPr lang="en-US" sz="2000">
              <a:latin typeface="Arial" pitchFamily="34" charset="0"/>
            </a:endParaRPr>
          </a:p>
          <a:p>
            <a:pPr algn="ctr"/>
            <a:r>
              <a:rPr lang="en-US" sz="2000">
                <a:latin typeface="Arial" pitchFamily="34" charset="0"/>
              </a:rPr>
              <a:t>Ferromagnesian / dark silicates (Ca, Fe-Mg)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400800" y="5029200"/>
            <a:ext cx="2325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2-directions</a:t>
            </a:r>
          </a:p>
          <a:p>
            <a:r>
              <a:rPr lang="en-US" sz="2000">
                <a:latin typeface="Arial" pitchFamily="34" charset="0"/>
              </a:rPr>
              <a:t>of cleavage</a:t>
            </a:r>
          </a:p>
          <a:p>
            <a:r>
              <a:rPr lang="en-US" sz="2000">
                <a:latin typeface="Arial" pitchFamily="34" charset="0"/>
              </a:rPr>
              <a:t>(not at 90 degrees)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209800" y="4251325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Hornblende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2514600" y="2344738"/>
          <a:ext cx="4213225" cy="1712912"/>
        </p:xfrm>
        <a:graphic>
          <a:graphicData uri="http://schemas.openxmlformats.org/presentationml/2006/ole">
            <p:oleObj spid="_x0000_s4098" name="Image" r:id="rId4" imgW="3092609" imgH="1257143" progId="">
              <p:embed/>
            </p:oleObj>
          </a:graphicData>
        </a:graphic>
      </p:graphicFrame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2300" y="4648200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438400"/>
            <a:ext cx="2568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074863" y="1425575"/>
            <a:ext cx="49768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Mica Group and Clay Minerals</a:t>
            </a:r>
            <a:endParaRPr lang="en-US" sz="2000">
              <a:latin typeface="Arial" pitchFamily="34" charset="0"/>
            </a:endParaRPr>
          </a:p>
          <a:p>
            <a:pPr algn="ctr"/>
            <a:r>
              <a:rPr lang="en-US" sz="2000">
                <a:latin typeface="Arial" pitchFamily="34" charset="0"/>
              </a:rPr>
              <a:t>light silicates (K, Al)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6327775" y="5470525"/>
            <a:ext cx="1482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1-direction</a:t>
            </a:r>
          </a:p>
          <a:p>
            <a:pPr algn="ctr"/>
            <a:r>
              <a:rPr lang="en-US" sz="2000">
                <a:latin typeface="Arial" pitchFamily="34" charset="0"/>
              </a:rPr>
              <a:t>of cleavage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6400800" y="5013325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Muscovite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273175" y="2422525"/>
          <a:ext cx="3756025" cy="2606675"/>
        </p:xfrm>
        <a:graphic>
          <a:graphicData uri="http://schemas.openxmlformats.org/presentationml/2006/ole">
            <p:oleObj spid="_x0000_s5122" name="Image" r:id="rId5" imgW="3092609" imgH="2146410" progId="">
              <p:embed/>
            </p:oleObj>
          </a:graphicData>
        </a:graphic>
      </p:graphicFrame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715000" y="1828800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non-ferromagnesian</a:t>
            </a:r>
            <a:endParaRPr lang="en-US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WordArt 7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486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Do you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1538288"/>
            <a:ext cx="3219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Feldspar Group</a:t>
            </a:r>
            <a:endParaRPr lang="en-US" sz="2000">
              <a:latin typeface="Arial" pitchFamily="34" charset="0"/>
            </a:endParaRPr>
          </a:p>
          <a:p>
            <a:pPr algn="ctr"/>
            <a:r>
              <a:rPr lang="en-US" sz="2000">
                <a:latin typeface="Arial" pitchFamily="34" charset="0"/>
              </a:rPr>
              <a:t>light silicates (K-Na-Ca, Al)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33600" y="5470525"/>
            <a:ext cx="1903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2-directions</a:t>
            </a:r>
          </a:p>
          <a:p>
            <a:pPr algn="ctr"/>
            <a:r>
              <a:rPr lang="en-US" sz="2000">
                <a:latin typeface="Arial" pitchFamily="34" charset="0"/>
              </a:rPr>
              <a:t>of cleavage</a:t>
            </a:r>
          </a:p>
          <a:p>
            <a:pPr algn="ctr"/>
            <a:r>
              <a:rPr lang="en-US" sz="2000">
                <a:latin typeface="Arial" pitchFamily="34" charset="0"/>
              </a:rPr>
              <a:t>(at 90 degrees)</a:t>
            </a: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1143000" y="2879725"/>
          <a:ext cx="3657600" cy="2538413"/>
        </p:xfrm>
        <a:graphic>
          <a:graphicData uri="http://schemas.openxmlformats.org/presentationml/2006/ole">
            <p:oleObj spid="_x0000_s6146" name="Image" r:id="rId4" imgW="3092609" imgH="2146410" progId="">
              <p:embed/>
            </p:oleObj>
          </a:graphicData>
        </a:graphic>
      </p:graphicFrame>
      <p:pic>
        <p:nvPicPr>
          <p:cNvPr id="6151" name="Picture 10" descr="K feldsp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85913"/>
            <a:ext cx="37338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03_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027488"/>
            <a:ext cx="31242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6934200" y="3414713"/>
            <a:ext cx="141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Orthoclase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6934200" y="402272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Plagioclase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6934200" y="1600200"/>
            <a:ext cx="134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K-feldspar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6477000" y="6096000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Ca/Na-feldspar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055688" y="2362200"/>
            <a:ext cx="350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Arial" pitchFamily="34" charset="0"/>
                <a:sym typeface="Wingdings" pitchFamily="2" charset="2"/>
              </a:rPr>
              <a:t>Most common mineral 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sym typeface="Wingdings" pitchFamily="2" charset="2"/>
              </a:rPr>
              <a:t>group!!</a:t>
            </a:r>
            <a:endParaRPr lang="en-US" b="1" dirty="0"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8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504950" y="1538288"/>
            <a:ext cx="29575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Quartz</a:t>
            </a:r>
            <a:endParaRPr lang="en-US" sz="2000">
              <a:latin typeface="Arial" pitchFamily="34" charset="0"/>
            </a:endParaRPr>
          </a:p>
          <a:p>
            <a:pPr algn="ctr"/>
            <a:r>
              <a:rPr lang="en-US" sz="2000">
                <a:latin typeface="Arial" pitchFamily="34" charset="0"/>
              </a:rPr>
              <a:t>light silicates (pure SiO</a:t>
            </a:r>
            <a:r>
              <a:rPr lang="en-US" sz="2000" baseline="-25000">
                <a:latin typeface="Arial" pitchFamily="34" charset="0"/>
              </a:rPr>
              <a:t>2</a:t>
            </a:r>
            <a:r>
              <a:rPr lang="en-US" sz="2000">
                <a:latin typeface="Arial" pitchFamily="34" charset="0"/>
              </a:rPr>
              <a:t>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Arial" pitchFamily="34" charset="0"/>
              </a:rPr>
              <a:t>Mineral Groups – Silicates</a:t>
            </a:r>
          </a:p>
        </p:txBody>
      </p:sp>
      <p:sp>
        <p:nvSpPr>
          <p:cNvPr id="717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471613" y="5257800"/>
            <a:ext cx="3067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no cleavage</a:t>
            </a:r>
          </a:p>
          <a:p>
            <a:pPr algn="ctr"/>
            <a:r>
              <a:rPr lang="en-US" sz="2000">
                <a:latin typeface="Arial" pitchFamily="34" charset="0"/>
              </a:rPr>
              <a:t>(conchoidal fracture)</a:t>
            </a:r>
          </a:p>
          <a:p>
            <a:pPr algn="ctr"/>
            <a:r>
              <a:rPr lang="en-US" sz="1800">
                <a:latin typeface="Arial" pitchFamily="34" charset="0"/>
              </a:rPr>
              <a:t>hard, resistant to weathering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143000" y="2667000"/>
          <a:ext cx="3657600" cy="2538413"/>
        </p:xfrm>
        <a:graphic>
          <a:graphicData uri="http://schemas.openxmlformats.org/presentationml/2006/ole">
            <p:oleObj spid="_x0000_s7170" name="Image" r:id="rId5" imgW="3092609" imgH="2146410" progId="">
              <p:embed/>
            </p:oleObj>
          </a:graphicData>
        </a:graphic>
      </p:graphicFrame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7742238" y="6003925"/>
            <a:ext cx="94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Quartz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</a:rPr>
              <a:t>Mineral Groups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2" name="Picture 6" descr="03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62088"/>
            <a:ext cx="57912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6629400" y="4206875"/>
            <a:ext cx="20842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Ferromagnesian</a:t>
            </a:r>
          </a:p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Silicates (Fe, Mg)</a:t>
            </a: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6553200" y="3352800"/>
            <a:ext cx="220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12"/>
          <p:cNvSpPr>
            <a:spLocks noChangeShapeType="1"/>
          </p:cNvSpPr>
          <p:nvPr/>
        </p:nvSpPr>
        <p:spPr bwMode="auto">
          <a:xfrm>
            <a:off x="5486400" y="5486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5486400" y="59436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14"/>
          <p:cNvSpPr>
            <a:spLocks noChangeShapeType="1"/>
          </p:cNvSpPr>
          <p:nvPr/>
        </p:nvSpPr>
        <p:spPr bwMode="auto">
          <a:xfrm>
            <a:off x="8763000" y="3352800"/>
            <a:ext cx="0" cy="259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6172200" y="1524000"/>
            <a:ext cx="271837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Non-ferromagnesian</a:t>
            </a:r>
          </a:p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Silicates (K, Na, Ca, Al)</a:t>
            </a:r>
          </a:p>
        </p:txBody>
      </p:sp>
      <p:sp>
        <p:nvSpPr>
          <p:cNvPr id="32779" name="Text Box 16"/>
          <p:cNvSpPr txBox="1">
            <a:spLocks noChangeArrowheads="1"/>
          </p:cNvSpPr>
          <p:nvPr/>
        </p:nvSpPr>
        <p:spPr bwMode="auto">
          <a:xfrm>
            <a:off x="304800" y="5334000"/>
            <a:ext cx="196239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Oxides</a:t>
            </a:r>
          </a:p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Carbonates</a:t>
            </a:r>
          </a:p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Sulfides/sulfates</a:t>
            </a:r>
          </a:p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</a:rPr>
              <a:t>Native elements</a:t>
            </a:r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 flipH="1">
            <a:off x="228600" y="53340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8"/>
          <p:cNvSpPr>
            <a:spLocks noChangeShapeType="1"/>
          </p:cNvSpPr>
          <p:nvPr/>
        </p:nvSpPr>
        <p:spPr bwMode="auto">
          <a:xfrm>
            <a:off x="228600" y="53340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9"/>
          <p:cNvSpPr>
            <a:spLocks noChangeShapeType="1"/>
          </p:cNvSpPr>
          <p:nvPr/>
        </p:nvSpPr>
        <p:spPr bwMode="auto">
          <a:xfrm>
            <a:off x="228600" y="6629400"/>
            <a:ext cx="213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20"/>
          <p:cNvSpPr>
            <a:spLocks noChangeShapeType="1"/>
          </p:cNvSpPr>
          <p:nvPr/>
        </p:nvSpPr>
        <p:spPr bwMode="auto">
          <a:xfrm flipV="1">
            <a:off x="2362200" y="5791200"/>
            <a:ext cx="8382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94463" cy="71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cs typeface="Times New Roman" pitchFamily="18" charset="0"/>
              </a:rPr>
              <a:t>Carbonates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800600" cy="45751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Contain negatively charged carbonate ion (CO</a:t>
            </a:r>
            <a:r>
              <a:rPr lang="en-US" sz="2800" baseline="-25000" dirty="0">
                <a:latin typeface="Antique Olive" charset="0"/>
                <a:cs typeface="Times New Roman" pitchFamily="18" charset="0"/>
              </a:rPr>
              <a:t>3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)-</a:t>
            </a:r>
            <a:r>
              <a:rPr lang="en-US" sz="2800" baseline="-25000" dirty="0">
                <a:latin typeface="Antique Olive" charset="0"/>
                <a:cs typeface="Times New Roman" pitchFamily="18" charset="0"/>
              </a:rPr>
              <a:t>2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Antique Olive" charset="0"/>
                <a:cs typeface="Times New Roman" pitchFamily="18" charset="0"/>
              </a:rPr>
              <a:t>Calcite</a:t>
            </a:r>
            <a:r>
              <a:rPr lang="en-US" sz="2800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 or </a:t>
            </a:r>
            <a:r>
              <a:rPr lang="en-US" sz="2800" i="1" u="sng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calcium carbonate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: (CaCO</a:t>
            </a:r>
            <a:r>
              <a:rPr lang="en-US" sz="2800" baseline="-25000" dirty="0">
                <a:latin typeface="Antique Olive" charset="0"/>
                <a:cs typeface="Times New Roman" pitchFamily="18" charset="0"/>
              </a:rPr>
              <a:t>3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)</a:t>
            </a:r>
            <a:r>
              <a:rPr lang="en-US" sz="2800" baseline="-25000" dirty="0">
                <a:latin typeface="Antique Olive" charset="0"/>
                <a:cs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ntique Olive" charset="0"/>
                <a:cs typeface="Times New Roman" pitchFamily="18" charset="0"/>
              </a:rPr>
              <a:t>Calcite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 is the main constituent of sedimentary rock: limestone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Dolomite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 [</a:t>
            </a:r>
            <a:r>
              <a:rPr lang="en-US" sz="2800" dirty="0" err="1">
                <a:latin typeface="Antique Olive" charset="0"/>
                <a:cs typeface="Times New Roman" pitchFamily="18" charset="0"/>
              </a:rPr>
              <a:t>CaMg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(CO</a:t>
            </a:r>
            <a:r>
              <a:rPr lang="en-US" sz="2800" baseline="-25000" dirty="0">
                <a:latin typeface="Antique Olive" charset="0"/>
                <a:cs typeface="Times New Roman" pitchFamily="18" charset="0"/>
              </a:rPr>
              <a:t>3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)</a:t>
            </a:r>
            <a:r>
              <a:rPr lang="en-US" sz="2800" baseline="-25000" dirty="0">
                <a:latin typeface="Antique Olive" charset="0"/>
                <a:cs typeface="Times New Roman" pitchFamily="18" charset="0"/>
              </a:rPr>
              <a:t>2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] is formed by the alteration of calcite, replacing it in ancient rocks with Mg. </a:t>
            </a:r>
            <a:endParaRPr lang="en-US" sz="2800" dirty="0"/>
          </a:p>
        </p:txBody>
      </p:sp>
      <p:pic>
        <p:nvPicPr>
          <p:cNvPr id="39940" name="Picture 6" descr="C:\Documents and Settings\Marcia\My Documents\My Pictures\Jun 2004\calcite double refractio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143000"/>
            <a:ext cx="3697288" cy="2406650"/>
          </a:xfrm>
          <a:noFill/>
        </p:spPr>
      </p:pic>
      <p:pic>
        <p:nvPicPr>
          <p:cNvPr id="39941" name="Picture 8" descr="C:\Documents and Settings\Marcia\My Documents\My Pictures\Metamorphic\CALcite-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4132263" cy="11557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cs typeface="Times New Roman" pitchFamily="18" charset="0"/>
              </a:rPr>
              <a:t>Oxides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800" dirty="0">
                <a:cs typeface="Times New Roman" pitchFamily="18" charset="0"/>
              </a:rPr>
              <a:t>  </a:t>
            </a:r>
            <a:r>
              <a:rPr lang="en-US" sz="2800" b="1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Oxides</a:t>
            </a:r>
            <a:r>
              <a:rPr lang="en-US" sz="2800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: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 an 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element (usually a metal) 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combined with Oxygen.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 </a:t>
            </a:r>
            <a:r>
              <a:rPr lang="en-US" sz="2800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Iron oxides: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  </a:t>
            </a:r>
            <a:r>
              <a:rPr lang="en-US" sz="2800" i="1" u="sng" dirty="0">
                <a:latin typeface="Antique Olive" charset="0"/>
                <a:cs typeface="Times New Roman" pitchFamily="18" charset="0"/>
              </a:rPr>
              <a:t>Hematite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 – (Fe2)3) and </a:t>
            </a:r>
            <a:r>
              <a:rPr lang="en-US" sz="2800" i="1" u="sng" dirty="0">
                <a:latin typeface="Antique Olive" charset="0"/>
                <a:cs typeface="Times New Roman" pitchFamily="18" charset="0"/>
              </a:rPr>
              <a:t>Magnetite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 (Fe3O4)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>
                <a:latin typeface="Antique Olive" charset="0"/>
                <a:cs typeface="Times New Roman" pitchFamily="18" charset="0"/>
              </a:rPr>
              <a:t>	Important sources of iron ore for steel manufacture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40964" name="Picture 5" descr="C:\Documents and Settings\Marcia\My Documents\My Pictures\Metamorphic\magne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C:\Documents and Settings\Marcia\My Documents\My Pictures\Metamorphic\MAGnetite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4589463" cy="1155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cs typeface="Times New Roman" pitchFamily="18" charset="0"/>
              </a:rPr>
              <a:t>Sulfides and </a:t>
            </a:r>
            <a:r>
              <a:rPr lang="en-US" b="1" dirty="0" err="1" smtClean="0">
                <a:solidFill>
                  <a:srgbClr val="FFCC00"/>
                </a:solidFill>
                <a:cs typeface="Times New Roman" pitchFamily="18" charset="0"/>
              </a:rPr>
              <a:t>Suflates</a:t>
            </a:r>
            <a:endParaRPr lang="en-US" b="1" dirty="0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2116138"/>
            <a:ext cx="4589462" cy="4135437"/>
          </a:xfrm>
        </p:spPr>
        <p:txBody>
          <a:bodyPr/>
          <a:lstStyle/>
          <a:p>
            <a:pPr>
              <a:defRPr/>
            </a:pPr>
            <a:r>
              <a:rPr lang="en-US" sz="2800" b="1" dirty="0" err="1" smtClean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Sulfatess</a:t>
            </a:r>
            <a:r>
              <a:rPr lang="en-US" sz="2800" dirty="0" smtClean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 have a + ion combined with sulfate ion (SO</a:t>
            </a:r>
            <a:r>
              <a:rPr lang="en-US" sz="2800" baseline="-25000" dirty="0" smtClean="0">
                <a:latin typeface="Antique Olive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latin typeface="Antique Olive" charset="0"/>
                <a:cs typeface="Times New Roman" pitchFamily="18" charset="0"/>
              </a:rPr>
              <a:t>-2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en-US" sz="2800" dirty="0" smtClean="0">
                <a:solidFill>
                  <a:srgbClr val="92D050"/>
                </a:solidFill>
                <a:latin typeface="Antique Olive" charset="0"/>
                <a:cs typeface="Times New Roman" pitchFamily="18" charset="0"/>
              </a:rPr>
              <a:t>Gypsum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 (CaSO</a:t>
            </a:r>
            <a:r>
              <a:rPr lang="en-US" sz="2800" baseline="-25000" dirty="0" smtClean="0">
                <a:latin typeface="Antique Olive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Antique Olive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man Old Style"/>
                <a:cs typeface="Times New Roman" pitchFamily="18" charset="0"/>
              </a:rPr>
              <a:t>● </a:t>
            </a:r>
            <a:r>
              <a:rPr lang="en-US" sz="2800" dirty="0" smtClean="0">
                <a:latin typeface="Antique Olive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Antique Olive"/>
                <a:cs typeface="Times New Roman" pitchFamily="18" charset="0"/>
              </a:rPr>
              <a:t>2</a:t>
            </a:r>
            <a:r>
              <a:rPr lang="en-US" sz="2800" dirty="0" smtClean="0">
                <a:latin typeface="Antique Olive"/>
                <a:cs typeface="Times New Roman" pitchFamily="18" charset="0"/>
              </a:rPr>
              <a:t>O)</a:t>
            </a:r>
            <a:endParaRPr lang="en-US" sz="2800" dirty="0" smtClean="0">
              <a:latin typeface="Symbol" pitchFamily="18" charset="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Sulfides</a:t>
            </a:r>
            <a:r>
              <a:rPr lang="en-US" sz="2800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: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 have a + ion combined with sulfur (S</a:t>
            </a:r>
            <a:r>
              <a:rPr lang="en-US" sz="2800" baseline="30000" dirty="0">
                <a:latin typeface="Antique Olive" charset="0"/>
                <a:cs typeface="Times New Roman" pitchFamily="18" charset="0"/>
              </a:rPr>
              <a:t>-2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Galena</a:t>
            </a:r>
            <a:r>
              <a:rPr lang="en-US" sz="2800" dirty="0">
                <a:cs typeface="Times New Roman" pitchFamily="18" charset="0"/>
              </a:rPr>
              <a:t> (</a:t>
            </a:r>
            <a:r>
              <a:rPr lang="en-US" sz="2800" dirty="0" err="1">
                <a:cs typeface="Times New Roman" pitchFamily="18" charset="0"/>
              </a:rPr>
              <a:t>PbS</a:t>
            </a:r>
            <a:r>
              <a:rPr lang="en-US" sz="2800" dirty="0">
                <a:cs typeface="Times New Roman" pitchFamily="18" charset="0"/>
              </a:rPr>
              <a:t>)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accent3"/>
                </a:solidFill>
              </a:rPr>
              <a:t>Iron Pyrite </a:t>
            </a:r>
            <a:r>
              <a:rPr lang="en-US" sz="2800" dirty="0" smtClean="0"/>
              <a:t>(</a:t>
            </a:r>
            <a:r>
              <a:rPr lang="en-US" sz="2800" dirty="0" err="1" smtClean="0"/>
              <a:t>FeS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1988" name="Picture 6" descr="C:\Documents and Settings\Marcia\My Documents\My Pictures\Jun 2004\iron pyrit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9813" y="3962400"/>
            <a:ext cx="4017962" cy="2589213"/>
          </a:xfrm>
          <a:noFill/>
        </p:spPr>
      </p:pic>
      <p:pic>
        <p:nvPicPr>
          <p:cNvPr id="41989" name="Picture 5" descr="C:\Documents and Settings\Marcia\My Documents\My Pictures\Metamorphic\gyps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4011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FFCC00"/>
                </a:solidFill>
                <a:cs typeface="Times New Roman" pitchFamily="18" charset="0"/>
              </a:rPr>
              <a:t>Other Mineral Groups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Antique Olive" charset="0"/>
                <a:cs typeface="Times New Roman" pitchFamily="18" charset="0"/>
              </a:rPr>
              <a:t>Halides</a:t>
            </a:r>
            <a:r>
              <a:rPr lang="en-US" sz="2800" dirty="0">
                <a:latin typeface="Antique Olive" charset="0"/>
                <a:cs typeface="Times New Roman" pitchFamily="18" charset="0"/>
              </a:rPr>
              <a:t>: contain halogen elements: Chlorine (Cl-1) &amp; fluorine (F-1)</a:t>
            </a:r>
          </a:p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Halite</a:t>
            </a:r>
            <a:r>
              <a:rPr lang="en-US" sz="2800" dirty="0">
                <a:cs typeface="Times New Roman" pitchFamily="18" charset="0"/>
              </a:rPr>
              <a:t>: (</a:t>
            </a:r>
            <a:r>
              <a:rPr lang="en-US" sz="2800" dirty="0" err="1">
                <a:cs typeface="Times New Roman" pitchFamily="18" charset="0"/>
              </a:rPr>
              <a:t>NaCl</a:t>
            </a:r>
            <a:r>
              <a:rPr lang="en-US" sz="2800" dirty="0">
                <a:cs typeface="Times New Roman" pitchFamily="18" charset="0"/>
              </a:rPr>
              <a:t>) and fluorite (CaF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)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Native Elements: exist in pure elemental form</a:t>
            </a:r>
          </a:p>
          <a:p>
            <a:pPr lvl="1">
              <a:defRPr/>
            </a:pPr>
            <a:r>
              <a:rPr lang="en-US" sz="2400" dirty="0" smtClean="0"/>
              <a:t>Silver, copper, gold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79" name="Picture 12" descr="Uranocircite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971800"/>
            <a:ext cx="4267200" cy="3886200"/>
          </a:xfrm>
          <a:noFill/>
        </p:spPr>
      </p:pic>
      <p:pic>
        <p:nvPicPr>
          <p:cNvPr id="24580" name="Picture 13" descr="Fluor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9825" y="2971800"/>
            <a:ext cx="4194175" cy="3886200"/>
          </a:xfrm>
          <a:noFill/>
        </p:spPr>
      </p:pic>
      <p:sp>
        <p:nvSpPr>
          <p:cNvPr id="106510" name="WordArt 14"/>
          <p:cNvSpPr>
            <a:spLocks noChangeArrowheads="1" noChangeShapeType="1" noTextEdit="1"/>
          </p:cNvSpPr>
          <p:nvPr/>
        </p:nvSpPr>
        <p:spPr bwMode="auto">
          <a:xfrm rot="248094">
            <a:off x="1143000" y="-228600"/>
            <a:ext cx="7448550" cy="3087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Mineral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1. A mineral occurs naturally.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2. A mineral is solid.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3. A mineral has a definite chemical composition.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4. A mineral’s atoms are arranged in an orderly pattern (characteristic crystalline structure).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5. A mineral is inorganic (was never alive)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938</Words>
  <Application>Microsoft Office PowerPoint</Application>
  <PresentationFormat>On-screen Show (4:3)</PresentationFormat>
  <Paragraphs>207</Paragraphs>
  <Slides>36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Image</vt:lpstr>
      <vt:lpstr>Slide 1</vt:lpstr>
      <vt:lpstr>So what is a mineral?   What are the characteristics of all minerals?</vt:lpstr>
      <vt:lpstr>Slide 3</vt:lpstr>
      <vt:lpstr>Slide 4</vt:lpstr>
      <vt:lpstr>1. A mineral occurs naturally.</vt:lpstr>
      <vt:lpstr>2. A mineral is solid.</vt:lpstr>
      <vt:lpstr>3. A mineral has a definite chemical composition.</vt:lpstr>
      <vt:lpstr>4. A mineral’s atoms are arranged in an orderly pattern (characteristic crystalline structure).</vt:lpstr>
      <vt:lpstr>5. A mineral is inorganic (was never alive)</vt:lpstr>
      <vt:lpstr>Mineral characteristics</vt:lpstr>
      <vt:lpstr>Mineral characteristics</vt:lpstr>
      <vt:lpstr>Mineral characteristics</vt:lpstr>
      <vt:lpstr>Mineral Terminology</vt:lpstr>
      <vt:lpstr>Mineral Formation</vt:lpstr>
      <vt:lpstr>Slide 15</vt:lpstr>
      <vt:lpstr>Slide 16</vt:lpstr>
      <vt:lpstr>Slide 17</vt:lpstr>
      <vt:lpstr>Mineral Diversity </vt:lpstr>
      <vt:lpstr>Element abundances in the crust</vt:lpstr>
      <vt:lpstr>Mineral Groups</vt:lpstr>
      <vt:lpstr>Mineral Groups</vt:lpstr>
      <vt:lpstr>Mineral Groups</vt:lpstr>
      <vt:lpstr>Mineral Groups – Silicates</vt:lpstr>
      <vt:lpstr>Mineral Groups – Silicates</vt:lpstr>
      <vt:lpstr>Mineral Groups – Silicates</vt:lpstr>
      <vt:lpstr>Mineral Groups – Silicates</vt:lpstr>
      <vt:lpstr>Mineral Groups – Silicates</vt:lpstr>
      <vt:lpstr>Mineral Groups – Silicates</vt:lpstr>
      <vt:lpstr>Mineral Groups – Silicates</vt:lpstr>
      <vt:lpstr>Mineral Groups – Silicates</vt:lpstr>
      <vt:lpstr>Mineral Groups – Silicates</vt:lpstr>
      <vt:lpstr>Mineral Groups</vt:lpstr>
      <vt:lpstr>Carbonates</vt:lpstr>
      <vt:lpstr>Oxides</vt:lpstr>
      <vt:lpstr>Sulfides and Suflates</vt:lpstr>
      <vt:lpstr>Other Mineral Groups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12</cp:revision>
  <dcterms:created xsi:type="dcterms:W3CDTF">2011-06-24T18:51:49Z</dcterms:created>
  <dcterms:modified xsi:type="dcterms:W3CDTF">2011-08-08T16:17:41Z</dcterms:modified>
</cp:coreProperties>
</file>