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6294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Energy &amp; Reactions</a:t>
            </a:r>
          </a:p>
          <a:p>
            <a:r>
              <a:rPr lang="en-US" dirty="0" smtClean="0"/>
              <a:t>Endothermic </a:t>
            </a:r>
            <a:r>
              <a:rPr lang="en-US" dirty="0" err="1" smtClean="0"/>
              <a:t>vs</a:t>
            </a:r>
            <a:r>
              <a:rPr lang="en-US" dirty="0" smtClean="0"/>
              <a:t> exothermic</a:t>
            </a:r>
          </a:p>
          <a:p>
            <a:r>
              <a:rPr lang="en-US" dirty="0" smtClean="0"/>
              <a:t>Types of reactions</a:t>
            </a:r>
          </a:p>
          <a:p>
            <a:r>
              <a:rPr lang="en-US" dirty="0" smtClean="0"/>
              <a:t>Balancing equations-on review sheet</a:t>
            </a:r>
          </a:p>
          <a:p>
            <a:r>
              <a:rPr lang="en-US" dirty="0" smtClean="0"/>
              <a:t>Product prediction-on review sheet</a:t>
            </a:r>
          </a:p>
          <a:p>
            <a:r>
              <a:rPr lang="en-US" dirty="0" smtClean="0"/>
              <a:t>Word equations to chemical equations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Look at the reaction profile below. What is it showing?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Endothermic </a:t>
            </a:r>
          </a:p>
          <a:p>
            <a:pPr marL="514350" indent="-514350">
              <a:buAutoNum type="alphaUcPeriod"/>
            </a:pPr>
            <a:r>
              <a:rPr lang="en-US" dirty="0" smtClean="0"/>
              <a:t>exothermic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133600"/>
            <a:ext cx="4663373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Look at the reaction profile below. What is it showing?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Endothermic 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exothermic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133600"/>
            <a:ext cx="4663373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5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If I start out with 8 atoms one on the reactant side of a reaction, how may will I have on the product 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AutoNum type="alphaUcPeriod"/>
            </a:pPr>
            <a:r>
              <a:rPr lang="en-US" dirty="0" smtClean="0"/>
              <a:t>8</a:t>
            </a:r>
          </a:p>
          <a:p>
            <a:pPr marL="514350" indent="-514350">
              <a:buAutoNum type="alphaUcPeriod"/>
            </a:pPr>
            <a:r>
              <a:rPr lang="en-US" dirty="0" smtClean="0"/>
              <a:t>16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5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If I start out with 8 atoms one on the reactant side of a reaction, how may will I have on the product 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8</a:t>
            </a:r>
          </a:p>
          <a:p>
            <a:pPr marL="514350" indent="-514350">
              <a:buAutoNum type="alphaUcPeriod"/>
            </a:pPr>
            <a:r>
              <a:rPr lang="en-US" dirty="0" smtClean="0"/>
              <a:t>16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Which of the following is a sign that a chemical reaction has occurred?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Bubbles (formation of a gas)</a:t>
            </a:r>
          </a:p>
          <a:p>
            <a:pPr marL="514350" indent="-514350">
              <a:buAutoNum type="alphaUcPeriod"/>
            </a:pPr>
            <a:r>
              <a:rPr lang="en-US" dirty="0" smtClean="0"/>
              <a:t>Color change</a:t>
            </a:r>
          </a:p>
          <a:p>
            <a:pPr marL="514350" indent="-514350">
              <a:buAutoNum type="alphaUcPeriod"/>
            </a:pPr>
            <a:r>
              <a:rPr lang="en-US" dirty="0" smtClean="0"/>
              <a:t>Sound or light or heat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Which of the following is a sign that a chemical reaction has occurred?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Bubbles (formation of a gas)</a:t>
            </a:r>
          </a:p>
          <a:p>
            <a:pPr marL="514350" indent="-514350">
              <a:buAutoNum type="alphaUcPeriod"/>
            </a:pPr>
            <a:r>
              <a:rPr lang="en-US" dirty="0" smtClean="0"/>
              <a:t>Color change</a:t>
            </a:r>
          </a:p>
          <a:p>
            <a:pPr marL="514350" indent="-514350">
              <a:buAutoNum type="alphaUcPeriod"/>
            </a:pPr>
            <a:r>
              <a:rPr lang="en-US" dirty="0" smtClean="0"/>
              <a:t>Sound or light or heat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All of the above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The chemicals on the right side of a chemical equation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Reactants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Precipitates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Products</a:t>
            </a:r>
          </a:p>
          <a:p>
            <a:pPr marL="514350" indent="-514350">
              <a:buAutoNum type="alphaUcPeriod"/>
            </a:pPr>
            <a:r>
              <a:rPr lang="en-US" dirty="0" smtClean="0"/>
              <a:t>Catalysts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The chemicals on the right side of a chemical equation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Reactants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Precipitates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Products</a:t>
            </a:r>
          </a:p>
          <a:p>
            <a:pPr marL="514350" indent="-514350">
              <a:buAutoNum type="alphaUcPeriod"/>
            </a:pPr>
            <a:r>
              <a:rPr lang="en-US" dirty="0" smtClean="0"/>
              <a:t>Catalysts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If I start with one reactant and it breaks down into simpler parts it is a ______reaction.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If I start with one reactant and it breaks down into simpler parts it is a ______reaction.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When most chemical reactions take place, some ________ in the reactants must be broken.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Compounds</a:t>
            </a:r>
          </a:p>
          <a:p>
            <a:pPr marL="514350" indent="-514350">
              <a:buAutoNum type="alphaUcPeriod"/>
            </a:pPr>
            <a:r>
              <a:rPr lang="en-US" dirty="0" smtClean="0"/>
              <a:t>Chemical bonds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Precipitates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Products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If my products in a reaction is CO2 and H2O then it is a ________ reaction.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If my products in a reaction is CO2 and H2O then it is a ________ reaction.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Combustion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11. When the </a:t>
            </a:r>
            <a:r>
              <a:rPr lang="en-US" dirty="0" err="1" smtClean="0"/>
              <a:t>cations</a:t>
            </a:r>
            <a:r>
              <a:rPr lang="en-US" dirty="0" smtClean="0"/>
              <a:t> and anions of two compounds switch, this is a ______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11. When the </a:t>
            </a:r>
            <a:r>
              <a:rPr lang="en-US" dirty="0" err="1" smtClean="0"/>
              <a:t>cations</a:t>
            </a:r>
            <a:r>
              <a:rPr lang="en-US" dirty="0" smtClean="0"/>
              <a:t> and anions of two compounds switch, this is a ______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If I start with two compounds or elements as my reactants and I only get one reactant, it is a 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If I start with two compounds or elements as my reactants and I only get one reactant, it is a 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 When one element replaces another element in a compound, it is a ______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 When one element replaces another element in a compound, it is a ______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14. Which would NOT typically increase the reaction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Higher concentration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Bigger, heavier molecules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More surface area</a:t>
            </a:r>
          </a:p>
          <a:p>
            <a:pPr marL="514350" indent="-514350">
              <a:buAutoNum type="alphaUcPeriod"/>
            </a:pPr>
            <a:r>
              <a:rPr lang="en-US" dirty="0" smtClean="0"/>
              <a:t>Hotter temperature</a:t>
            </a:r>
          </a:p>
          <a:p>
            <a:pPr marL="514350" indent="-514350">
              <a:buAutoNum type="alphaUcPeriod"/>
            </a:pPr>
            <a:r>
              <a:rPr lang="en-US" dirty="0" smtClean="0"/>
              <a:t>Higher pressure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14. Which would NOT typically increase the reaction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Higher concentration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Bigger, heavier molecules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More surface area</a:t>
            </a:r>
          </a:p>
          <a:p>
            <a:pPr marL="514350" indent="-514350">
              <a:buAutoNum type="alphaUcPeriod"/>
            </a:pPr>
            <a:r>
              <a:rPr lang="en-US" dirty="0" smtClean="0"/>
              <a:t>Hotter temperature</a:t>
            </a:r>
          </a:p>
          <a:p>
            <a:pPr marL="514350" indent="-514350">
              <a:buAutoNum type="alphaUcPeriod"/>
            </a:pPr>
            <a:r>
              <a:rPr lang="en-US" dirty="0" smtClean="0"/>
              <a:t>Higher pressure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When most chemical reactions take place, some ________ in the reactants must be broken.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Compounds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Chemical bonds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Precipitates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Products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15. A catalyst _____ reaction rate, and is a _____ in the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increases, product</a:t>
            </a:r>
          </a:p>
          <a:p>
            <a:pPr marL="514350" indent="-514350">
              <a:buAutoNum type="alphaUcPeriod"/>
            </a:pPr>
            <a:r>
              <a:rPr lang="en-US" dirty="0" smtClean="0"/>
              <a:t>Increases, reactant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Decreases, product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Decreases, reactant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15. A catalyst _____ reaction rate, and is a _____ in the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increases, product</a:t>
            </a:r>
          </a:p>
          <a:p>
            <a:pPr marL="514350" indent="-514350">
              <a:buAutoNum type="alphaUcPeriod"/>
            </a:pPr>
            <a:r>
              <a:rPr lang="en-US" dirty="0" smtClean="0"/>
              <a:t>Increases, reactant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Decreases, product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Decreases, reactant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None of the above –Catalyst increases reaction rate and DOES NOT act as a reactant OR product!!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Which would NOT slow down reaction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Colder temperatures</a:t>
            </a:r>
          </a:p>
          <a:p>
            <a:pPr marL="514350" indent="-514350">
              <a:buAutoNum type="alphaUcPeriod"/>
            </a:pPr>
            <a:r>
              <a:rPr lang="en-US" dirty="0" smtClean="0"/>
              <a:t>Lower pressures</a:t>
            </a:r>
          </a:p>
          <a:p>
            <a:pPr marL="514350" indent="-514350">
              <a:buAutoNum type="alphaUcPeriod"/>
            </a:pPr>
            <a:r>
              <a:rPr lang="en-US" dirty="0" smtClean="0"/>
              <a:t>Catalyst</a:t>
            </a:r>
          </a:p>
          <a:p>
            <a:pPr marL="514350" indent="-514350">
              <a:buAutoNum type="alphaUcPeriod"/>
            </a:pPr>
            <a:r>
              <a:rPr lang="en-US" dirty="0" smtClean="0"/>
              <a:t>Bigger, Larger molecules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Which would NOT slow down reaction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Colder temperatures</a:t>
            </a:r>
          </a:p>
          <a:p>
            <a:pPr marL="514350" indent="-514350">
              <a:buAutoNum type="alphaUcPeriod"/>
            </a:pPr>
            <a:r>
              <a:rPr lang="en-US" dirty="0" smtClean="0"/>
              <a:t>Lower pressures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Catalyst</a:t>
            </a:r>
          </a:p>
          <a:p>
            <a:pPr marL="514350" indent="-514350">
              <a:buAutoNum type="alphaUcPeriod"/>
            </a:pPr>
            <a:r>
              <a:rPr lang="en-US" dirty="0" smtClean="0"/>
              <a:t>Bigger, Larger molecules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7848"/>
            <a:ext cx="8534400" cy="758952"/>
          </a:xfrm>
        </p:spPr>
        <p:txBody>
          <a:bodyPr/>
          <a:lstStyle/>
          <a:p>
            <a:r>
              <a:rPr lang="en-US" dirty="0" smtClean="0"/>
              <a:t>17.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units of </a:t>
            </a:r>
            <a:r>
              <a:rPr lang="en-US" dirty="0" smtClean="0"/>
              <a:t>CuCl2react </a:t>
            </a:r>
            <a:r>
              <a:rPr lang="en-US" dirty="0" smtClean="0"/>
              <a:t>with 2 atoms of </a:t>
            </a:r>
            <a:r>
              <a:rPr lang="en-US" dirty="0" smtClean="0"/>
              <a:t>Alto </a:t>
            </a:r>
            <a:r>
              <a:rPr lang="en-US" dirty="0" smtClean="0"/>
              <a:t>produce 2 units of </a:t>
            </a:r>
            <a:r>
              <a:rPr lang="en-US" dirty="0" smtClean="0"/>
              <a:t>AlCl3and </a:t>
            </a:r>
            <a:r>
              <a:rPr lang="en-US" dirty="0" smtClean="0"/>
              <a:t>3 atoms of </a:t>
            </a:r>
            <a:r>
              <a:rPr lang="en-US" dirty="0" smtClean="0"/>
              <a:t>Cu.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7848"/>
            <a:ext cx="8534400" cy="758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units of copper (II) chloride react with 2 atoms of aluminum to produce 2 units of aluminum chloride and 3 atoms of copper.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solidFill>
                  <a:schemeClr val="accent5"/>
                </a:solidFill>
              </a:rPr>
              <a:t>                     3CuCl2 + 2Al </a:t>
            </a:r>
            <a:r>
              <a:rPr lang="en-US" sz="3200" dirty="0" smtClean="0">
                <a:solidFill>
                  <a:schemeClr val="accent5"/>
                </a:solidFill>
                <a:sym typeface="Wingdings" pitchFamily="2" charset="2"/>
              </a:rPr>
              <a:t> 2AlCl3 + 3Cu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One molecule of </a:t>
            </a:r>
            <a:r>
              <a:rPr lang="en-US" dirty="0" smtClean="0"/>
              <a:t>N2</a:t>
            </a:r>
            <a:r>
              <a:rPr lang="en-US" dirty="0" smtClean="0"/>
              <a:t> </a:t>
            </a:r>
            <a:r>
              <a:rPr lang="en-US" dirty="0" smtClean="0"/>
              <a:t>gas reactions with 2 molecules of </a:t>
            </a:r>
            <a:r>
              <a:rPr lang="en-US" dirty="0" smtClean="0"/>
              <a:t>O2 </a:t>
            </a:r>
            <a:r>
              <a:rPr lang="en-US" dirty="0" smtClean="0"/>
              <a:t>to produce one molecule of </a:t>
            </a:r>
            <a:r>
              <a:rPr lang="en-US" dirty="0" smtClean="0"/>
              <a:t>N2O4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One molecule of nitrogen gas reactions with 2 molecules of oxygen to produce one molecule of </a:t>
            </a:r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tetraoxide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N2 + 2O2 </a:t>
            </a:r>
            <a:r>
              <a:rPr lang="en-US" sz="3600" dirty="0" smtClean="0">
                <a:solidFill>
                  <a:schemeClr val="accent5"/>
                </a:solidFill>
                <a:sym typeface="Wingdings" pitchFamily="2" charset="2"/>
              </a:rPr>
              <a:t> N2O4</a:t>
            </a:r>
            <a:endParaRPr lang="en-US" sz="3600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19. What type of reaction would these reactants lead to: H2O2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19. What type of reaction would these reactants lead to: H2O2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According to the law of conservation of mass, if I start out with 100 grams of reactants what will be my total mass of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50 g</a:t>
            </a:r>
          </a:p>
          <a:p>
            <a:pPr marL="514350" indent="-514350">
              <a:buAutoNum type="alphaUcPeriod"/>
            </a:pPr>
            <a:r>
              <a:rPr lang="en-US" dirty="0" smtClean="0"/>
              <a:t>0 g</a:t>
            </a:r>
          </a:p>
          <a:p>
            <a:pPr marL="514350" indent="-514350">
              <a:buAutoNum type="alphaUcPeriod"/>
            </a:pPr>
            <a:r>
              <a:rPr lang="en-US" dirty="0" smtClean="0"/>
              <a:t>200 g</a:t>
            </a:r>
          </a:p>
          <a:p>
            <a:pPr marL="514350" indent="-514350">
              <a:buAutoNum type="alphaUcPeriod"/>
            </a:pPr>
            <a:r>
              <a:rPr lang="en-US" dirty="0" smtClean="0"/>
              <a:t>100 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20. What type of reaction would these reactants lead do: Li + 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20. What type of reaction would these reactants lead do: Li + 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21. What type of reaction would these reactants lead to: CH4 + 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21. What type of reaction would these reactants lead to: CH4 + O2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Combustion 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22. What type of reaction would these reactants lead to: Ag(NO3) + Ca3(PO4)2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22. What type of reaction would these reactants lead to: Ag(NO3) + Ca3(PO4)2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What type of reaction would these reactants lead to:  Ag(NO3) + Cu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What type of reaction would these reactants lead to:  Ag(NO3) + Cu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Single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Double replacement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Combustion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According to the law of conservation of mass, if I start out with 100 grams of reactants what will be my total mass of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50 g</a:t>
            </a:r>
          </a:p>
          <a:p>
            <a:pPr marL="514350" indent="-514350">
              <a:buAutoNum type="alphaUcPeriod"/>
            </a:pPr>
            <a:r>
              <a:rPr lang="en-US" dirty="0" smtClean="0"/>
              <a:t>0 g</a:t>
            </a:r>
          </a:p>
          <a:p>
            <a:pPr marL="514350" indent="-514350">
              <a:buAutoNum type="alphaUcPeriod"/>
            </a:pPr>
            <a:r>
              <a:rPr lang="en-US" dirty="0" smtClean="0"/>
              <a:t>200 g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100 g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When heat energy must be added in order for reactions to occur it is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Endothermic</a:t>
            </a:r>
          </a:p>
          <a:p>
            <a:pPr marL="514350" indent="-514350">
              <a:buAutoNum type="alphaUcPeriod"/>
            </a:pPr>
            <a:r>
              <a:rPr lang="en-US" dirty="0" smtClean="0"/>
              <a:t>Exothermic</a:t>
            </a:r>
          </a:p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When heat energy must be added in order for reactions to occur it is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Endothermic</a:t>
            </a:r>
          </a:p>
          <a:p>
            <a:pPr marL="514350" indent="-514350">
              <a:buAutoNum type="alphaUcPeriod"/>
            </a:pPr>
            <a:r>
              <a:rPr lang="en-US" dirty="0" smtClean="0"/>
              <a:t>Exothermic</a:t>
            </a:r>
          </a:p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Look at the reaction profile below. What is it showing?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Endothermic </a:t>
            </a:r>
          </a:p>
          <a:p>
            <a:pPr marL="514350" indent="-514350">
              <a:buAutoNum type="alphaUcPeriod"/>
            </a:pPr>
            <a:r>
              <a:rPr lang="en-US" dirty="0" smtClean="0"/>
              <a:t>exothermic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752600"/>
            <a:ext cx="4495800" cy="27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Look at the reaction profile below. What is it showing?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Synthesis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Decomposition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5"/>
                </a:solidFill>
              </a:rPr>
              <a:t>Endothermic </a:t>
            </a:r>
          </a:p>
          <a:p>
            <a:pPr marL="514350" indent="-514350">
              <a:buAutoNum type="alphaUcPeriod"/>
            </a:pPr>
            <a:r>
              <a:rPr lang="en-US" dirty="0" smtClean="0"/>
              <a:t>exothermic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752600"/>
            <a:ext cx="4495800" cy="27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1190</Words>
  <Application>Microsoft Office PowerPoint</Application>
  <PresentationFormat>On-screen Show (4:3)</PresentationFormat>
  <Paragraphs>253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Civic</vt:lpstr>
      <vt:lpstr>Chapter 6 Review</vt:lpstr>
      <vt:lpstr>1. When most chemical reactions take place, some ________ in the reactants must be broken.</vt:lpstr>
      <vt:lpstr>1. When most chemical reactions take place, some ________ in the reactants must be broken.</vt:lpstr>
      <vt:lpstr>2. According to the law of conservation of mass, if I start out with 100 grams of reactants what will be my total mass of products?</vt:lpstr>
      <vt:lpstr>2. According to the law of conservation of mass, if I start out with 100 grams of reactants what will be my total mass of products?</vt:lpstr>
      <vt:lpstr>3. When heat energy must be added in order for reactions to occur it is called</vt:lpstr>
      <vt:lpstr>3. When heat energy must be added in order for reactions to occur it is called</vt:lpstr>
      <vt:lpstr>4. Look at the reaction profile below. What is it showing?</vt:lpstr>
      <vt:lpstr>4. Look at the reaction profile below. What is it showing?</vt:lpstr>
      <vt:lpstr>5. Look at the reaction profile below. What is it showing?</vt:lpstr>
      <vt:lpstr>5. Look at the reaction profile below. What is it showing?</vt:lpstr>
      <vt:lpstr>6. If I start out with 8 atoms one on the reactant side of a reaction, how may will I have on the product side?</vt:lpstr>
      <vt:lpstr>6. If I start out with 8 atoms one on the reactant side of a reaction, how may will I have on the product side?</vt:lpstr>
      <vt:lpstr>7. Which of the following is a sign that a chemical reaction has occurred?</vt:lpstr>
      <vt:lpstr>7. Which of the following is a sign that a chemical reaction has occurred?</vt:lpstr>
      <vt:lpstr>8. The chemicals on the right side of a chemical equation are:</vt:lpstr>
      <vt:lpstr>8. The chemicals on the right side of a chemical equation are:</vt:lpstr>
      <vt:lpstr>9. If I start with one reactant and it breaks down into simpler parts it is a ______reaction.</vt:lpstr>
      <vt:lpstr>9. If I start with one reactant and it breaks down into simpler parts it is a ______reaction.</vt:lpstr>
      <vt:lpstr>10. If my products in a reaction is CO2 and H2O then it is a ________ reaction.</vt:lpstr>
      <vt:lpstr>10. If my products in a reaction is CO2 and H2O then it is a ________ reaction.</vt:lpstr>
      <vt:lpstr>11. When the cations and anions of two compounds switch, this is a ______ reaction</vt:lpstr>
      <vt:lpstr>11. When the cations and anions of two compounds switch, this is a ______ reaction</vt:lpstr>
      <vt:lpstr>12. If I start with two compounds or elements as my reactants and I only get one reactant, it is a ___ reaction</vt:lpstr>
      <vt:lpstr>12. If I start with two compounds or elements as my reactants and I only get one reactant, it is a ___ reaction</vt:lpstr>
      <vt:lpstr>13. When one element replaces another element in a compound, it is a ______ reaction</vt:lpstr>
      <vt:lpstr>13. When one element replaces another element in a compound, it is a ______ reaction</vt:lpstr>
      <vt:lpstr>14. Which would NOT typically increase the reaction rate?</vt:lpstr>
      <vt:lpstr>14. Which would NOT typically increase the reaction rate?</vt:lpstr>
      <vt:lpstr>15. A catalyst _____ reaction rate, and is a _____ in the reaction</vt:lpstr>
      <vt:lpstr>15. A catalyst _____ reaction rate, and is a _____ in the reaction</vt:lpstr>
      <vt:lpstr>16. Which would NOT slow down reaction rate:</vt:lpstr>
      <vt:lpstr>16. Which would NOT slow down reaction rate:</vt:lpstr>
      <vt:lpstr>17. </vt:lpstr>
      <vt:lpstr>Slide 35</vt:lpstr>
      <vt:lpstr>18. </vt:lpstr>
      <vt:lpstr>18. </vt:lpstr>
      <vt:lpstr>19. What type of reaction would these reactants lead to: H2O2 </vt:lpstr>
      <vt:lpstr>19. What type of reaction would these reactants lead to: H2O2 </vt:lpstr>
      <vt:lpstr>20. What type of reaction would these reactants lead do: Li + O2 </vt:lpstr>
      <vt:lpstr>20. What type of reaction would these reactants lead do: Li + O2 </vt:lpstr>
      <vt:lpstr>21. What type of reaction would these reactants lead to: CH4 + O2 </vt:lpstr>
      <vt:lpstr>21. What type of reaction would these reactants lead to: CH4 + O2 </vt:lpstr>
      <vt:lpstr>22. What type of reaction would these reactants lead to: Ag(NO3) + Ca3(PO4)2 </vt:lpstr>
      <vt:lpstr>22. What type of reaction would these reactants lead to: Ag(NO3) + Ca3(PO4)2 </vt:lpstr>
      <vt:lpstr>23. What type of reaction would these reactants lead to:  Ag(NO3) + Cu </vt:lpstr>
      <vt:lpstr>23. What type of reaction would these reactants lead to:  Ag(NO3) + Cu 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Review</dc:title>
  <dc:creator/>
  <cp:lastModifiedBy>Julia Price</cp:lastModifiedBy>
  <cp:revision>3</cp:revision>
  <dcterms:created xsi:type="dcterms:W3CDTF">2006-08-16T00:00:00Z</dcterms:created>
  <dcterms:modified xsi:type="dcterms:W3CDTF">2012-03-08T14:57:03Z</dcterms:modified>
</cp:coreProperties>
</file>