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9" r:id="rId20"/>
    <p:sldId id="280" r:id="rId21"/>
    <p:sldId id="281" r:id="rId22"/>
    <p:sldId id="274" r:id="rId23"/>
    <p:sldId id="329" r:id="rId24"/>
    <p:sldId id="275" r:id="rId25"/>
    <p:sldId id="330" r:id="rId26"/>
    <p:sldId id="276" r:id="rId27"/>
    <p:sldId id="277" r:id="rId28"/>
    <p:sldId id="278" r:id="rId29"/>
    <p:sldId id="292" r:id="rId30"/>
    <p:sldId id="283" r:id="rId31"/>
    <p:sldId id="289" r:id="rId32"/>
    <p:sldId id="290" r:id="rId33"/>
    <p:sldId id="284" r:id="rId34"/>
    <p:sldId id="291" r:id="rId35"/>
    <p:sldId id="285" r:id="rId36"/>
    <p:sldId id="286" r:id="rId37"/>
    <p:sldId id="287" r:id="rId38"/>
    <p:sldId id="314" r:id="rId39"/>
    <p:sldId id="288" r:id="rId40"/>
    <p:sldId id="312" r:id="rId41"/>
    <p:sldId id="313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4" r:id="rId53"/>
    <p:sldId id="305" r:id="rId54"/>
    <p:sldId id="306" r:id="rId55"/>
    <p:sldId id="307" r:id="rId56"/>
    <p:sldId id="309" r:id="rId57"/>
    <p:sldId id="310" r:id="rId58"/>
    <p:sldId id="311" r:id="rId59"/>
    <p:sldId id="318" r:id="rId60"/>
    <p:sldId id="319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0" r:id="rId70"/>
    <p:sldId id="316" r:id="rId71"/>
    <p:sldId id="317" r:id="rId72"/>
    <p:sldId id="315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7AF0C-6781-46B7-AD67-F6A8302A1CAD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7E227-D095-4F87-8A4B-9BAC2985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E0AD-3258-46A0-9D42-03772E4C0188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56FC-2F36-4B58-86B3-13B7C6E0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E0AD-3258-46A0-9D42-03772E4C0188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56FC-2F36-4B58-86B3-13B7C6E0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E0AD-3258-46A0-9D42-03772E4C0188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56FC-2F36-4B58-86B3-13B7C6E0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E3B5-1F8D-4D08-B394-509E7941D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E0AD-3258-46A0-9D42-03772E4C0188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56FC-2F36-4B58-86B3-13B7C6E0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E0AD-3258-46A0-9D42-03772E4C0188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56FC-2F36-4B58-86B3-13B7C6E0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E0AD-3258-46A0-9D42-03772E4C0188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56FC-2F36-4B58-86B3-13B7C6E0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E0AD-3258-46A0-9D42-03772E4C0188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56FC-2F36-4B58-86B3-13B7C6E0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E0AD-3258-46A0-9D42-03772E4C0188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C56FC-2F36-4B58-86B3-13B7C6E0BF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E0AD-3258-46A0-9D42-03772E4C0188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56FC-2F36-4B58-86B3-13B7C6E0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E0AD-3258-46A0-9D42-03772E4C0188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63C56FC-2F36-4B58-86B3-13B7C6E0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C3DE0AD-3258-46A0-9D42-03772E4C0188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56FC-2F36-4B58-86B3-13B7C6E0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C3DE0AD-3258-46A0-9D42-03772E4C0188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3C56FC-2F36-4B58-86B3-13B7C6E0B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smtClean="0"/>
              <a:t>hemical 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50" y="2057400"/>
          <a:ext cx="7404100" cy="419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0820"/>
                <a:gridCol w="1480820"/>
                <a:gridCol w="1480820"/>
                <a:gridCol w="1480820"/>
                <a:gridCol w="1480820"/>
              </a:tblGrid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Bonding Elements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Electronegativity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Type of Bond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H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Li &amp;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</a:tbl>
          </a:graphicData>
        </a:graphic>
      </p:graphicFrame>
      <p:sp>
        <p:nvSpPr>
          <p:cNvPr id="20514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Nonpolar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covalent = 0 to 0.3</a:t>
            </a:r>
          </a:p>
          <a:p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Polar covalent = 0.3 to 1.7</a:t>
            </a:r>
          </a:p>
          <a:p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Ionic = greater than 1.7 </a:t>
            </a:r>
          </a:p>
          <a:p>
            <a:endParaRPr lang="en-US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50" y="2057400"/>
          <a:ext cx="7404100" cy="419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0820"/>
                <a:gridCol w="1480820"/>
                <a:gridCol w="1480820"/>
                <a:gridCol w="1480820"/>
                <a:gridCol w="1480820"/>
              </a:tblGrid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Bonding Elements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Electronegativity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Type of Bond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H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Li &amp;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</a:tbl>
          </a:graphicData>
        </a:graphic>
      </p:graphicFrame>
      <p:sp>
        <p:nvSpPr>
          <p:cNvPr id="21538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Nonpolar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covalent = 0 to 0.3</a:t>
            </a:r>
          </a:p>
          <a:p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Polar covalent = 0.3 to 1.7</a:t>
            </a:r>
          </a:p>
          <a:p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Ionic = greater than 1.7 </a:t>
            </a:r>
          </a:p>
          <a:p>
            <a:endParaRPr lang="en-US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50" y="2057400"/>
          <a:ext cx="7404100" cy="419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0820"/>
                <a:gridCol w="1480820"/>
                <a:gridCol w="1480820"/>
                <a:gridCol w="1480820"/>
                <a:gridCol w="1480820"/>
              </a:tblGrid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Bonding Elements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Electronegativity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Type of Bond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H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Li &amp;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</a:tbl>
          </a:graphicData>
        </a:graphic>
      </p:graphicFrame>
      <p:sp>
        <p:nvSpPr>
          <p:cNvPr id="22562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 err="1">
                <a:solidFill>
                  <a:schemeClr val="accent4"/>
                </a:solidFill>
              </a:rPr>
              <a:t>Nonpolar</a:t>
            </a:r>
            <a:r>
              <a:rPr lang="en-US" altLang="en-US" dirty="0">
                <a:solidFill>
                  <a:schemeClr val="accent4"/>
                </a:solidFill>
              </a:rPr>
              <a:t> covalent = 0 to 0.3</a:t>
            </a:r>
          </a:p>
          <a:p>
            <a:r>
              <a:rPr lang="en-US" altLang="en-US" dirty="0">
                <a:solidFill>
                  <a:schemeClr val="accent4"/>
                </a:solidFill>
              </a:rPr>
              <a:t>Polar covalent = 0.3 to 1.7</a:t>
            </a:r>
          </a:p>
          <a:p>
            <a:r>
              <a:rPr lang="en-US" altLang="en-US" dirty="0">
                <a:solidFill>
                  <a:schemeClr val="accent4"/>
                </a:solidFill>
              </a:rPr>
              <a:t>Ionic = greater than 1.7 </a:t>
            </a:r>
          </a:p>
          <a:p>
            <a:endParaRPr lang="en-US" alt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50" y="2057400"/>
          <a:ext cx="7600950" cy="419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0190"/>
                <a:gridCol w="1520190"/>
                <a:gridCol w="1520190"/>
                <a:gridCol w="1520190"/>
                <a:gridCol w="1520190"/>
              </a:tblGrid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Bonding Elements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Electronegativity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Type of Bond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H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Nonpolar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- Covalent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Li &amp;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</a:tbl>
          </a:graphicData>
        </a:graphic>
      </p:graphicFrame>
      <p:sp>
        <p:nvSpPr>
          <p:cNvPr id="23586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 err="1">
                <a:solidFill>
                  <a:schemeClr val="accent4"/>
                </a:solidFill>
              </a:rPr>
              <a:t>Nonpolar</a:t>
            </a:r>
            <a:r>
              <a:rPr lang="en-US" altLang="en-US" dirty="0">
                <a:solidFill>
                  <a:schemeClr val="accent4"/>
                </a:solidFill>
              </a:rPr>
              <a:t> covalent = 0 to 0.3</a:t>
            </a:r>
          </a:p>
          <a:p>
            <a:r>
              <a:rPr lang="en-US" altLang="en-US" dirty="0">
                <a:solidFill>
                  <a:schemeClr val="accent4"/>
                </a:solidFill>
              </a:rPr>
              <a:t>Polar covalent = 0.3 to 1.7</a:t>
            </a:r>
          </a:p>
          <a:p>
            <a:r>
              <a:rPr lang="en-US" altLang="en-US" dirty="0">
                <a:solidFill>
                  <a:schemeClr val="accent4"/>
                </a:solidFill>
              </a:rPr>
              <a:t>Ionic = greater than 1.7 </a:t>
            </a:r>
          </a:p>
          <a:p>
            <a:endParaRPr lang="en-US" alt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50" y="2057400"/>
          <a:ext cx="7404100" cy="419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0820"/>
                <a:gridCol w="1480820"/>
                <a:gridCol w="1480820"/>
                <a:gridCol w="1480820"/>
                <a:gridCol w="1480820"/>
              </a:tblGrid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Bonding Elements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Electronegativity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Type of Bond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H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Nonpolar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- Covalent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3.0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Li &amp;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</a:tbl>
          </a:graphicData>
        </a:graphic>
      </p:graphicFrame>
      <p:sp>
        <p:nvSpPr>
          <p:cNvPr id="24610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Nonpolar covalent = 0 to 0.3</a:t>
            </a:r>
          </a:p>
          <a:p>
            <a:r>
              <a:rPr lang="en-US" alt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Polar covalent = 0.3 to 1.7</a:t>
            </a:r>
          </a:p>
          <a:p>
            <a:r>
              <a:rPr lang="en-US" alt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Ionic = greater than 1.7 </a:t>
            </a:r>
          </a:p>
          <a:p>
            <a:endParaRPr lang="en-US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50" y="2057400"/>
          <a:ext cx="7404100" cy="419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0820"/>
                <a:gridCol w="1480820"/>
                <a:gridCol w="1480820"/>
                <a:gridCol w="1480820"/>
                <a:gridCol w="1480820"/>
              </a:tblGrid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Bonding Elements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Electronegativity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Type of Bond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H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Nonpolar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- Covalent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3.0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0.9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Polar-Covalent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Li &amp;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</a:tbl>
          </a:graphicData>
        </a:graphic>
      </p:graphicFrame>
      <p:sp>
        <p:nvSpPr>
          <p:cNvPr id="25634" name="TextBox 4"/>
          <p:cNvSpPr txBox="1">
            <a:spLocks noChangeArrowheads="1"/>
          </p:cNvSpPr>
          <p:nvPr/>
        </p:nvSpPr>
        <p:spPr bwMode="auto">
          <a:xfrm>
            <a:off x="3886200" y="411163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 err="1">
                <a:solidFill>
                  <a:schemeClr val="accent4"/>
                </a:solidFill>
              </a:rPr>
              <a:t>Nonpolar</a:t>
            </a:r>
            <a:r>
              <a:rPr lang="en-US" altLang="en-US" dirty="0">
                <a:solidFill>
                  <a:schemeClr val="accent4"/>
                </a:solidFill>
              </a:rPr>
              <a:t> covalent = 0 to 0.3</a:t>
            </a:r>
          </a:p>
          <a:p>
            <a:r>
              <a:rPr lang="en-US" altLang="en-US" dirty="0">
                <a:solidFill>
                  <a:schemeClr val="accent4"/>
                </a:solidFill>
              </a:rPr>
              <a:t>Polar covalent = 0.3 to 1.7</a:t>
            </a:r>
          </a:p>
          <a:p>
            <a:r>
              <a:rPr lang="en-US" altLang="en-US" dirty="0">
                <a:solidFill>
                  <a:schemeClr val="accent4"/>
                </a:solidFill>
              </a:rPr>
              <a:t>Ionic = greater than 1.7 </a:t>
            </a:r>
          </a:p>
          <a:p>
            <a:endParaRPr lang="en-US" alt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Practice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50" y="2057400"/>
          <a:ext cx="7404100" cy="419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0820"/>
                <a:gridCol w="1480820"/>
                <a:gridCol w="1480820"/>
                <a:gridCol w="1480820"/>
                <a:gridCol w="1480820"/>
              </a:tblGrid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Bonding Elements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Electronegativity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Type of Bond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H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Nonpolar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- Covalent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3.0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0.9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Polar-Covalent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Li &amp;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1.0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3.0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</a:tbl>
          </a:graphicData>
        </a:graphic>
      </p:graphicFrame>
      <p:sp>
        <p:nvSpPr>
          <p:cNvPr id="26658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Nonpolar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covalent = 0 to 0.3</a:t>
            </a:r>
          </a:p>
          <a:p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Polar covalent = 0.3 to 1.7</a:t>
            </a:r>
          </a:p>
          <a:p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Ionic = greater than 1.7 </a:t>
            </a:r>
          </a:p>
          <a:p>
            <a:endParaRPr lang="en-US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50" y="1828800"/>
          <a:ext cx="7404100" cy="419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0820"/>
                <a:gridCol w="1480820"/>
                <a:gridCol w="1480820"/>
                <a:gridCol w="1480820"/>
                <a:gridCol w="1480820"/>
              </a:tblGrid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Bonding Elements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Electronegativity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Type of Bond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H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Nonpolar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- Covalent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&amp; H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3.0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2.1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0.9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Polar-Covalent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Li &amp;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Cl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1.0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3.0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2.0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Ionic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82268" marR="82268" anchor="ctr"/>
                </a:tc>
              </a:tr>
            </a:tbl>
          </a:graphicData>
        </a:graphic>
      </p:graphicFrame>
      <p:sp>
        <p:nvSpPr>
          <p:cNvPr id="27682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Nonpolar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covalent = 0 to 0.3</a:t>
            </a:r>
          </a:p>
          <a:p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Polar covalent = 0.3 to 1.7</a:t>
            </a:r>
          </a:p>
          <a:p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Ionic = greater than 1.7 </a:t>
            </a:r>
          </a:p>
          <a:p>
            <a:endParaRPr lang="en-US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Electronegativity and Bond Types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343852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smtClean="0"/>
              <a:t> </a:t>
            </a: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D36AF6-8822-42EA-84E7-87940F8FB832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15365" name="Picture 7" descr="10_04_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8991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Polar and Nonpolar Covalent Bonds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polarity of a covalent bond is measured using its dipole moment.</a:t>
            </a:r>
          </a:p>
          <a:p>
            <a:pPr lvl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Large dipole moment = more polar</a:t>
            </a:r>
          </a:p>
          <a:p>
            <a:pPr lvl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Small dipole moment = more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nonpolar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The distribution of electron density in a bond can be depicted using:</a:t>
            </a:r>
          </a:p>
          <a:p>
            <a:pPr lvl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Partial charges</a:t>
            </a:r>
          </a:p>
          <a:p>
            <a:pPr lvl="2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Symbol" pitchFamily="18" charset="2"/>
              </a:rPr>
              <a:t>d</a:t>
            </a:r>
            <a:r>
              <a:rPr lang="en-US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+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Symbol" pitchFamily="18" charset="2"/>
              </a:rPr>
              <a:t>d</a:t>
            </a:r>
            <a:r>
              <a:rPr lang="en-US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</a:t>
            </a:r>
          </a:p>
          <a:p>
            <a:pPr lvl="2"/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Direction of dipole moment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6096000"/>
            <a:ext cx="1143000" cy="381000"/>
            <a:chOff x="1200" y="3840"/>
            <a:chExt cx="720" cy="240"/>
          </a:xfrm>
        </p:grpSpPr>
        <p:sp>
          <p:nvSpPr>
            <p:cNvPr id="156676" name="Line 4"/>
            <p:cNvSpPr>
              <a:spLocks noChangeShapeType="1"/>
            </p:cNvSpPr>
            <p:nvPr/>
          </p:nvSpPr>
          <p:spPr bwMode="auto">
            <a:xfrm>
              <a:off x="1200" y="3960"/>
              <a:ext cx="720" cy="0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6677" name="Line 5"/>
            <p:cNvSpPr>
              <a:spLocks noChangeShapeType="1"/>
            </p:cNvSpPr>
            <p:nvPr/>
          </p:nvSpPr>
          <p:spPr bwMode="auto">
            <a:xfrm>
              <a:off x="1296" y="3840"/>
              <a:ext cx="0" cy="240"/>
            </a:xfrm>
            <a:prstGeom prst="line">
              <a:avLst/>
            </a:prstGeom>
            <a:ln w="57150"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Bond Formation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Electronegativity</a:t>
            </a:r>
            <a:r>
              <a:rPr lang="en-US" dirty="0" smtClean="0"/>
              <a:t>, Dipole Moments &amp; Polarity</a:t>
            </a:r>
          </a:p>
          <a:p>
            <a:r>
              <a:rPr lang="en-US" dirty="0" smtClean="0"/>
              <a:t>Lewis Structures for individual atoms</a:t>
            </a:r>
          </a:p>
          <a:p>
            <a:r>
              <a:rPr lang="en-US" dirty="0" smtClean="0"/>
              <a:t>Lewis Structures for Ionic Compounds</a:t>
            </a:r>
          </a:p>
          <a:p>
            <a:r>
              <a:rPr lang="en-US" dirty="0" smtClean="0"/>
              <a:t>Lewis Structures for Covalent Compounds</a:t>
            </a:r>
          </a:p>
          <a:p>
            <a:r>
              <a:rPr lang="en-US" dirty="0" smtClean="0"/>
              <a:t>VSEPR (Molecular Geometry)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Polar and Nonpolar Covalent Bonds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Partial charges: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Place the partial negative charge (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Symbol" pitchFamily="18" charset="2"/>
              </a:rPr>
              <a:t>d</a:t>
            </a:r>
            <a:r>
              <a:rPr lang="en-US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 over (or under) the more electronegative element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Place the partial positive charge (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Symbol" pitchFamily="18" charset="2"/>
              </a:rPr>
              <a:t>d</a:t>
            </a:r>
            <a:r>
              <a:rPr lang="en-US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+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 over (or under) the less electronegative element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Direction of dipole: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Place the positive end of the arrow over (or under) the less electronegative element.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Point the arrow in the direction of the more electronegative element</a:t>
            </a:r>
          </a:p>
        </p:txBody>
      </p:sp>
      <p:graphicFrame>
        <p:nvGraphicFramePr>
          <p:cNvPr id="157700" name="Object 4"/>
          <p:cNvGraphicFramePr>
            <a:graphicFrameLocks noChangeAspect="1"/>
          </p:cNvGraphicFramePr>
          <p:nvPr/>
        </p:nvGraphicFramePr>
        <p:xfrm>
          <a:off x="6858000" y="1371600"/>
          <a:ext cx="1447800" cy="992188"/>
        </p:xfrm>
        <a:graphic>
          <a:graphicData uri="http://schemas.openxmlformats.org/presentationml/2006/ole">
            <p:oleObj spid="_x0000_s1026" name="Document" r:id="rId3" imgW="695160" imgH="476280" progId="">
              <p:embed/>
            </p:oleObj>
          </a:graphicData>
        </a:graphic>
      </p:graphicFrame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7391400" y="6057900"/>
          <a:ext cx="1390650" cy="800100"/>
        </p:xfrm>
        <a:graphic>
          <a:graphicData uri="http://schemas.openxmlformats.org/presentationml/2006/ole">
            <p:oleObj spid="_x0000_s1027" name="Document" r:id="rId4" imgW="628560" imgH="361800" progId="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Polar and Nonpolar Molecules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Carbon dioxide contains 2 polar covalent bonds.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It is a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nonpolar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molecule</a:t>
            </a:r>
            <a:r>
              <a:rPr lang="en-US" dirty="0">
                <a:solidFill>
                  <a:srgbClr val="000066"/>
                </a:solidFill>
              </a:rPr>
              <a:t>, however.</a:t>
            </a:r>
          </a:p>
          <a:p>
            <a:pPr lvl="1"/>
            <a:endParaRPr lang="en-US" dirty="0">
              <a:solidFill>
                <a:srgbClr val="000066"/>
              </a:solidFill>
            </a:endParaRPr>
          </a:p>
          <a:p>
            <a:pPr lvl="1"/>
            <a:endParaRPr lang="en-US" dirty="0">
              <a:solidFill>
                <a:srgbClr val="000066"/>
              </a:solidFill>
            </a:endParaRPr>
          </a:p>
          <a:p>
            <a:pPr lvl="1"/>
            <a:endParaRPr lang="en-US" dirty="0">
              <a:solidFill>
                <a:srgbClr val="000066"/>
              </a:solidFill>
            </a:endParaRPr>
          </a:p>
          <a:p>
            <a:pPr lvl="1"/>
            <a:endParaRPr lang="en-US" dirty="0">
              <a:solidFill>
                <a:srgbClr val="000066"/>
              </a:solidFill>
            </a:endParaRPr>
          </a:p>
          <a:p>
            <a:endParaRPr lang="en-US" dirty="0">
              <a:solidFill>
                <a:srgbClr val="000066"/>
              </a:solidFill>
            </a:endParaRPr>
          </a:p>
          <a:p>
            <a:r>
              <a:rPr lang="en-US" dirty="0"/>
              <a:t>Water also contains 2 polar covalent bonds.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It is 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polar molecule</a:t>
            </a:r>
            <a:r>
              <a:rPr lang="en-US" dirty="0">
                <a:solidFill>
                  <a:srgbClr val="000066"/>
                </a:solidFill>
              </a:rPr>
              <a:t>!</a:t>
            </a:r>
          </a:p>
        </p:txBody>
      </p:sp>
      <p:pic>
        <p:nvPicPr>
          <p:cNvPr id="148484" name="Picture 4" descr="09_11a"/>
          <p:cNvPicPr>
            <a:picLocks noChangeAspect="1" noChangeArrowheads="1"/>
          </p:cNvPicPr>
          <p:nvPr/>
        </p:nvPicPr>
        <p:blipFill>
          <a:blip r:embed="rId2"/>
          <a:srcRect r="3574" b="53517"/>
          <a:stretch>
            <a:fillRect/>
          </a:stretch>
        </p:blipFill>
        <p:spPr bwMode="auto">
          <a:xfrm>
            <a:off x="1524000" y="2743200"/>
            <a:ext cx="19050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 descr="09_11a"/>
          <p:cNvPicPr>
            <a:picLocks noChangeAspect="1" noChangeArrowheads="1"/>
          </p:cNvPicPr>
          <p:nvPr/>
        </p:nvPicPr>
        <p:blipFill>
          <a:blip r:embed="rId2"/>
          <a:srcRect t="51846" r="3574" b="3720"/>
          <a:stretch>
            <a:fillRect/>
          </a:stretch>
        </p:blipFill>
        <p:spPr bwMode="auto">
          <a:xfrm>
            <a:off x="5334000" y="2971800"/>
            <a:ext cx="1905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7" name="Picture 7" descr="09_12ab"/>
          <p:cNvPicPr>
            <a:picLocks noChangeAspect="1" noChangeArrowheads="1"/>
          </p:cNvPicPr>
          <p:nvPr/>
        </p:nvPicPr>
        <p:blipFill>
          <a:blip r:embed="rId3" cstate="print"/>
          <a:srcRect t="21844" r="53577" b="40216"/>
          <a:stretch>
            <a:fillRect/>
          </a:stretch>
        </p:blipFill>
        <p:spPr bwMode="auto">
          <a:xfrm>
            <a:off x="1752600" y="5743575"/>
            <a:ext cx="1752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8" name="Picture 8" descr="09_12ab"/>
          <p:cNvPicPr>
            <a:picLocks noChangeAspect="1" noChangeArrowheads="1"/>
          </p:cNvPicPr>
          <p:nvPr/>
        </p:nvPicPr>
        <p:blipFill>
          <a:blip r:embed="rId4" cstate="print"/>
          <a:srcRect l="51280" t="26970" b="16006"/>
          <a:stretch>
            <a:fillRect/>
          </a:stretch>
        </p:blipFill>
        <p:spPr bwMode="auto">
          <a:xfrm>
            <a:off x="5943600" y="5140325"/>
            <a:ext cx="152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172200" cy="1527175"/>
          </a:xfrm>
        </p:spPr>
        <p:txBody>
          <a:bodyPr/>
          <a:lstStyle/>
          <a:p>
            <a:r>
              <a:rPr lang="en-US" sz="3800" dirty="0" smtClean="0"/>
              <a:t>Polar </a:t>
            </a:r>
            <a:r>
              <a:rPr lang="en-US" sz="3800" dirty="0" smtClean="0">
                <a:solidFill>
                  <a:srgbClr val="FFFF00"/>
                </a:solidFill>
              </a:rPr>
              <a:t>Molecules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sz="2400" dirty="0" smtClean="0"/>
              <a:t>A </a:t>
            </a:r>
            <a:r>
              <a:rPr lang="en-US" sz="2400" b="1" dirty="0" smtClean="0"/>
              <a:t>polar molecule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  <a:spcAft>
                <a:spcPct val="20000"/>
              </a:spcAft>
              <a:buClr>
                <a:schemeClr val="bg2"/>
              </a:buClr>
              <a:buNone/>
            </a:pPr>
            <a:r>
              <a:rPr lang="en-US" sz="2400" dirty="0" smtClean="0"/>
              <a:t>- contains polar </a:t>
            </a:r>
            <a:r>
              <a:rPr lang="en-US" sz="2400" dirty="0" smtClean="0">
                <a:solidFill>
                  <a:srgbClr val="FFFF00"/>
                </a:solidFill>
              </a:rPr>
              <a:t>bonds</a:t>
            </a:r>
          </a:p>
          <a:p>
            <a:pPr>
              <a:spcAft>
                <a:spcPct val="20000"/>
              </a:spcAft>
              <a:buClr>
                <a:schemeClr val="bg2"/>
              </a:buClr>
              <a:buNone/>
            </a:pPr>
            <a:r>
              <a:rPr lang="en-US" sz="2400" dirty="0" smtClean="0"/>
              <a:t>- has a separation of positive and negative charge  called a </a:t>
            </a:r>
            <a:r>
              <a:rPr lang="en-US" sz="2400" dirty="0" smtClean="0">
                <a:solidFill>
                  <a:srgbClr val="FFFF00"/>
                </a:solidFill>
              </a:rPr>
              <a:t>dipole</a:t>
            </a:r>
            <a:r>
              <a:rPr lang="en-US" sz="2400" dirty="0" smtClean="0"/>
              <a:t> indicated by a dipole arrow (dipoles always point towards most EN atom)</a:t>
            </a:r>
          </a:p>
          <a:p>
            <a:pPr>
              <a:lnSpc>
                <a:spcPct val="80000"/>
              </a:lnSpc>
              <a:spcAft>
                <a:spcPct val="20000"/>
              </a:spcAft>
              <a:buClr>
                <a:schemeClr val="bg2"/>
              </a:buClr>
              <a:buNone/>
            </a:pPr>
            <a:r>
              <a:rPr lang="en-US" sz="2400" dirty="0" smtClean="0"/>
              <a:t>- has dipoles that do not cancel</a:t>
            </a:r>
          </a:p>
          <a:p>
            <a:pPr>
              <a:lnSpc>
                <a:spcPct val="80000"/>
              </a:lnSpc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endParaRPr lang="en-US" sz="2400" dirty="0" smtClean="0"/>
          </a:p>
          <a:p>
            <a:pPr>
              <a:lnSpc>
                <a:spcPct val="80000"/>
              </a:lnSpc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endParaRPr lang="en-US" sz="2400" dirty="0" smtClean="0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5334000" y="5105400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9463" name="Picture 9" descr="10_Pg301_UnFigur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267200"/>
            <a:ext cx="45934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rgbClr val="FFFF00"/>
                </a:solidFill>
                <a:latin typeface="Arial Rounded MT Bold" pitchFamily="34" charset="0"/>
              </a:rPr>
              <a:t>Non-polar Molecules 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2438400" y="3717925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The electron density plot for H</a:t>
            </a:r>
            <a:r>
              <a:rPr lang="en-US" sz="20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343400"/>
            <a:ext cx="7772400" cy="1981200"/>
          </a:xfrm>
        </p:spPr>
        <p:txBody>
          <a:bodyPr/>
          <a:lstStyle/>
          <a:p>
            <a:r>
              <a:rPr lang="en-US" b="1"/>
              <a:t>Two identical atoms do not have an electronegativity difference The charge distribution is symmetrical.</a:t>
            </a:r>
          </a:p>
          <a:p>
            <a:r>
              <a:rPr lang="en-US" b="1"/>
              <a:t>The molecule is non-polar.</a:t>
            </a:r>
          </a:p>
        </p:txBody>
      </p:sp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4010025" cy="2114550"/>
          </a:xfrm>
          <a:prstGeom prst="rect">
            <a:avLst/>
          </a:prstGeom>
          <a:noFill/>
        </p:spPr>
      </p:pic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8839200" y="6445250"/>
            <a:ext cx="42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AB5AACF2-A64B-4CDC-AB02-556B4654E0DD}" type="slidenum">
              <a:rPr lang="en-US" sz="1600">
                <a:solidFill>
                  <a:srgbClr val="FFFF00"/>
                </a:solidFill>
              </a:rPr>
              <a:pPr/>
              <a:t>23</a:t>
            </a:fld>
            <a:endParaRPr lang="en-US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 smtClean="0">
                <a:solidFill>
                  <a:srgbClr val="FFFF00"/>
                </a:solidFill>
              </a:rPr>
              <a:t>Nonpolar</a:t>
            </a:r>
            <a:r>
              <a:rPr lang="en-US" sz="3800" dirty="0" smtClean="0"/>
              <a:t> Molecules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467600" cy="35052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A </a:t>
            </a:r>
            <a:r>
              <a:rPr lang="en-US" sz="2400" b="1" dirty="0" smtClean="0"/>
              <a:t>nonpolar molecule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</a:p>
          <a:p>
            <a:pPr marL="457200" indent="-457200" fontAlgn="auto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None/>
              <a:defRPr/>
            </a:pPr>
            <a:r>
              <a:rPr lang="en-US" sz="2400" dirty="0" smtClean="0"/>
              <a:t>1) may contain identical atoms (</a:t>
            </a:r>
            <a:r>
              <a:rPr lang="en-US" sz="2400" dirty="0" smtClean="0">
                <a:solidFill>
                  <a:srgbClr val="FFFF00"/>
                </a:solidFill>
              </a:rPr>
              <a:t>nonpolar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bonds</a:t>
            </a:r>
            <a:r>
              <a:rPr lang="en-US" sz="2400" dirty="0" smtClean="0"/>
              <a:t>)</a:t>
            </a:r>
          </a:p>
          <a:p>
            <a:pPr marL="457200" indent="-457200" fontAlgn="auto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Font typeface="+mj-lt"/>
              <a:buAutoNum type="arabicParenR"/>
              <a:defRPr/>
            </a:pPr>
            <a:endParaRPr lang="en-US" sz="2400" dirty="0" smtClean="0"/>
          </a:p>
          <a:p>
            <a:pPr marL="457200" indent="-457200" fontAlgn="auto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Font typeface="+mj-lt"/>
              <a:buAutoNum type="arabicParenR"/>
              <a:defRPr/>
            </a:pPr>
            <a:endParaRPr lang="en-US" sz="2400" dirty="0" smtClean="0"/>
          </a:p>
          <a:p>
            <a:pPr marL="457200" indent="-457200" fontAlgn="auto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None/>
              <a:defRPr/>
            </a:pPr>
            <a:endParaRPr lang="en-US" sz="2400" dirty="0" smtClean="0"/>
          </a:p>
          <a:p>
            <a:pPr marL="457200" indent="-457200" fontAlgn="auto">
              <a:lnSpc>
                <a:spcPct val="80000"/>
              </a:lnSpc>
              <a:spcAft>
                <a:spcPct val="10000"/>
              </a:spcAft>
              <a:buClr>
                <a:srgbClr val="99FF33"/>
              </a:buClr>
              <a:buSzPct val="80000"/>
              <a:buNone/>
              <a:defRPr/>
            </a:pPr>
            <a:r>
              <a:rPr lang="en-US" sz="2400" dirty="0" smtClean="0"/>
              <a:t>2) may have a symmetrical arrangement of polar bonds that cancel dipoles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		</a:t>
            </a:r>
            <a:endParaRPr lang="en-US" sz="2000" b="1" i="1" dirty="0" smtClean="0">
              <a:solidFill>
                <a:schemeClr val="accent2"/>
              </a:solidFill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26B32D-9B70-46AD-9FBE-C9EE6BEA8CBB}" type="slidenum">
              <a:rPr lang="en-US">
                <a:solidFill>
                  <a:schemeClr val="tx1"/>
                </a:solidFill>
              </a:rPr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7400" y="2286000"/>
            <a:ext cx="261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10_Pg300_UnFig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267200"/>
            <a:ext cx="2530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10_Pg301_UnFigure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1063" y="4267200"/>
            <a:ext cx="31575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4400">
                <a:solidFill>
                  <a:srgbClr val="FFFF00"/>
                </a:solidFill>
                <a:latin typeface="Arial Rounded MT Bold" pitchFamily="34" charset="0"/>
              </a:rPr>
              <a:t>Polar Molecules 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438400" y="3717925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The electron density plot for HCl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343400"/>
            <a:ext cx="8153400" cy="1981200"/>
          </a:xfrm>
        </p:spPr>
        <p:txBody>
          <a:bodyPr/>
          <a:lstStyle/>
          <a:p>
            <a:r>
              <a:rPr lang="en-US" sz="2400" b="1"/>
              <a:t>Chlorine is more electronegative than Hydrogen</a:t>
            </a:r>
          </a:p>
          <a:p>
            <a:r>
              <a:rPr lang="en-US" sz="2400" b="1"/>
              <a:t>The electron cloud is distorted toward Chlorine</a:t>
            </a:r>
          </a:p>
          <a:p>
            <a:r>
              <a:rPr lang="en-US" sz="2400" b="1"/>
              <a:t>The unsymmetrical cloud has a dipole moment</a:t>
            </a:r>
          </a:p>
          <a:p>
            <a:r>
              <a:rPr lang="en-US" sz="2400" b="1"/>
              <a:t>HCl  is a polar molecule.</a:t>
            </a:r>
          </a:p>
        </p:txBody>
      </p:sp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43000"/>
            <a:ext cx="4953000" cy="2543175"/>
          </a:xfrm>
          <a:prstGeom prst="rect">
            <a:avLst/>
          </a:prstGeom>
          <a:noFill/>
        </p:spPr>
      </p:pic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8839200" y="6445250"/>
            <a:ext cx="42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D62D2DB2-4A3D-40CE-BB27-BA90476A72B1}" type="slidenum">
              <a:rPr lang="en-US" sz="1600">
                <a:solidFill>
                  <a:srgbClr val="FFFF00"/>
                </a:solidFill>
              </a:rPr>
              <a:pPr/>
              <a:t>25</a:t>
            </a:fld>
            <a:endParaRPr lang="en-US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Determining Molecular Polarity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752600"/>
            <a:ext cx="7010400" cy="4114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/>
              </a:buClr>
              <a:buFontTx/>
              <a:buNone/>
              <a:defRPr/>
            </a:pPr>
            <a:r>
              <a:rPr lang="en-US" sz="2400" dirty="0" smtClean="0"/>
              <a:t>The polarity of a molecule is determined from its</a:t>
            </a:r>
          </a:p>
          <a:p>
            <a:pPr marL="457200" indent="-457200" fontAlgn="auto"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electron-dot formula</a:t>
            </a:r>
          </a:p>
          <a:p>
            <a:pPr marL="457200" indent="-457200" fontAlgn="auto"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shape  </a:t>
            </a:r>
          </a:p>
          <a:p>
            <a:pPr marL="457200" indent="-457200" fontAlgn="auto"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polarity of the bonds</a:t>
            </a:r>
          </a:p>
          <a:p>
            <a:pPr marL="457200" indent="-457200" fontAlgn="auto"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dipole cancellation </a:t>
            </a:r>
          </a:p>
          <a:p>
            <a:pPr fontAlgn="auto">
              <a:spcAft>
                <a:spcPts val="0"/>
              </a:spcAft>
              <a:buClr>
                <a:schemeClr val="bg2"/>
              </a:buClr>
              <a:buFontTx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Clr>
                <a:schemeClr val="bg2"/>
              </a:buClr>
              <a:buFontTx/>
              <a:buNone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  </a:t>
            </a:r>
            <a:r>
              <a:rPr lang="en-US" sz="2400" dirty="0" smtClean="0">
                <a:cs typeface="Arial" pitchFamily="34" charset="0"/>
              </a:rPr>
              <a:t>	</a:t>
            </a:r>
            <a:endParaRPr lang="en-US" sz="2400" dirty="0" smtClean="0"/>
          </a:p>
          <a:p>
            <a:pPr fontAlgn="auto">
              <a:spcBef>
                <a:spcPct val="30000"/>
              </a:spcBef>
              <a:spcAft>
                <a:spcPts val="0"/>
              </a:spcAft>
              <a:buClr>
                <a:schemeClr val="bg2"/>
              </a:buClr>
              <a:buFontTx/>
              <a:buNone/>
              <a:defRPr/>
            </a:pPr>
            <a:r>
              <a:rPr lang="en-US" sz="2400" dirty="0" smtClean="0">
                <a:solidFill>
                  <a:srgbClr val="FF3300"/>
                </a:solidFill>
              </a:rPr>
              <a:t>		</a:t>
            </a:r>
            <a:endParaRPr lang="en-US" sz="2000" i="1" dirty="0" smtClean="0">
              <a:solidFill>
                <a:schemeClr val="accent2"/>
              </a:solidFill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6A2F4A-5F35-461A-BAAA-6313746EF5C9}" type="slidenum">
              <a:rPr lang="en-US">
                <a:solidFill>
                  <a:schemeClr val="tx1"/>
                </a:solidFill>
              </a:rPr>
              <a:pPr/>
              <a:t>26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1509" name="Picture 7" descr="10_Pg301_UnFigure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925" y="4191000"/>
            <a:ext cx="6492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28750"/>
            <a:ext cx="8382000" cy="17049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Which one is polar: CO</a:t>
            </a:r>
            <a:r>
              <a:rPr lang="en-US" sz="2800" b="1" baseline="-25000" smtClean="0"/>
              <a:t>2</a:t>
            </a:r>
            <a:r>
              <a:rPr lang="en-US" sz="2800" b="1" smtClean="0"/>
              <a:t> or H</a:t>
            </a:r>
            <a:r>
              <a:rPr lang="en-US" sz="2800" b="1" baseline="-25000" smtClean="0"/>
              <a:t>2</a:t>
            </a:r>
            <a:r>
              <a:rPr lang="en-US" sz="2800" b="1" smtClean="0"/>
              <a:t>O?</a:t>
            </a:r>
          </a:p>
          <a:p>
            <a:pPr>
              <a:buFontTx/>
              <a:buNone/>
            </a:pPr>
            <a:endParaRPr lang="en-US" b="1" smtClean="0"/>
          </a:p>
          <a:p>
            <a:pPr>
              <a:buFontTx/>
              <a:buNone/>
            </a:pPr>
            <a:r>
              <a:rPr lang="en-US" b="1" smtClean="0"/>
              <a:t>	          </a:t>
            </a:r>
            <a:r>
              <a:rPr lang="en-US" sz="2800" b="1" smtClean="0"/>
              <a:t>H</a:t>
            </a:r>
            <a:r>
              <a:rPr lang="en-US" sz="2800" b="1" baseline="-25000" smtClean="0"/>
              <a:t>2</a:t>
            </a:r>
            <a:r>
              <a:rPr lang="en-US" sz="2800" b="1" smtClean="0"/>
              <a:t>O				  CO</a:t>
            </a:r>
            <a:r>
              <a:rPr lang="en-US" sz="2800" b="1" baseline="-25000" smtClean="0"/>
              <a:t>2</a:t>
            </a: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lIns="4572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cs typeface="Times New Roman" pitchFamily="18" charset="0"/>
              </a:rPr>
              <a:t>Polar or Nonpolar?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63950"/>
            <a:ext cx="41148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3486150"/>
            <a:ext cx="33686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944562"/>
          </a:xfrm>
        </p:spPr>
        <p:txBody>
          <a:bodyPr/>
          <a:lstStyle/>
          <a:p>
            <a:r>
              <a:rPr lang="en-US" dirty="0" smtClean="0"/>
              <a:t>Dipole Moment and Polarity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/>
          <a:srcRect b="2777"/>
          <a:stretch>
            <a:fillRect/>
          </a:stretch>
        </p:blipFill>
        <p:spPr bwMode="auto">
          <a:xfrm>
            <a:off x="685800" y="1014222"/>
            <a:ext cx="7391400" cy="569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Lewis Dot Structures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Gilbert </a:t>
            </a:r>
            <a:r>
              <a:rPr lang="en-US" u="sng" smtClean="0"/>
              <a:t>Lewis</a:t>
            </a:r>
            <a:r>
              <a:rPr lang="en-US" smtClean="0"/>
              <a:t> came up with the idea of </a:t>
            </a:r>
            <a:r>
              <a:rPr lang="en-US" u="sng" smtClean="0"/>
              <a:t>electron dot diagrams, or Lewis Dot structures</a:t>
            </a:r>
          </a:p>
          <a:p>
            <a:r>
              <a:rPr lang="en-US" smtClean="0"/>
              <a:t>These diagrams represent an atom’s </a:t>
            </a:r>
            <a:r>
              <a:rPr lang="en-US" u="sng" smtClean="0"/>
              <a:t>number of valence electrons</a:t>
            </a:r>
          </a:p>
          <a:p>
            <a:r>
              <a:rPr lang="en-US" smtClean="0"/>
              <a:t>It also shows us how many </a:t>
            </a:r>
            <a:r>
              <a:rPr lang="en-US" u="sng" smtClean="0"/>
              <a:t>paired and unpaired</a:t>
            </a:r>
            <a:r>
              <a:rPr lang="en-US" smtClean="0"/>
              <a:t> valence electrons an atom has</a:t>
            </a:r>
          </a:p>
          <a:p>
            <a:r>
              <a:rPr lang="en-US" smtClean="0"/>
              <a:t>Lewis Dot structures help us figure out how </a:t>
            </a:r>
            <a:r>
              <a:rPr lang="en-US" u="sng" smtClean="0"/>
              <a:t>elements bond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43800" cy="8382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Remember from awhile ago…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chemeClr val="accent2"/>
                </a:solidFill>
              </a:rPr>
              <a:t>Chemical Bonds</a:t>
            </a:r>
          </a:p>
          <a:p>
            <a:pPr lvl="1"/>
            <a:r>
              <a:rPr lang="en-US" sz="2800" dirty="0"/>
              <a:t>Force that holds atoms </a:t>
            </a:r>
            <a:r>
              <a:rPr lang="en-US" sz="2800" dirty="0" smtClean="0"/>
              <a:t>together</a:t>
            </a:r>
          </a:p>
          <a:p>
            <a:pPr lvl="1"/>
            <a:r>
              <a:rPr lang="en-US" sz="2800" dirty="0" smtClean="0"/>
              <a:t>Form to decrease energy</a:t>
            </a:r>
            <a:endParaRPr lang="en-US" sz="2800" dirty="0"/>
          </a:p>
          <a:p>
            <a:pPr lvl="1"/>
            <a:r>
              <a:rPr lang="en-US" sz="2800" dirty="0"/>
              <a:t>It’s all about the electrons (e-)</a:t>
            </a:r>
          </a:p>
          <a:p>
            <a:pPr lvl="2"/>
            <a:r>
              <a:rPr lang="en-US" sz="2600" dirty="0"/>
              <a:t>Electrons are attracted to positively charged nucleus of other atom</a:t>
            </a:r>
          </a:p>
          <a:p>
            <a:endParaRPr lang="en-US" sz="2600" dirty="0"/>
          </a:p>
          <a:p>
            <a:pPr lvl="1"/>
            <a:endParaRPr lang="en-US" dirty="0"/>
          </a:p>
        </p:txBody>
      </p:sp>
      <p:pic>
        <p:nvPicPr>
          <p:cNvPr id="6148" name="Picture 4" descr="covalent_bon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495800"/>
            <a:ext cx="2495550" cy="1714500"/>
          </a:xfrm>
          <a:prstGeom prst="rect">
            <a:avLst/>
          </a:prstGeom>
          <a:noFill/>
        </p:spPr>
      </p:pic>
      <p:pic>
        <p:nvPicPr>
          <p:cNvPr id="6149" name="Picture 5" descr="lewis stru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419600"/>
            <a:ext cx="52578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en-US" sz="3500" u="sng"/>
              <a:t>Lewis Dot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19263"/>
            <a:ext cx="8229600" cy="163353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Lewis dot diagram </a:t>
            </a:r>
            <a:r>
              <a:rPr lang="en-US" dirty="0"/>
              <a:t>depicts an atom as its symbol and its valence electrons.</a:t>
            </a:r>
          </a:p>
          <a:p>
            <a:pPr lvl="1"/>
            <a:r>
              <a:rPr lang="en-US" dirty="0"/>
              <a:t>Ex: Carbon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6123" y="2967335"/>
            <a:ext cx="5517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C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2438400"/>
            <a:ext cx="36901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2819400"/>
            <a:ext cx="41905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3200400"/>
            <a:ext cx="3690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8600" y="2819400"/>
            <a:ext cx="381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3886200"/>
            <a:ext cx="807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Carbon has four electrons in its valence shell (carbon is in group 1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4</a:t>
            </a:r>
            <a:r>
              <a:rPr lang="en-US" sz="3200" dirty="0">
                <a:latin typeface="Calibri" pitchFamily="34" charset="0"/>
              </a:rPr>
              <a:t>), so we place four dots representing those four valence electrons around the symbol for carbon.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Octet Rule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atoms, except for </a:t>
            </a:r>
            <a:r>
              <a:rPr lang="en-US" u="sng" smtClean="0"/>
              <a:t>Hydrogen and Helium</a:t>
            </a:r>
            <a:r>
              <a:rPr lang="en-US" smtClean="0"/>
              <a:t>, want </a:t>
            </a:r>
            <a:r>
              <a:rPr lang="en-US" u="sng" smtClean="0"/>
              <a:t>8</a:t>
            </a:r>
            <a:r>
              <a:rPr lang="en-US" smtClean="0"/>
              <a:t> valence electrons in their </a:t>
            </a:r>
            <a:r>
              <a:rPr lang="en-US" u="sng" smtClean="0"/>
              <a:t>outer </a:t>
            </a:r>
            <a:r>
              <a:rPr lang="en-US" smtClean="0"/>
              <a:t>shell to be </a:t>
            </a:r>
            <a:r>
              <a:rPr lang="en-US" u="sng" smtClean="0"/>
              <a:t>stable</a:t>
            </a:r>
            <a:r>
              <a:rPr lang="en-US" smtClean="0"/>
              <a:t>.  </a:t>
            </a:r>
          </a:p>
          <a:p>
            <a:r>
              <a:rPr lang="en-US" smtClean="0"/>
              <a:t>This is called the </a:t>
            </a:r>
            <a:r>
              <a:rPr lang="en-US" u="sng" smtClean="0"/>
              <a:t>octet rule</a:t>
            </a:r>
          </a:p>
          <a:p>
            <a:r>
              <a:rPr lang="en-US" smtClean="0"/>
              <a:t>An atom can have a maximum of </a:t>
            </a:r>
            <a:r>
              <a:rPr lang="en-US" u="sng" smtClean="0"/>
              <a:t>8</a:t>
            </a:r>
            <a:r>
              <a:rPr lang="en-US" smtClean="0"/>
              <a:t> valence electrons</a:t>
            </a:r>
          </a:p>
          <a:p>
            <a:r>
              <a:rPr lang="en-US" u="sng" smtClean="0"/>
              <a:t>Hydrogen an Helium </a:t>
            </a:r>
            <a:r>
              <a:rPr lang="en-US" smtClean="0"/>
              <a:t>can only have a maximum of </a:t>
            </a:r>
            <a:r>
              <a:rPr lang="en-US" u="sng" smtClean="0"/>
              <a:t>two</a:t>
            </a:r>
            <a:r>
              <a:rPr lang="en-US" smtClean="0"/>
              <a:t> valence electrons in their outer shells.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Elements in the same </a:t>
            </a:r>
            <a:r>
              <a:rPr lang="en-US" u="sng" smtClean="0"/>
              <a:t>group</a:t>
            </a:r>
            <a:r>
              <a:rPr lang="en-US" smtClean="0"/>
              <a:t> have the same Lewis Dot Structure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05000"/>
            <a:ext cx="8229600" cy="4065588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en-US" sz="3500" u="sng"/>
              <a:t>Drawing Lewis Dot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66825"/>
            <a:ext cx="8305800" cy="5133975"/>
          </a:xfrm>
        </p:spPr>
        <p:txBody>
          <a:bodyPr/>
          <a:lstStyle/>
          <a:p>
            <a:r>
              <a:rPr lang="en-US" sz="2800"/>
              <a:t>Electrons are placed one at a time in a clockwise manner around the symbol in the north, east, south and west positions, </a:t>
            </a:r>
            <a:r>
              <a:rPr lang="en-US" sz="2800">
                <a:solidFill>
                  <a:srgbClr val="9900CC"/>
                </a:solidFill>
              </a:rPr>
              <a:t>only doubling up if there are five or more valence electrons.</a:t>
            </a:r>
          </a:p>
          <a:p>
            <a:pPr lvl="1"/>
            <a:r>
              <a:rPr lang="en-US"/>
              <a:t>Same group # = Same Lewis Dot structure</a:t>
            </a:r>
          </a:p>
          <a:p>
            <a:pPr lvl="2"/>
            <a:r>
              <a:rPr lang="en-US"/>
              <a:t>Ex.  </a:t>
            </a:r>
            <a:r>
              <a:rPr lang="en-US">
                <a:solidFill>
                  <a:schemeClr val="accent1"/>
                </a:solidFill>
              </a:rPr>
              <a:t>F, Cl, Br, I, At</a:t>
            </a:r>
            <a:endParaRPr lang="en-US">
              <a:solidFill>
                <a:srgbClr val="9900CC"/>
              </a:solidFill>
            </a:endParaRPr>
          </a:p>
          <a:p>
            <a:endParaRPr lang="en-US">
              <a:solidFill>
                <a:srgbClr val="9900CC"/>
              </a:solidFill>
            </a:endParaRPr>
          </a:p>
          <a:p>
            <a:endParaRPr lang="en-US">
              <a:solidFill>
                <a:srgbClr val="9900CC"/>
              </a:solidFill>
            </a:endParaRPr>
          </a:p>
          <a:p>
            <a:pPr lvl="1"/>
            <a:r>
              <a:rPr lang="en-US"/>
              <a:t>Example: Chlorine (7 valence electrons b/c it is in group 1</a:t>
            </a:r>
            <a:r>
              <a:rPr lang="en-US" b="1" u="sng"/>
              <a:t>7</a:t>
            </a:r>
            <a:r>
              <a:rPr lang="en-US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0605" y="4025900"/>
            <a:ext cx="7216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Cl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1988" y="3721100"/>
            <a:ext cx="3690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3388" y="4254500"/>
            <a:ext cx="3690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38588" y="3416300"/>
            <a:ext cx="3690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9987" y="4025900"/>
            <a:ext cx="3810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3388" y="3416300"/>
            <a:ext cx="3690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6750" y="3946525"/>
            <a:ext cx="3690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4788" y="4254500"/>
            <a:ext cx="3690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Electron Dot Structure or </a:t>
            </a:r>
            <a:br>
              <a:rPr lang="en-US" sz="4000" smtClean="0"/>
            </a:br>
            <a:r>
              <a:rPr lang="en-US" sz="4000" smtClean="0"/>
              <a:t>Lewis Dot Diagram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mtClean="0"/>
              <a:t>	 A notation showing the valence electrons  surrounding the atomic symbol.</a:t>
            </a:r>
          </a:p>
          <a:p>
            <a:endParaRPr lang="en-US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87638"/>
            <a:ext cx="731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/>
              <a:t>Paired and Unpaired Electrons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19263"/>
            <a:ext cx="8763000" cy="44116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As we can see from the chlorine example, there are six electrons that are paired up and one that is unpaired.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99FF"/>
                </a:solidFill>
              </a:rPr>
              <a:t>When it comes to bonding, atoms tend to pair up unpaired electrons</a:t>
            </a:r>
            <a:r>
              <a:rPr lang="en-US" sz="2800" dirty="0"/>
              <a:t>.</a:t>
            </a:r>
          </a:p>
          <a:p>
            <a:pPr lvl="2">
              <a:lnSpc>
                <a:spcPct val="90000"/>
              </a:lnSpc>
              <a:spcAft>
                <a:spcPct val="40000"/>
              </a:spcAft>
            </a:pPr>
            <a:r>
              <a:rPr lang="en-US" sz="2500" dirty="0"/>
              <a:t>A bond that forms when </a:t>
            </a:r>
            <a:r>
              <a:rPr lang="en-US" sz="2500" b="1" dirty="0">
                <a:solidFill>
                  <a:srgbClr val="009999"/>
                </a:solidFill>
              </a:rPr>
              <a:t>one atom gives an unpaired electron to another atom</a:t>
            </a:r>
            <a:r>
              <a:rPr lang="en-US" sz="2500" dirty="0"/>
              <a:t> is called an </a:t>
            </a:r>
            <a:r>
              <a:rPr lang="en-US" sz="2500" b="1" u="sng" dirty="0">
                <a:solidFill>
                  <a:srgbClr val="009999"/>
                </a:solidFill>
              </a:rPr>
              <a:t>ionic bond</a:t>
            </a:r>
            <a:r>
              <a:rPr lang="en-US" sz="2500" dirty="0"/>
              <a:t>.</a:t>
            </a:r>
          </a:p>
          <a:p>
            <a:pPr lvl="2">
              <a:lnSpc>
                <a:spcPct val="90000"/>
              </a:lnSpc>
              <a:spcAft>
                <a:spcPct val="40000"/>
              </a:spcAft>
            </a:pPr>
            <a:r>
              <a:rPr lang="en-US" sz="2500" dirty="0"/>
              <a:t>A bond that forms when 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</a:rPr>
              <a:t>atoms share unpaired electrons between each other</a:t>
            </a:r>
            <a:r>
              <a:rPr lang="en-US" sz="2500" dirty="0"/>
              <a:t> is called a </a:t>
            </a:r>
            <a:r>
              <a:rPr lang="en-US" sz="2500" b="1" u="sng" dirty="0">
                <a:solidFill>
                  <a:schemeClr val="accent5">
                    <a:lumMod val="75000"/>
                  </a:schemeClr>
                </a:solidFill>
              </a:rPr>
              <a:t>covalent bond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696200" cy="685800"/>
          </a:xfrm>
        </p:spPr>
        <p:txBody>
          <a:bodyPr/>
          <a:lstStyle/>
          <a:p>
            <a:r>
              <a:rPr lang="en-US" sz="3200" u="sng"/>
              <a:t>Writing Lewis Dots Structures for 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4876800"/>
          </a:xfrm>
          <a:noFill/>
          <a:ln/>
        </p:spPr>
        <p:txBody>
          <a:bodyPr/>
          <a:lstStyle/>
          <a:p>
            <a:r>
              <a:rPr lang="en-US"/>
              <a:t>Uses either 0 or 8 dots, brackets and a superscript charge designate to ionic charge</a:t>
            </a:r>
          </a:p>
          <a:p>
            <a:r>
              <a:rPr lang="en-US"/>
              <a:t>Ex.)  </a:t>
            </a:r>
            <a:r>
              <a:rPr lang="en-US">
                <a:solidFill>
                  <a:schemeClr val="accent1"/>
                </a:solidFill>
              </a:rPr>
              <a:t>Li</a:t>
            </a:r>
            <a:r>
              <a:rPr lang="en-US" baseline="30000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chemeClr val="accent1"/>
                </a:solidFill>
              </a:rPr>
              <a:t>, Be</a:t>
            </a:r>
            <a:r>
              <a:rPr lang="en-US" baseline="30000">
                <a:solidFill>
                  <a:schemeClr val="accent1"/>
                </a:solidFill>
              </a:rPr>
              <a:t>+2</a:t>
            </a:r>
            <a:r>
              <a:rPr lang="en-US">
                <a:solidFill>
                  <a:schemeClr val="accent1"/>
                </a:solidFill>
              </a:rPr>
              <a:t>, B</a:t>
            </a:r>
            <a:r>
              <a:rPr lang="en-US" baseline="30000">
                <a:solidFill>
                  <a:schemeClr val="accent1"/>
                </a:solidFill>
              </a:rPr>
              <a:t>+3</a:t>
            </a:r>
            <a:r>
              <a:rPr lang="en-US">
                <a:solidFill>
                  <a:schemeClr val="accent1"/>
                </a:solidFill>
              </a:rPr>
              <a:t>, C</a:t>
            </a:r>
            <a:r>
              <a:rPr lang="en-US" baseline="30000">
                <a:solidFill>
                  <a:schemeClr val="accent1"/>
                </a:solidFill>
              </a:rPr>
              <a:t>+4</a:t>
            </a:r>
            <a:r>
              <a:rPr lang="en-US">
                <a:solidFill>
                  <a:schemeClr val="accent1"/>
                </a:solidFill>
              </a:rPr>
              <a:t>, N</a:t>
            </a:r>
            <a:r>
              <a:rPr lang="en-US" baseline="30000">
                <a:solidFill>
                  <a:schemeClr val="accent1"/>
                </a:solidFill>
              </a:rPr>
              <a:t>-3</a:t>
            </a:r>
            <a:r>
              <a:rPr lang="en-US">
                <a:solidFill>
                  <a:schemeClr val="accent1"/>
                </a:solidFill>
              </a:rPr>
              <a:t>, O</a:t>
            </a:r>
            <a:r>
              <a:rPr lang="en-US" baseline="30000">
                <a:solidFill>
                  <a:schemeClr val="accent1"/>
                </a:solidFill>
              </a:rPr>
              <a:t>-2</a:t>
            </a:r>
            <a:r>
              <a:rPr lang="en-US">
                <a:solidFill>
                  <a:schemeClr val="accent1"/>
                </a:solidFill>
              </a:rPr>
              <a:t>, F</a:t>
            </a:r>
            <a:r>
              <a:rPr lang="en-US" baseline="30000">
                <a:solidFill>
                  <a:schemeClr val="accent1"/>
                </a:solidFill>
              </a:rPr>
              <a:t>-1</a:t>
            </a:r>
          </a:p>
          <a:p>
            <a:pPr lvl="2"/>
            <a:endParaRPr lang="en-US" sz="2100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sng"/>
              <a:t>Writing Lewis Dots Structures</a:t>
            </a:r>
            <a:br>
              <a:rPr lang="en-US" sz="3600" u="sng"/>
            </a:br>
            <a:r>
              <a:rPr lang="en-US" sz="3600"/>
              <a:t>(Ionic Compounds)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6482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Lewis Dot Diagrams of Ionic Compounds</a:t>
            </a:r>
          </a:p>
          <a:p>
            <a:pPr lvl="1"/>
            <a:endParaRPr lang="en-US" b="1"/>
          </a:p>
          <a:p>
            <a:r>
              <a:rPr lang="en-US"/>
              <a:t>Ex. 1)   NaCl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Ex. 2)   MgF</a:t>
            </a:r>
            <a:r>
              <a:rPr lang="en-US" baseline="-25000"/>
              <a:t>2</a:t>
            </a:r>
          </a:p>
          <a:p>
            <a:pPr lvl="1"/>
            <a:endParaRPr lang="en-US" sz="2400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66"/>
                </a:solidFill>
              </a:rPr>
              <a:t>Ionic Bonding Practice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96012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Corbel" pitchFamily="34" charset="0"/>
              <a:buNone/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NaI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		  	      2. MgF</a:t>
            </a:r>
            <a:r>
              <a:rPr lang="en-US" sz="2400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			3.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CsI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4. Li</a:t>
            </a:r>
            <a:r>
              <a:rPr lang="en-US" sz="2400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		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       5. CaCl</a:t>
            </a:r>
            <a:r>
              <a:rPr lang="en-US" sz="2400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		6.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NaF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eaLnBrk="1" hangingPunct="1">
              <a:buFontTx/>
              <a:buNone/>
              <a:defRPr/>
            </a:pP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eaLnBrk="1" hangingPunct="1">
              <a:buFontTx/>
              <a:buNone/>
              <a:defRPr/>
            </a:pP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7.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BeS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			8. KI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2038350"/>
            <a:ext cx="1447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[Na]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+1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[I]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-1</a:t>
            </a:r>
            <a:endParaRPr lang="en-US" sz="2000" baseline="30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038350"/>
            <a:ext cx="1993900" cy="604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[Mg]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+2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[F]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-1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[F]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-1</a:t>
            </a:r>
            <a:endParaRPr lang="en-US" sz="2000" baseline="30000" dirty="0">
              <a:latin typeface="+mn-lt"/>
            </a:endParaRPr>
          </a:p>
          <a:p>
            <a:pPr>
              <a:defRPr/>
            </a:pPr>
            <a:endParaRPr lang="en-US" sz="2000" baseline="30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1993900" cy="604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[Li]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+1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[Li]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+1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[S]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-2</a:t>
            </a:r>
            <a:endParaRPr lang="en-US" sz="2000" baseline="30000" dirty="0">
              <a:latin typeface="+mn-lt"/>
            </a:endParaRPr>
          </a:p>
          <a:p>
            <a:pPr>
              <a:defRPr/>
            </a:pPr>
            <a:endParaRPr lang="en-US" sz="2000" baseline="30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200400"/>
            <a:ext cx="1993900" cy="604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[</a:t>
            </a:r>
            <a:r>
              <a:rPr lang="en-US" sz="2000" dirty="0" err="1">
                <a:solidFill>
                  <a:srgbClr val="7030A0"/>
                </a:solidFill>
                <a:latin typeface="+mn-lt"/>
              </a:rPr>
              <a:t>Ca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+2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[</a:t>
            </a:r>
            <a:r>
              <a:rPr lang="en-US" sz="2000" dirty="0" err="1">
                <a:solidFill>
                  <a:srgbClr val="7030A0"/>
                </a:solidFill>
                <a:latin typeface="+mn-lt"/>
              </a:rPr>
              <a:t>Cl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-1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[</a:t>
            </a:r>
            <a:r>
              <a:rPr lang="en-US" sz="2000" dirty="0" err="1">
                <a:solidFill>
                  <a:srgbClr val="7030A0"/>
                </a:solidFill>
                <a:latin typeface="+mn-lt"/>
              </a:rPr>
              <a:t>Cl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-1</a:t>
            </a:r>
            <a:endParaRPr lang="en-US" sz="2000" baseline="30000" dirty="0">
              <a:latin typeface="+mn-lt"/>
            </a:endParaRPr>
          </a:p>
          <a:p>
            <a:pPr>
              <a:defRPr/>
            </a:pPr>
            <a:endParaRPr lang="en-US" sz="2000" baseline="30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022475"/>
            <a:ext cx="1447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[Cs]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+1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[I]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-1</a:t>
            </a:r>
            <a:endParaRPr lang="en-US" sz="2000" baseline="30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419600"/>
            <a:ext cx="1447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[Be]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+2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[S]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-2</a:t>
            </a:r>
            <a:endParaRPr lang="en-US" sz="2000" baseline="30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4975" y="4429125"/>
            <a:ext cx="1447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[K]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+1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[I]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-1</a:t>
            </a:r>
            <a:endParaRPr lang="en-US" sz="2000" baseline="30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0100" y="3200400"/>
            <a:ext cx="1447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[Na]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+1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[F]</a:t>
            </a:r>
            <a:r>
              <a:rPr lang="en-US" sz="2000" baseline="30000" dirty="0">
                <a:solidFill>
                  <a:srgbClr val="7030A0"/>
                </a:solidFill>
                <a:latin typeface="+mn-lt"/>
              </a:rPr>
              <a:t>-1</a:t>
            </a:r>
            <a:endParaRPr lang="en-US" sz="2000" baseline="30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41513"/>
            <a:ext cx="8229600" cy="2378075"/>
          </a:xfrm>
        </p:spPr>
        <p:txBody>
          <a:bodyPr/>
          <a:lstStyle/>
          <a:p>
            <a:r>
              <a:rPr lang="en-US"/>
              <a:t>A substance made up of atoms which are held together by covalent bonds is a covalent compound.</a:t>
            </a:r>
          </a:p>
          <a:p>
            <a:pPr lvl="1"/>
            <a:r>
              <a:rPr lang="en-US" sz="3500"/>
              <a:t>They are also called molecules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90115" name="Rectangle 3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u="sng"/>
              <a:t>Lewis Dot Diagrams for Covalent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There are three types of bonds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Metallic</a:t>
            </a:r>
          </a:p>
          <a:p>
            <a:pPr lvl="1"/>
            <a:r>
              <a:rPr lang="en-US" dirty="0" smtClean="0"/>
              <a:t>between two metals</a:t>
            </a:r>
          </a:p>
          <a:p>
            <a:pPr lvl="1"/>
            <a:r>
              <a:rPr lang="en-US" dirty="0" smtClean="0"/>
              <a:t>“sea of electrons”</a:t>
            </a:r>
          </a:p>
          <a:p>
            <a:r>
              <a:rPr lang="en-US" dirty="0" smtClean="0"/>
              <a:t>Ionic: </a:t>
            </a:r>
          </a:p>
          <a:p>
            <a:pPr lvl="1"/>
            <a:r>
              <a:rPr lang="en-US" dirty="0" smtClean="0"/>
              <a:t>Metal + NM</a:t>
            </a:r>
          </a:p>
          <a:p>
            <a:pPr lvl="1"/>
            <a:r>
              <a:rPr lang="en-US" dirty="0" smtClean="0"/>
              <a:t>Electrons are transferred</a:t>
            </a:r>
          </a:p>
          <a:p>
            <a:r>
              <a:rPr lang="en-US" dirty="0" smtClean="0"/>
              <a:t>Covalent</a:t>
            </a:r>
          </a:p>
          <a:p>
            <a:pPr lvl="1"/>
            <a:r>
              <a:rPr lang="en-US" dirty="0" smtClean="0"/>
              <a:t>NM + NM</a:t>
            </a:r>
          </a:p>
          <a:p>
            <a:pPr lvl="1"/>
            <a:r>
              <a:rPr lang="en-US" dirty="0" smtClean="0"/>
              <a:t>Electrons are shared</a:t>
            </a:r>
          </a:p>
          <a:p>
            <a:pPr lvl="2"/>
            <a:r>
              <a:rPr lang="en-US" dirty="0" smtClean="0"/>
              <a:t>1 pair shared: single bond</a:t>
            </a:r>
          </a:p>
          <a:p>
            <a:pPr lvl="2"/>
            <a:r>
              <a:rPr lang="en-US" dirty="0" smtClean="0"/>
              <a:t>2 pair shared: double bond</a:t>
            </a:r>
          </a:p>
          <a:p>
            <a:pPr lvl="2"/>
            <a:r>
              <a:rPr lang="en-US" dirty="0" smtClean="0"/>
              <a:t>3 pair shared: triple bond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EXCEPTIONS… </a:t>
            </a:r>
            <a:r>
              <a:rPr lang="en-US" altLang="en-US" sz="2400" smtClean="0"/>
              <a:t>there are always exceptions!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4"/>
                </a:solidFill>
              </a:rPr>
              <a:t>Electron deficient elements- </a:t>
            </a:r>
          </a:p>
          <a:p>
            <a:pPr lvl="3" eaLnBrk="1" hangingPunct="1"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Hydrogen – stable with only 1 pair of electrons</a:t>
            </a:r>
          </a:p>
          <a:p>
            <a:pPr marL="617538" lvl="3" indent="0" eaLnBrk="1" hangingPunct="1">
              <a:buFont typeface="Corbel" pitchFamily="34" charset="0"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 </a:t>
            </a:r>
          </a:p>
          <a:p>
            <a:pPr marL="617538" lvl="3" indent="0" eaLnBrk="1" hangingPunct="1">
              <a:buFont typeface="Corbel" pitchFamily="34" charset="0"/>
              <a:buNone/>
              <a:defRPr/>
            </a:pPr>
            <a:endParaRPr lang="en-US" sz="2400" dirty="0" smtClean="0">
              <a:solidFill>
                <a:schemeClr val="accent2"/>
              </a:solidFill>
            </a:endParaRPr>
          </a:p>
          <a:p>
            <a:pPr lvl="3" eaLnBrk="1" hangingPunct="1"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Beryllium – stable with only 2 pair of electrons  </a:t>
            </a:r>
          </a:p>
          <a:p>
            <a:pPr marL="617538" lvl="3" indent="0" eaLnBrk="1" hangingPunct="1">
              <a:buFont typeface="Corbel" pitchFamily="34" charset="0"/>
              <a:buNone/>
              <a:defRPr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617538" lvl="3" indent="0" eaLnBrk="1" hangingPunct="1">
              <a:buFont typeface="Corbel" pitchFamily="34" charset="0"/>
              <a:buNone/>
              <a:defRPr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617538" lvl="3" indent="0" eaLnBrk="1" hangingPunct="1">
              <a:buFont typeface="Corbel" pitchFamily="34" charset="0"/>
              <a:buNone/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 lvl="3" eaLnBrk="1" hangingPunct="1"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Boron and Aluminum – stable with only 3 pairs on electrons 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89560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343400"/>
            <a:ext cx="126206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EXCEPTIONS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r>
              <a:rPr lang="en-US" sz="5500" dirty="0" smtClean="0">
                <a:solidFill>
                  <a:schemeClr val="accent4"/>
                </a:solidFill>
              </a:rPr>
              <a:t>Expanded octet-</a:t>
            </a:r>
          </a:p>
          <a:p>
            <a:pPr lvl="3" eaLnBrk="1" hangingPunct="1">
              <a:defRPr/>
            </a:pPr>
            <a:r>
              <a:rPr lang="en-US" sz="11200" dirty="0" smtClean="0">
                <a:solidFill>
                  <a:srgbClr val="7030A0"/>
                </a:solidFill>
              </a:rPr>
              <a:t>Phosphorous – can have up to 5 pairs of electrons</a:t>
            </a:r>
          </a:p>
          <a:p>
            <a:pPr lvl="3" eaLnBrk="1" hangingPunct="1">
              <a:defRPr/>
            </a:pPr>
            <a:endParaRPr lang="en-US" sz="11200" dirty="0">
              <a:solidFill>
                <a:srgbClr val="7030A0"/>
              </a:solidFill>
            </a:endParaRPr>
          </a:p>
          <a:p>
            <a:pPr marL="617538" lvl="3" indent="0" eaLnBrk="1" hangingPunct="1">
              <a:buFont typeface="Corbel" pitchFamily="34" charset="0"/>
              <a:buNone/>
              <a:defRPr/>
            </a:pPr>
            <a:endParaRPr lang="en-US" sz="11200" dirty="0" smtClean="0">
              <a:solidFill>
                <a:srgbClr val="7030A0"/>
              </a:solidFill>
            </a:endParaRPr>
          </a:p>
          <a:p>
            <a:pPr lvl="3" eaLnBrk="1" hangingPunct="1">
              <a:defRPr/>
            </a:pPr>
            <a:r>
              <a:rPr lang="en-US" sz="11200" dirty="0" smtClean="0">
                <a:solidFill>
                  <a:srgbClr val="7030A0"/>
                </a:solidFill>
              </a:rPr>
              <a:t>Sulfur – can have up to 6 pairs of electrons </a:t>
            </a:r>
            <a:endParaRPr lang="en-US" sz="11200" dirty="0">
              <a:solidFill>
                <a:srgbClr val="7030A0"/>
              </a:solidFill>
            </a:endParaRPr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819400"/>
            <a:ext cx="284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848225"/>
            <a:ext cx="28448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Two Methods for Drawing Covalent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NASL </a:t>
            </a:r>
          </a:p>
          <a:p>
            <a:pPr lvl="1"/>
            <a:r>
              <a:rPr lang="en-US" dirty="0" smtClean="0"/>
              <a:t>(doesn’t work for octet rule excepts other than H)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Valence e- strategy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STEPS</a:t>
            </a:r>
          </a:p>
          <a:p>
            <a:pPr marL="514350" indent="-514350">
              <a:buAutoNum type="arabicPeriod"/>
            </a:pPr>
            <a:r>
              <a:rPr lang="en-US" dirty="0" smtClean="0"/>
              <a:t>Figure out what element is central (I will tell you this part)</a:t>
            </a:r>
          </a:p>
          <a:p>
            <a:pPr marL="514350" indent="-514350">
              <a:buAutoNum type="arabicPeriod"/>
            </a:pPr>
            <a:r>
              <a:rPr lang="en-US" dirty="0" smtClean="0"/>
              <a:t>Calculate the N (needed) number of electrons for all atoms to abide by the octet rule (except 2 for H &amp; He)</a:t>
            </a:r>
          </a:p>
          <a:p>
            <a:pPr marL="514350" indent="-514350">
              <a:buAutoNum type="arabicPeriod"/>
            </a:pPr>
            <a:r>
              <a:rPr lang="en-US" dirty="0" smtClean="0"/>
              <a:t>Calculate the A (available) number of electrons by adding up all the valence electrons for each atom</a:t>
            </a:r>
          </a:p>
          <a:p>
            <a:pPr marL="514350" indent="-514350">
              <a:buAutoNum type="arabicPeriod"/>
            </a:pPr>
            <a:r>
              <a:rPr lang="en-US" dirty="0" smtClean="0"/>
              <a:t>Calculate the S (shared) number of electrons = N-A</a:t>
            </a:r>
          </a:p>
          <a:p>
            <a:pPr marL="514350" indent="-514350">
              <a:buAutoNum type="arabicPeriod"/>
            </a:pPr>
            <a:r>
              <a:rPr lang="en-US" dirty="0" smtClean="0"/>
              <a:t>Calculate lone L (lone pairs or dots) as the difference between A – S. </a:t>
            </a:r>
          </a:p>
          <a:p>
            <a:pPr marL="514350" indent="-514350">
              <a:buAutoNum type="arabicPeriod"/>
            </a:pPr>
            <a:r>
              <a:rPr lang="en-US" dirty="0" smtClean="0"/>
              <a:t>Check to make sure you have used as many electrons in A step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H2O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S</a:t>
            </a:r>
          </a:p>
          <a:p>
            <a:r>
              <a:rPr lang="en-US" dirty="0" smtClean="0"/>
              <a:t>L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S</a:t>
            </a:r>
          </a:p>
          <a:p>
            <a:r>
              <a:rPr lang="en-US" dirty="0" smtClean="0"/>
              <a:t>L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SOCl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S</a:t>
            </a:r>
          </a:p>
          <a:p>
            <a:r>
              <a:rPr lang="en-US" dirty="0" smtClean="0"/>
              <a:t>L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S</a:t>
            </a:r>
          </a:p>
          <a:p>
            <a:r>
              <a:rPr lang="en-US" dirty="0" smtClean="0"/>
              <a:t>L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it’s charged?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STEPS</a:t>
            </a:r>
          </a:p>
          <a:p>
            <a:pPr marL="514350" indent="-514350">
              <a:buAutoNum type="arabicPeriod"/>
            </a:pPr>
            <a:r>
              <a:rPr lang="en-US" dirty="0" smtClean="0"/>
              <a:t>When Calculating N  include charge</a:t>
            </a:r>
          </a:p>
          <a:p>
            <a:pPr marL="834390" lvl="1" indent="-514350"/>
            <a:r>
              <a:rPr lang="en-US" dirty="0" smtClean="0"/>
              <a:t>Anions GAIN that many electrons</a:t>
            </a:r>
          </a:p>
          <a:p>
            <a:pPr marL="834390" lvl="1" indent="-514350"/>
            <a:r>
              <a:rPr lang="en-US" dirty="0" err="1" smtClean="0"/>
              <a:t>Cations</a:t>
            </a:r>
            <a:r>
              <a:rPr lang="en-US" dirty="0" smtClean="0"/>
              <a:t> LOSE that many electrons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A, S, L just the same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finished with </a:t>
            </a:r>
            <a:r>
              <a:rPr lang="en-US" dirty="0" err="1" smtClean="0"/>
              <a:t>lewis</a:t>
            </a:r>
            <a:r>
              <a:rPr lang="en-US" dirty="0" smtClean="0"/>
              <a:t> dot structures, draw brackets around picture with the charge on the outside</a:t>
            </a:r>
          </a:p>
          <a:p>
            <a:pPr marL="834390" lvl="1" indent="-514350"/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(NH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30000" dirty="0" smtClean="0"/>
              <a:t>+1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S</a:t>
            </a:r>
          </a:p>
          <a:p>
            <a:r>
              <a:rPr lang="en-US" dirty="0" smtClean="0"/>
              <a:t>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99031">
            <a:off x="26323" y="2573954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We can also look at </a:t>
            </a:r>
            <a:r>
              <a:rPr lang="en-US" dirty="0" err="1" smtClean="0">
                <a:solidFill>
                  <a:srgbClr val="FFFF00"/>
                </a:solidFill>
              </a:rPr>
              <a:t>electronegativity</a:t>
            </a:r>
            <a:r>
              <a:rPr lang="en-US" dirty="0" smtClean="0">
                <a:solidFill>
                  <a:srgbClr val="FFFF00"/>
                </a:solidFill>
              </a:rPr>
              <a:t> to predict what kind of bond will form!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S</a:t>
            </a:r>
          </a:p>
          <a:p>
            <a:r>
              <a:rPr lang="en-US" dirty="0" smtClean="0"/>
              <a:t>L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S</a:t>
            </a:r>
          </a:p>
          <a:p>
            <a:r>
              <a:rPr lang="en-US" dirty="0" smtClean="0"/>
              <a:t>L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Drawing </a:t>
            </a:r>
            <a:r>
              <a:rPr lang="en-US" dirty="0"/>
              <a:t>Lewis </a:t>
            </a:r>
            <a:r>
              <a:rPr lang="en-US" dirty="0" smtClean="0"/>
              <a:t>Diagrams (2</a:t>
            </a:r>
            <a:r>
              <a:rPr lang="en-US" baseline="30000" dirty="0" smtClean="0"/>
              <a:t>nd</a:t>
            </a:r>
            <a:r>
              <a:rPr lang="en-US" dirty="0" smtClean="0"/>
              <a:t> Method)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2362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dirty="0"/>
              <a:t>Find total # of valence e</a:t>
            </a:r>
            <a:r>
              <a:rPr lang="en-US" sz="3200" baseline="30000" dirty="0"/>
              <a:t>-</a:t>
            </a:r>
            <a:r>
              <a:rPr lang="en-US" sz="3200" dirty="0"/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dirty="0"/>
              <a:t>Arrange atoms - singular atom is usually in the middle.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dirty="0"/>
              <a:t>Form bonds between atoms (2 e</a:t>
            </a:r>
            <a:r>
              <a:rPr lang="en-US" sz="3200" baseline="30000" dirty="0"/>
              <a:t>-</a:t>
            </a:r>
            <a:r>
              <a:rPr lang="en-US" sz="3200" dirty="0"/>
              <a:t>).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dirty="0"/>
              <a:t>Distribute remaining e</a:t>
            </a:r>
            <a:r>
              <a:rPr lang="en-US" sz="3200" baseline="30000" dirty="0"/>
              <a:t>-</a:t>
            </a:r>
            <a:r>
              <a:rPr lang="en-US" sz="3200" dirty="0"/>
              <a:t> to give each atom an octet (recall exceptions).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dirty="0"/>
              <a:t>If there aren’t enough e</a:t>
            </a:r>
            <a:r>
              <a:rPr lang="en-US" sz="3200" baseline="30000" dirty="0"/>
              <a:t>-</a:t>
            </a:r>
            <a:r>
              <a:rPr lang="en-US" sz="3200" dirty="0"/>
              <a:t> to go around, form double or triple bonds.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</a:t>
            </a:r>
            <a:r>
              <a:rPr lang="en-US" dirty="0"/>
              <a:t>Lewis Diagrams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7772400" cy="838200"/>
          </a:xfrm>
        </p:spPr>
        <p:txBody>
          <a:bodyPr/>
          <a:lstStyle/>
          <a:p>
            <a:r>
              <a:rPr lang="en-US" sz="3800" b="1"/>
              <a:t>CF</a:t>
            </a:r>
            <a:r>
              <a:rPr lang="en-US" sz="3800" b="1" baseline="-25000"/>
              <a:t>4</a:t>
            </a:r>
            <a:endParaRPr lang="en-US" sz="3800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1173163" y="205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1 C × 4e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 = 4e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</a:p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4 F × 7e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 = </a:t>
            </a:r>
            <a:r>
              <a:rPr kumimoji="1" lang="en-US" sz="3800" u="sng">
                <a:solidFill>
                  <a:schemeClr val="bg1"/>
                </a:solidFill>
                <a:latin typeface="Arial" pitchFamily="34" charset="0"/>
              </a:rPr>
              <a:t>28e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32e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4572000" y="2362200"/>
            <a:ext cx="4495800" cy="4495800"/>
          </a:xfrm>
          <a:prstGeom prst="star16">
            <a:avLst>
              <a:gd name="adj" fmla="val 4085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343400" y="2954338"/>
            <a:ext cx="4953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6600">
                <a:latin typeface="Arial" pitchFamily="34" charset="0"/>
              </a:rPr>
              <a:t>F</a:t>
            </a:r>
          </a:p>
          <a:p>
            <a:pPr algn="ctr">
              <a:spcBef>
                <a:spcPct val="10000"/>
              </a:spcBef>
            </a:pPr>
            <a:r>
              <a:rPr lang="en-US" sz="6600">
                <a:latin typeface="Arial" pitchFamily="34" charset="0"/>
              </a:rPr>
              <a:t>F  C  F</a:t>
            </a:r>
          </a:p>
          <a:p>
            <a:pPr algn="ctr">
              <a:spcBef>
                <a:spcPct val="10000"/>
              </a:spcBef>
            </a:pPr>
            <a:r>
              <a:rPr lang="en-US" sz="6600">
                <a:latin typeface="Arial" pitchFamily="34" charset="0"/>
              </a:rPr>
              <a:t>F</a:t>
            </a:r>
            <a:endParaRPr lang="en-US" sz="6600">
              <a:solidFill>
                <a:srgbClr val="800080"/>
              </a:solidFill>
            </a:endParaRP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5334000" y="2933700"/>
            <a:ext cx="2971800" cy="3352800"/>
            <a:chOff x="2256" y="1343"/>
            <a:chExt cx="1872" cy="2112"/>
          </a:xfrm>
        </p:grpSpPr>
        <p:sp>
          <p:nvSpPr>
            <p:cNvPr id="9243" name="Oval 27"/>
            <p:cNvSpPr>
              <a:spLocks noChangeAspect="1" noChangeArrowheads="1"/>
            </p:cNvSpPr>
            <p:nvPr/>
          </p:nvSpPr>
          <p:spPr bwMode="auto">
            <a:xfrm>
              <a:off x="2904" y="17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Oval 28"/>
            <p:cNvSpPr>
              <a:spLocks noChangeAspect="1" noChangeArrowheads="1"/>
            </p:cNvSpPr>
            <p:nvPr/>
          </p:nvSpPr>
          <p:spPr bwMode="auto">
            <a:xfrm>
              <a:off x="2904" y="153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Oval 64"/>
            <p:cNvSpPr>
              <a:spLocks noChangeAspect="1" noChangeArrowheads="1"/>
            </p:cNvSpPr>
            <p:nvPr/>
          </p:nvSpPr>
          <p:spPr bwMode="auto">
            <a:xfrm>
              <a:off x="3384" y="17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Oval 65"/>
            <p:cNvSpPr>
              <a:spLocks noChangeAspect="1" noChangeArrowheads="1"/>
            </p:cNvSpPr>
            <p:nvPr/>
          </p:nvSpPr>
          <p:spPr bwMode="auto">
            <a:xfrm>
              <a:off x="3384" y="153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Oval 67"/>
            <p:cNvSpPr>
              <a:spLocks noChangeAspect="1" noChangeArrowheads="1"/>
            </p:cNvSpPr>
            <p:nvPr/>
          </p:nvSpPr>
          <p:spPr bwMode="auto">
            <a:xfrm>
              <a:off x="4032" y="2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Oval 68"/>
            <p:cNvSpPr>
              <a:spLocks noChangeAspect="1" noChangeArrowheads="1"/>
            </p:cNvSpPr>
            <p:nvPr/>
          </p:nvSpPr>
          <p:spPr bwMode="auto">
            <a:xfrm>
              <a:off x="4032" y="22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Oval 70"/>
            <p:cNvSpPr>
              <a:spLocks noChangeAspect="1" noChangeArrowheads="1"/>
            </p:cNvSpPr>
            <p:nvPr/>
          </p:nvSpPr>
          <p:spPr bwMode="auto">
            <a:xfrm>
              <a:off x="2256" y="2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Oval 71"/>
            <p:cNvSpPr>
              <a:spLocks noChangeAspect="1" noChangeArrowheads="1"/>
            </p:cNvSpPr>
            <p:nvPr/>
          </p:nvSpPr>
          <p:spPr bwMode="auto">
            <a:xfrm>
              <a:off x="2256" y="22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Oval 73"/>
            <p:cNvSpPr>
              <a:spLocks noChangeAspect="1" noChangeArrowheads="1"/>
            </p:cNvSpPr>
            <p:nvPr/>
          </p:nvSpPr>
          <p:spPr bwMode="auto">
            <a:xfrm>
              <a:off x="2904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Oval 74"/>
            <p:cNvSpPr>
              <a:spLocks noChangeAspect="1" noChangeArrowheads="1"/>
            </p:cNvSpPr>
            <p:nvPr/>
          </p:nvSpPr>
          <p:spPr bwMode="auto">
            <a:xfrm>
              <a:off x="2904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Oval 76"/>
            <p:cNvSpPr>
              <a:spLocks noChangeAspect="1" noChangeArrowheads="1"/>
            </p:cNvSpPr>
            <p:nvPr/>
          </p:nvSpPr>
          <p:spPr bwMode="auto">
            <a:xfrm>
              <a:off x="3384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Oval 77"/>
            <p:cNvSpPr>
              <a:spLocks noChangeAspect="1" noChangeArrowheads="1"/>
            </p:cNvSpPr>
            <p:nvPr/>
          </p:nvSpPr>
          <p:spPr bwMode="auto">
            <a:xfrm>
              <a:off x="3384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Oval 79"/>
            <p:cNvSpPr>
              <a:spLocks noChangeAspect="1" noChangeArrowheads="1"/>
            </p:cNvSpPr>
            <p:nvPr/>
          </p:nvSpPr>
          <p:spPr bwMode="auto">
            <a:xfrm rot="-5400000">
              <a:off x="3239" y="134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Oval 80"/>
            <p:cNvSpPr>
              <a:spLocks noChangeAspect="1" noChangeArrowheads="1"/>
            </p:cNvSpPr>
            <p:nvPr/>
          </p:nvSpPr>
          <p:spPr bwMode="auto">
            <a:xfrm rot="-5400000">
              <a:off x="3047" y="134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Oval 82"/>
            <p:cNvSpPr>
              <a:spLocks noChangeAspect="1" noChangeArrowheads="1"/>
            </p:cNvSpPr>
            <p:nvPr/>
          </p:nvSpPr>
          <p:spPr bwMode="auto">
            <a:xfrm rot="-5400000">
              <a:off x="3239" y="3359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Oval 83"/>
            <p:cNvSpPr>
              <a:spLocks noChangeAspect="1" noChangeArrowheads="1"/>
            </p:cNvSpPr>
            <p:nvPr/>
          </p:nvSpPr>
          <p:spPr bwMode="auto">
            <a:xfrm rot="-5400000">
              <a:off x="3047" y="3359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Oval 85"/>
            <p:cNvSpPr>
              <a:spLocks noChangeAspect="1" noChangeArrowheads="1"/>
            </p:cNvSpPr>
            <p:nvPr/>
          </p:nvSpPr>
          <p:spPr bwMode="auto">
            <a:xfrm rot="-5400000">
              <a:off x="3887" y="266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Oval 86"/>
            <p:cNvSpPr>
              <a:spLocks noChangeAspect="1" noChangeArrowheads="1"/>
            </p:cNvSpPr>
            <p:nvPr/>
          </p:nvSpPr>
          <p:spPr bwMode="auto">
            <a:xfrm rot="-5400000">
              <a:off x="3695" y="266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Oval 88"/>
            <p:cNvSpPr>
              <a:spLocks noChangeAspect="1" noChangeArrowheads="1"/>
            </p:cNvSpPr>
            <p:nvPr/>
          </p:nvSpPr>
          <p:spPr bwMode="auto">
            <a:xfrm rot="-5400000">
              <a:off x="3887" y="206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5" name="Oval 89"/>
            <p:cNvSpPr>
              <a:spLocks noChangeAspect="1" noChangeArrowheads="1"/>
            </p:cNvSpPr>
            <p:nvPr/>
          </p:nvSpPr>
          <p:spPr bwMode="auto">
            <a:xfrm rot="-5400000">
              <a:off x="3695" y="206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Oval 91"/>
            <p:cNvSpPr>
              <a:spLocks noChangeAspect="1" noChangeArrowheads="1"/>
            </p:cNvSpPr>
            <p:nvPr/>
          </p:nvSpPr>
          <p:spPr bwMode="auto">
            <a:xfrm rot="-5400000">
              <a:off x="2591" y="206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Oval 92"/>
            <p:cNvSpPr>
              <a:spLocks noChangeAspect="1" noChangeArrowheads="1"/>
            </p:cNvSpPr>
            <p:nvPr/>
          </p:nvSpPr>
          <p:spPr bwMode="auto">
            <a:xfrm rot="-5400000">
              <a:off x="2399" y="206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0" name="Oval 94"/>
            <p:cNvSpPr>
              <a:spLocks noChangeAspect="1" noChangeArrowheads="1"/>
            </p:cNvSpPr>
            <p:nvPr/>
          </p:nvSpPr>
          <p:spPr bwMode="auto">
            <a:xfrm rot="-5400000">
              <a:off x="2591" y="266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Oval 95"/>
            <p:cNvSpPr>
              <a:spLocks noChangeAspect="1" noChangeArrowheads="1"/>
            </p:cNvSpPr>
            <p:nvPr/>
          </p:nvSpPr>
          <p:spPr bwMode="auto">
            <a:xfrm rot="-5400000">
              <a:off x="2399" y="266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6096000" y="3886200"/>
            <a:ext cx="1447800" cy="1447800"/>
            <a:chOff x="2736" y="1968"/>
            <a:chExt cx="912" cy="912"/>
          </a:xfrm>
        </p:grpSpPr>
        <p:sp>
          <p:nvSpPr>
            <p:cNvPr id="9312" name="Line 96"/>
            <p:cNvSpPr>
              <a:spLocks noChangeShapeType="1"/>
            </p:cNvSpPr>
            <p:nvPr/>
          </p:nvSpPr>
          <p:spPr bwMode="auto">
            <a:xfrm>
              <a:off x="3408" y="240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Line 97"/>
            <p:cNvSpPr>
              <a:spLocks noChangeShapeType="1"/>
            </p:cNvSpPr>
            <p:nvPr/>
          </p:nvSpPr>
          <p:spPr bwMode="auto">
            <a:xfrm>
              <a:off x="2736" y="240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Line 98"/>
            <p:cNvSpPr>
              <a:spLocks noChangeShapeType="1"/>
            </p:cNvSpPr>
            <p:nvPr/>
          </p:nvSpPr>
          <p:spPr bwMode="auto">
            <a:xfrm rot="-5400000">
              <a:off x="3096" y="278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Line 101"/>
            <p:cNvSpPr>
              <a:spLocks noChangeShapeType="1"/>
            </p:cNvSpPr>
            <p:nvPr/>
          </p:nvSpPr>
          <p:spPr bwMode="auto">
            <a:xfrm rot="-5400000">
              <a:off x="3096" y="206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0" name="Rectangle 104"/>
          <p:cNvSpPr>
            <a:spLocks noChangeArrowheads="1"/>
          </p:cNvSpPr>
          <p:nvPr/>
        </p:nvSpPr>
        <p:spPr bwMode="auto">
          <a:xfrm>
            <a:off x="1143000" y="3810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</a:t>
            </a:r>
            <a:r>
              <a:rPr kumimoji="1" lang="en-US" sz="3800" u="sng">
                <a:solidFill>
                  <a:schemeClr val="bg1"/>
                </a:solidFill>
                <a:latin typeface="Arial" pitchFamily="34" charset="0"/>
              </a:rPr>
              <a:t>- 8e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</a:p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24e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 build="p" autoUpdateAnimBg="0"/>
      <p:bldP spid="9239" grpId="0" animBg="1"/>
      <p:bldP spid="9241" grpId="0" autoUpdateAnimBg="0"/>
      <p:bldP spid="9320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</a:t>
            </a:r>
            <a:r>
              <a:rPr lang="en-US" dirty="0"/>
              <a:t>Lewis Diagrams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763" y="1447800"/>
            <a:ext cx="7772400" cy="838200"/>
          </a:xfrm>
        </p:spPr>
        <p:txBody>
          <a:bodyPr/>
          <a:lstStyle/>
          <a:p>
            <a:r>
              <a:rPr lang="en-US" sz="3800" b="1"/>
              <a:t>BeCl</a:t>
            </a:r>
            <a:r>
              <a:rPr lang="en-US" sz="3800" b="1" baseline="-25000"/>
              <a:t>2</a:t>
            </a:r>
            <a:endParaRPr lang="en-US" sz="38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20763" y="205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1 Be  × 2e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 = 2e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</a:p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2 Cl × 7e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 = </a:t>
            </a:r>
            <a:r>
              <a:rPr kumimoji="1" lang="en-US" sz="3800" u="sng">
                <a:solidFill>
                  <a:schemeClr val="bg1"/>
                </a:solidFill>
                <a:latin typeface="Arial" pitchFamily="34" charset="0"/>
              </a:rPr>
              <a:t>14e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  16e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648200" y="2362200"/>
            <a:ext cx="4495800" cy="4495800"/>
          </a:xfrm>
          <a:prstGeom prst="star16">
            <a:avLst>
              <a:gd name="adj" fmla="val 4085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19600" y="2954338"/>
            <a:ext cx="49530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endParaRPr lang="en-US" sz="6600">
              <a:latin typeface="Arial" pitchFamily="34" charset="0"/>
            </a:endParaRPr>
          </a:p>
          <a:p>
            <a:pPr algn="ctr">
              <a:spcBef>
                <a:spcPct val="10000"/>
              </a:spcBef>
            </a:pPr>
            <a:r>
              <a:rPr lang="en-US" sz="6600">
                <a:latin typeface="Arial" pitchFamily="34" charset="0"/>
              </a:rPr>
              <a:t>Cl</a:t>
            </a:r>
            <a:r>
              <a:rPr lang="en-US" sz="5400">
                <a:latin typeface="Arial" pitchFamily="34" charset="0"/>
              </a:rPr>
              <a:t>  </a:t>
            </a:r>
            <a:r>
              <a:rPr lang="en-US" sz="6600">
                <a:latin typeface="Arial" pitchFamily="34" charset="0"/>
              </a:rPr>
              <a:t>Be</a:t>
            </a:r>
            <a:r>
              <a:rPr lang="en-US" sz="5400">
                <a:latin typeface="Arial" pitchFamily="34" charset="0"/>
              </a:rPr>
              <a:t>  </a:t>
            </a:r>
            <a:r>
              <a:rPr lang="en-US" sz="6600">
                <a:latin typeface="Arial" pitchFamily="34" charset="0"/>
              </a:rPr>
              <a:t>Cl</a:t>
            </a:r>
            <a:endParaRPr lang="en-US" sz="6600">
              <a:solidFill>
                <a:srgbClr val="800080"/>
              </a:solidFill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029200" y="4076700"/>
            <a:ext cx="3733800" cy="1104900"/>
            <a:chOff x="3168" y="2568"/>
            <a:chExt cx="2352" cy="696"/>
          </a:xfrm>
        </p:grpSpPr>
        <p:sp>
          <p:nvSpPr>
            <p:cNvPr id="10252" name="Oval 12"/>
            <p:cNvSpPr>
              <a:spLocks noChangeAspect="1" noChangeArrowheads="1"/>
            </p:cNvSpPr>
            <p:nvPr/>
          </p:nvSpPr>
          <p:spPr bwMode="auto">
            <a:xfrm>
              <a:off x="5424" y="297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Oval 13"/>
            <p:cNvSpPr>
              <a:spLocks noChangeAspect="1" noChangeArrowheads="1"/>
            </p:cNvSpPr>
            <p:nvPr/>
          </p:nvSpPr>
          <p:spPr bwMode="auto">
            <a:xfrm>
              <a:off x="5424" y="2785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Oval 14"/>
            <p:cNvSpPr>
              <a:spLocks noChangeAspect="1" noChangeArrowheads="1"/>
            </p:cNvSpPr>
            <p:nvPr/>
          </p:nvSpPr>
          <p:spPr bwMode="auto">
            <a:xfrm>
              <a:off x="3168" y="297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spect="1" noChangeArrowheads="1"/>
            </p:cNvSpPr>
            <p:nvPr/>
          </p:nvSpPr>
          <p:spPr bwMode="auto">
            <a:xfrm>
              <a:off x="3168" y="2785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Oval 24"/>
            <p:cNvSpPr>
              <a:spLocks noChangeAspect="1" noChangeArrowheads="1"/>
            </p:cNvSpPr>
            <p:nvPr/>
          </p:nvSpPr>
          <p:spPr bwMode="auto">
            <a:xfrm rot="-5400000">
              <a:off x="5232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Oval 25"/>
            <p:cNvSpPr>
              <a:spLocks noChangeAspect="1" noChangeArrowheads="1"/>
            </p:cNvSpPr>
            <p:nvPr/>
          </p:nvSpPr>
          <p:spPr bwMode="auto">
            <a:xfrm rot="-5400000">
              <a:off x="5040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Oval 26"/>
            <p:cNvSpPr>
              <a:spLocks noChangeAspect="1" noChangeArrowheads="1"/>
            </p:cNvSpPr>
            <p:nvPr/>
          </p:nvSpPr>
          <p:spPr bwMode="auto">
            <a:xfrm rot="-5400000">
              <a:off x="5232" y="25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Oval 27"/>
            <p:cNvSpPr>
              <a:spLocks noChangeAspect="1" noChangeArrowheads="1"/>
            </p:cNvSpPr>
            <p:nvPr/>
          </p:nvSpPr>
          <p:spPr bwMode="auto">
            <a:xfrm rot="-5400000">
              <a:off x="5040" y="25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Oval 28"/>
            <p:cNvSpPr>
              <a:spLocks noChangeAspect="1" noChangeArrowheads="1"/>
            </p:cNvSpPr>
            <p:nvPr/>
          </p:nvSpPr>
          <p:spPr bwMode="auto">
            <a:xfrm rot="-5400000">
              <a:off x="3600" y="25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Oval 29"/>
            <p:cNvSpPr>
              <a:spLocks noChangeAspect="1" noChangeArrowheads="1"/>
            </p:cNvSpPr>
            <p:nvPr/>
          </p:nvSpPr>
          <p:spPr bwMode="auto">
            <a:xfrm rot="-5400000">
              <a:off x="3408" y="25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Oval 30"/>
            <p:cNvSpPr>
              <a:spLocks noChangeAspect="1" noChangeArrowheads="1"/>
            </p:cNvSpPr>
            <p:nvPr/>
          </p:nvSpPr>
          <p:spPr bwMode="auto">
            <a:xfrm rot="-5400000">
              <a:off x="3600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Oval 31"/>
            <p:cNvSpPr>
              <a:spLocks noChangeAspect="1" noChangeArrowheads="1"/>
            </p:cNvSpPr>
            <p:nvPr/>
          </p:nvSpPr>
          <p:spPr bwMode="auto">
            <a:xfrm rot="-5400000">
              <a:off x="3408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6019800" y="4648200"/>
            <a:ext cx="1752600" cy="0"/>
            <a:chOff x="3792" y="2928"/>
            <a:chExt cx="1104" cy="0"/>
          </a:xfrm>
        </p:grpSpPr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>
              <a:off x="4704" y="2928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3792" y="2928"/>
              <a:ext cx="2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990600" y="3810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  </a:t>
            </a:r>
            <a:r>
              <a:rPr kumimoji="1" lang="en-US" sz="3800" u="sng">
                <a:solidFill>
                  <a:schemeClr val="bg1"/>
                </a:solidFill>
                <a:latin typeface="Arial" pitchFamily="34" charset="0"/>
              </a:rPr>
              <a:t>- 4e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</a:p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  12e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  <p:bldP spid="10245" grpId="0" animBg="1"/>
      <p:bldP spid="10246" grpId="0" autoUpdateAnimBg="0"/>
      <p:bldP spid="10277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</a:t>
            </a:r>
            <a:r>
              <a:rPr lang="en-US" dirty="0"/>
              <a:t>Lewis Diagrams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763" y="1447800"/>
            <a:ext cx="7772400" cy="838200"/>
          </a:xfrm>
        </p:spPr>
        <p:txBody>
          <a:bodyPr/>
          <a:lstStyle/>
          <a:p>
            <a:r>
              <a:rPr lang="en-US" sz="3800" b="1"/>
              <a:t>CO</a:t>
            </a:r>
            <a:r>
              <a:rPr lang="en-US" sz="3800" b="1" baseline="-25000"/>
              <a:t>2</a:t>
            </a:r>
            <a:endParaRPr lang="en-US" sz="380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020763" y="205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1 C × 4e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 = 4e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</a:p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2 O × 6e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 = </a:t>
            </a:r>
            <a:r>
              <a:rPr kumimoji="1" lang="en-US" sz="3800" u="sng">
                <a:solidFill>
                  <a:schemeClr val="bg1"/>
                </a:solidFill>
                <a:latin typeface="Arial" pitchFamily="34" charset="0"/>
              </a:rPr>
              <a:t>12e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 16e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648200" y="2362200"/>
            <a:ext cx="4495800" cy="4495800"/>
          </a:xfrm>
          <a:prstGeom prst="star16">
            <a:avLst>
              <a:gd name="adj" fmla="val 4085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19600" y="2954338"/>
            <a:ext cx="49530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endParaRPr lang="en-US" sz="6600">
              <a:latin typeface="Arial" pitchFamily="34" charset="0"/>
            </a:endParaRPr>
          </a:p>
          <a:p>
            <a:pPr algn="ctr">
              <a:spcBef>
                <a:spcPct val="10000"/>
              </a:spcBef>
            </a:pPr>
            <a:r>
              <a:rPr lang="en-US" sz="6600">
                <a:latin typeface="Arial" pitchFamily="34" charset="0"/>
              </a:rPr>
              <a:t>O</a:t>
            </a:r>
            <a:r>
              <a:rPr lang="en-US" sz="5400">
                <a:latin typeface="Arial" pitchFamily="34" charset="0"/>
              </a:rPr>
              <a:t>   </a:t>
            </a:r>
            <a:r>
              <a:rPr lang="en-US" sz="6600">
                <a:latin typeface="Arial" pitchFamily="34" charset="0"/>
              </a:rPr>
              <a:t>C</a:t>
            </a:r>
            <a:r>
              <a:rPr lang="en-US" sz="5400">
                <a:latin typeface="Arial" pitchFamily="34" charset="0"/>
              </a:rPr>
              <a:t>   </a:t>
            </a:r>
            <a:r>
              <a:rPr lang="en-US" sz="6600">
                <a:latin typeface="Arial" pitchFamily="34" charset="0"/>
              </a:rPr>
              <a:t>O</a:t>
            </a:r>
            <a:endParaRPr lang="en-US" sz="6600">
              <a:solidFill>
                <a:srgbClr val="800080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181600" y="4076700"/>
            <a:ext cx="3429000" cy="801688"/>
            <a:chOff x="3264" y="2568"/>
            <a:chExt cx="2160" cy="505"/>
          </a:xfrm>
        </p:grpSpPr>
        <p:sp>
          <p:nvSpPr>
            <p:cNvPr id="11272" name="Oval 8"/>
            <p:cNvSpPr>
              <a:spLocks noChangeAspect="1" noChangeArrowheads="1"/>
            </p:cNvSpPr>
            <p:nvPr/>
          </p:nvSpPr>
          <p:spPr bwMode="auto">
            <a:xfrm>
              <a:off x="5328" y="297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Oval 9"/>
            <p:cNvSpPr>
              <a:spLocks noChangeAspect="1" noChangeArrowheads="1"/>
            </p:cNvSpPr>
            <p:nvPr/>
          </p:nvSpPr>
          <p:spPr bwMode="auto">
            <a:xfrm>
              <a:off x="5328" y="2785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Oval 10"/>
            <p:cNvSpPr>
              <a:spLocks noChangeAspect="1" noChangeArrowheads="1"/>
            </p:cNvSpPr>
            <p:nvPr/>
          </p:nvSpPr>
          <p:spPr bwMode="auto">
            <a:xfrm>
              <a:off x="3264" y="297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Oval 11"/>
            <p:cNvSpPr>
              <a:spLocks noChangeAspect="1" noChangeArrowheads="1"/>
            </p:cNvSpPr>
            <p:nvPr/>
          </p:nvSpPr>
          <p:spPr bwMode="auto">
            <a:xfrm>
              <a:off x="3264" y="2785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Oval 14"/>
            <p:cNvSpPr>
              <a:spLocks noChangeAspect="1" noChangeArrowheads="1"/>
            </p:cNvSpPr>
            <p:nvPr/>
          </p:nvSpPr>
          <p:spPr bwMode="auto">
            <a:xfrm rot="-5400000">
              <a:off x="5136" y="25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Oval 15"/>
            <p:cNvSpPr>
              <a:spLocks noChangeAspect="1" noChangeArrowheads="1"/>
            </p:cNvSpPr>
            <p:nvPr/>
          </p:nvSpPr>
          <p:spPr bwMode="auto">
            <a:xfrm rot="-5400000">
              <a:off x="4944" y="25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Oval 16"/>
            <p:cNvSpPr>
              <a:spLocks noChangeAspect="1" noChangeArrowheads="1"/>
            </p:cNvSpPr>
            <p:nvPr/>
          </p:nvSpPr>
          <p:spPr bwMode="auto">
            <a:xfrm rot="-5400000">
              <a:off x="3648" y="25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Oval 17"/>
            <p:cNvSpPr>
              <a:spLocks noChangeAspect="1" noChangeArrowheads="1"/>
            </p:cNvSpPr>
            <p:nvPr/>
          </p:nvSpPr>
          <p:spPr bwMode="auto">
            <a:xfrm rot="-5400000">
              <a:off x="3456" y="25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486400" y="5029200"/>
            <a:ext cx="2819400" cy="152400"/>
            <a:chOff x="3456" y="3168"/>
            <a:chExt cx="1776" cy="96"/>
          </a:xfrm>
        </p:grpSpPr>
        <p:sp>
          <p:nvSpPr>
            <p:cNvPr id="11276" name="Oval 12"/>
            <p:cNvSpPr>
              <a:spLocks noChangeAspect="1" noChangeArrowheads="1"/>
            </p:cNvSpPr>
            <p:nvPr/>
          </p:nvSpPr>
          <p:spPr bwMode="auto">
            <a:xfrm rot="-5400000">
              <a:off x="5136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Oval 13"/>
            <p:cNvSpPr>
              <a:spLocks noChangeAspect="1" noChangeArrowheads="1"/>
            </p:cNvSpPr>
            <p:nvPr/>
          </p:nvSpPr>
          <p:spPr bwMode="auto">
            <a:xfrm rot="-5400000">
              <a:off x="4944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Oval 18"/>
            <p:cNvSpPr>
              <a:spLocks noChangeAspect="1" noChangeArrowheads="1"/>
            </p:cNvSpPr>
            <p:nvPr/>
          </p:nvSpPr>
          <p:spPr bwMode="auto">
            <a:xfrm rot="-5400000">
              <a:off x="3648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Oval 19"/>
            <p:cNvSpPr>
              <a:spLocks noChangeAspect="1" noChangeArrowheads="1"/>
            </p:cNvSpPr>
            <p:nvPr/>
          </p:nvSpPr>
          <p:spPr bwMode="auto">
            <a:xfrm rot="-5400000">
              <a:off x="3456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096000" y="4572000"/>
            <a:ext cx="1600200" cy="0"/>
            <a:chOff x="3840" y="2880"/>
            <a:chExt cx="1008" cy="0"/>
          </a:xfrm>
        </p:grpSpPr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4560" y="2880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3840" y="2880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990600" y="3810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 </a:t>
            </a:r>
            <a:r>
              <a:rPr kumimoji="1" lang="en-US" sz="3800" u="sng">
                <a:solidFill>
                  <a:schemeClr val="bg1"/>
                </a:solidFill>
                <a:latin typeface="Arial" pitchFamily="34" charset="0"/>
              </a:rPr>
              <a:t>- 4e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</a:p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 12e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096000" y="4724400"/>
            <a:ext cx="1600200" cy="0"/>
            <a:chOff x="3840" y="2880"/>
            <a:chExt cx="1008" cy="0"/>
          </a:xfrm>
        </p:grpSpPr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>
              <a:off x="4560" y="2880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>
              <a:off x="3840" y="2880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  <p:bldP spid="11269" grpId="0" animBg="1"/>
      <p:bldP spid="11270" grpId="0" autoUpdateAnimBg="0"/>
      <p:bldP spid="11287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0" name="Rectangle 48"/>
          <p:cNvSpPr>
            <a:spLocks noGrp="1" noChangeArrowheads="1"/>
          </p:cNvSpPr>
          <p:nvPr>
            <p:ph type="title"/>
          </p:nvPr>
        </p:nvSpPr>
        <p:spPr>
          <a:xfrm>
            <a:off x="1143000" y="227013"/>
            <a:ext cx="8001000" cy="1143000"/>
          </a:xfrm>
        </p:spPr>
        <p:txBody>
          <a:bodyPr/>
          <a:lstStyle/>
          <a:p>
            <a:r>
              <a:rPr lang="en-US" dirty="0" smtClean="0"/>
              <a:t>Polyatomic </a:t>
            </a:r>
            <a:r>
              <a:rPr lang="en-US" dirty="0"/>
              <a:t>Ions</a:t>
            </a:r>
          </a:p>
        </p:txBody>
      </p:sp>
      <p:sp>
        <p:nvSpPr>
          <p:cNvPr id="13355" name="AutoShape 43"/>
          <p:cNvSpPr>
            <a:spLocks noChangeArrowheads="1"/>
          </p:cNvSpPr>
          <p:nvPr/>
        </p:nvSpPr>
        <p:spPr bwMode="auto">
          <a:xfrm>
            <a:off x="4800600" y="2667000"/>
            <a:ext cx="4191000" cy="35052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7772400" cy="838200"/>
          </a:xfrm>
        </p:spPr>
        <p:txBody>
          <a:bodyPr/>
          <a:lstStyle/>
          <a:p>
            <a:r>
              <a:rPr lang="en-US" sz="3800" b="1"/>
              <a:t>ClO</a:t>
            </a:r>
            <a:r>
              <a:rPr lang="en-US" sz="3800" b="1" baseline="-25000"/>
              <a:t>4</a:t>
            </a:r>
            <a:r>
              <a:rPr lang="en-US" sz="3800" b="1" baseline="30000"/>
              <a:t>-</a:t>
            </a:r>
            <a:endParaRPr lang="en-US" sz="38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66800" y="205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1 Cl × 7e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 = 7e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</a:p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4 O × 6e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 = </a:t>
            </a:r>
            <a:r>
              <a:rPr kumimoji="1" lang="en-US" sz="3800" u="sng">
                <a:solidFill>
                  <a:schemeClr val="bg1"/>
                </a:solidFill>
                <a:latin typeface="Arial" pitchFamily="34" charset="0"/>
              </a:rPr>
              <a:t>24e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 31e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343400" y="2954338"/>
            <a:ext cx="4953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6000">
                <a:latin typeface="Arial" pitchFamily="34" charset="0"/>
              </a:rPr>
              <a:t>O</a:t>
            </a:r>
          </a:p>
          <a:p>
            <a:pPr algn="ctr">
              <a:spcBef>
                <a:spcPct val="10000"/>
              </a:spcBef>
            </a:pPr>
            <a:r>
              <a:rPr lang="en-US" sz="6000">
                <a:latin typeface="Arial" pitchFamily="34" charset="0"/>
              </a:rPr>
              <a:t>O  Cl  O</a:t>
            </a:r>
          </a:p>
          <a:p>
            <a:pPr algn="ctr">
              <a:spcBef>
                <a:spcPct val="10000"/>
              </a:spcBef>
            </a:pPr>
            <a:r>
              <a:rPr lang="en-US" sz="6000">
                <a:latin typeface="Arial" pitchFamily="34" charset="0"/>
              </a:rPr>
              <a:t>O</a:t>
            </a:r>
            <a:endParaRPr lang="en-US" sz="6000">
              <a:solidFill>
                <a:srgbClr val="800080"/>
              </a:solidFill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5257800" y="2933700"/>
            <a:ext cx="3124200" cy="3009900"/>
            <a:chOff x="3312" y="1848"/>
            <a:chExt cx="1968" cy="1896"/>
          </a:xfrm>
        </p:grpSpPr>
        <p:sp>
          <p:nvSpPr>
            <p:cNvPr id="13320" name="Oval 8"/>
            <p:cNvSpPr>
              <a:spLocks noChangeAspect="1" noChangeArrowheads="1"/>
            </p:cNvSpPr>
            <p:nvPr/>
          </p:nvSpPr>
          <p:spPr bwMode="auto">
            <a:xfrm>
              <a:off x="4008" y="223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Oval 9"/>
            <p:cNvSpPr>
              <a:spLocks noChangeAspect="1" noChangeArrowheads="1"/>
            </p:cNvSpPr>
            <p:nvPr/>
          </p:nvSpPr>
          <p:spPr bwMode="auto">
            <a:xfrm>
              <a:off x="4008" y="204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Oval 10"/>
            <p:cNvSpPr>
              <a:spLocks noChangeAspect="1" noChangeArrowheads="1"/>
            </p:cNvSpPr>
            <p:nvPr/>
          </p:nvSpPr>
          <p:spPr bwMode="auto">
            <a:xfrm>
              <a:off x="4488" y="223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Oval 11"/>
            <p:cNvSpPr>
              <a:spLocks noChangeAspect="1" noChangeArrowheads="1"/>
            </p:cNvSpPr>
            <p:nvPr/>
          </p:nvSpPr>
          <p:spPr bwMode="auto">
            <a:xfrm>
              <a:off x="4488" y="204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Oval 12"/>
            <p:cNvSpPr>
              <a:spLocks noChangeAspect="1" noChangeArrowheads="1"/>
            </p:cNvSpPr>
            <p:nvPr/>
          </p:nvSpPr>
          <p:spPr bwMode="auto">
            <a:xfrm>
              <a:off x="5184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Oval 13"/>
            <p:cNvSpPr>
              <a:spLocks noChangeAspect="1" noChangeArrowheads="1"/>
            </p:cNvSpPr>
            <p:nvPr/>
          </p:nvSpPr>
          <p:spPr bwMode="auto">
            <a:xfrm>
              <a:off x="5184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Oval 14"/>
            <p:cNvSpPr>
              <a:spLocks noChangeAspect="1" noChangeArrowheads="1"/>
            </p:cNvSpPr>
            <p:nvPr/>
          </p:nvSpPr>
          <p:spPr bwMode="auto">
            <a:xfrm>
              <a:off x="3312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Oval 15"/>
            <p:cNvSpPr>
              <a:spLocks noChangeAspect="1" noChangeArrowheads="1"/>
            </p:cNvSpPr>
            <p:nvPr/>
          </p:nvSpPr>
          <p:spPr bwMode="auto">
            <a:xfrm>
              <a:off x="3312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Oval 16"/>
            <p:cNvSpPr>
              <a:spLocks noChangeAspect="1" noChangeArrowheads="1"/>
            </p:cNvSpPr>
            <p:nvPr/>
          </p:nvSpPr>
          <p:spPr bwMode="auto">
            <a:xfrm>
              <a:off x="4008" y="35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Oval 17"/>
            <p:cNvSpPr>
              <a:spLocks noChangeAspect="1" noChangeArrowheads="1"/>
            </p:cNvSpPr>
            <p:nvPr/>
          </p:nvSpPr>
          <p:spPr bwMode="auto">
            <a:xfrm>
              <a:off x="4008" y="33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18"/>
            <p:cNvSpPr>
              <a:spLocks noChangeAspect="1" noChangeArrowheads="1"/>
            </p:cNvSpPr>
            <p:nvPr/>
          </p:nvSpPr>
          <p:spPr bwMode="auto">
            <a:xfrm>
              <a:off x="4488" y="35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Oval 19"/>
            <p:cNvSpPr>
              <a:spLocks noChangeAspect="1" noChangeArrowheads="1"/>
            </p:cNvSpPr>
            <p:nvPr/>
          </p:nvSpPr>
          <p:spPr bwMode="auto">
            <a:xfrm>
              <a:off x="4488" y="33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Oval 20"/>
            <p:cNvSpPr>
              <a:spLocks noChangeAspect="1" noChangeArrowheads="1"/>
            </p:cNvSpPr>
            <p:nvPr/>
          </p:nvSpPr>
          <p:spPr bwMode="auto">
            <a:xfrm rot="-5400000">
              <a:off x="4343" y="18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Oval 21"/>
            <p:cNvSpPr>
              <a:spLocks noChangeAspect="1" noChangeArrowheads="1"/>
            </p:cNvSpPr>
            <p:nvPr/>
          </p:nvSpPr>
          <p:spPr bwMode="auto">
            <a:xfrm rot="-5400000">
              <a:off x="4151" y="18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Oval 22"/>
            <p:cNvSpPr>
              <a:spLocks noChangeAspect="1" noChangeArrowheads="1"/>
            </p:cNvSpPr>
            <p:nvPr/>
          </p:nvSpPr>
          <p:spPr bwMode="auto">
            <a:xfrm rot="-5400000">
              <a:off x="4343" y="36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Oval 23"/>
            <p:cNvSpPr>
              <a:spLocks noChangeAspect="1" noChangeArrowheads="1"/>
            </p:cNvSpPr>
            <p:nvPr/>
          </p:nvSpPr>
          <p:spPr bwMode="auto">
            <a:xfrm rot="-5400000">
              <a:off x="4151" y="36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Oval 24"/>
            <p:cNvSpPr>
              <a:spLocks noChangeAspect="1" noChangeArrowheads="1"/>
            </p:cNvSpPr>
            <p:nvPr/>
          </p:nvSpPr>
          <p:spPr bwMode="auto">
            <a:xfrm rot="-5400000">
              <a:off x="5040" y="30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Oval 25"/>
            <p:cNvSpPr>
              <a:spLocks noChangeAspect="1" noChangeArrowheads="1"/>
            </p:cNvSpPr>
            <p:nvPr/>
          </p:nvSpPr>
          <p:spPr bwMode="auto">
            <a:xfrm rot="-5400000">
              <a:off x="4848" y="30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Oval 26"/>
            <p:cNvSpPr>
              <a:spLocks noChangeAspect="1" noChangeArrowheads="1"/>
            </p:cNvSpPr>
            <p:nvPr/>
          </p:nvSpPr>
          <p:spPr bwMode="auto">
            <a:xfrm rot="-5400000">
              <a:off x="5040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Oval 27"/>
            <p:cNvSpPr>
              <a:spLocks noChangeAspect="1" noChangeArrowheads="1"/>
            </p:cNvSpPr>
            <p:nvPr/>
          </p:nvSpPr>
          <p:spPr bwMode="auto">
            <a:xfrm rot="-5400000">
              <a:off x="4848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Oval 28"/>
            <p:cNvSpPr>
              <a:spLocks noChangeAspect="1" noChangeArrowheads="1"/>
            </p:cNvSpPr>
            <p:nvPr/>
          </p:nvSpPr>
          <p:spPr bwMode="auto">
            <a:xfrm rot="-5400000">
              <a:off x="3649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Oval 29"/>
            <p:cNvSpPr>
              <a:spLocks noChangeAspect="1" noChangeArrowheads="1"/>
            </p:cNvSpPr>
            <p:nvPr/>
          </p:nvSpPr>
          <p:spPr bwMode="auto">
            <a:xfrm rot="-5400000">
              <a:off x="3457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Oval 30"/>
            <p:cNvSpPr>
              <a:spLocks noChangeAspect="1" noChangeArrowheads="1"/>
            </p:cNvSpPr>
            <p:nvPr/>
          </p:nvSpPr>
          <p:spPr bwMode="auto">
            <a:xfrm rot="-5400000">
              <a:off x="3648" y="30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Oval 31"/>
            <p:cNvSpPr>
              <a:spLocks noChangeAspect="1" noChangeArrowheads="1"/>
            </p:cNvSpPr>
            <p:nvPr/>
          </p:nvSpPr>
          <p:spPr bwMode="auto">
            <a:xfrm rot="-5400000">
              <a:off x="3456" y="30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6096000" y="3810000"/>
            <a:ext cx="1447800" cy="1295400"/>
            <a:chOff x="3840" y="2400"/>
            <a:chExt cx="912" cy="816"/>
          </a:xfrm>
        </p:grpSpPr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>
              <a:off x="4560" y="2832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>
              <a:off x="3840" y="2832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 rot="-5400000">
              <a:off x="4200" y="3120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 rot="-5400000">
              <a:off x="4200" y="2496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1066800" y="3810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</a:t>
            </a:r>
            <a:r>
              <a:rPr kumimoji="1" lang="en-US" sz="3800" u="sng">
                <a:solidFill>
                  <a:schemeClr val="bg1"/>
                </a:solidFill>
                <a:latin typeface="Arial" pitchFamily="34" charset="0"/>
              </a:rPr>
              <a:t>+ 1e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</a:p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 32e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1143000" y="4953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</a:t>
            </a:r>
            <a:r>
              <a:rPr kumimoji="1" lang="en-US" sz="3800" u="sng">
                <a:solidFill>
                  <a:schemeClr val="bg1"/>
                </a:solidFill>
                <a:latin typeface="Arial" pitchFamily="34" charset="0"/>
              </a:rPr>
              <a:t>- 8e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</a:p>
          <a:p>
            <a:pPr marL="339725" indent="-339725">
              <a:buClr>
                <a:schemeClr val="hlink"/>
              </a:buClr>
              <a:buSzPct val="70000"/>
              <a:buFont typeface="Monotype Sorts" pitchFamily="2" charset="2"/>
              <a:buNone/>
            </a:pPr>
            <a:r>
              <a:rPr kumimoji="1" lang="en-US" sz="3800">
                <a:solidFill>
                  <a:schemeClr val="bg1"/>
                </a:solidFill>
                <a:latin typeface="Arial" pitchFamily="34" charset="0"/>
              </a:rPr>
              <a:t>			    24e</a:t>
            </a:r>
            <a:r>
              <a:rPr kumimoji="1" lang="en-US" sz="3800" baseline="30000">
                <a:solidFill>
                  <a:schemeClr val="bg1"/>
                </a:solidFill>
                <a:latin typeface="Arial" pitchFamily="34" charset="0"/>
              </a:rPr>
              <a:t>-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105400" y="2971800"/>
            <a:ext cx="3733800" cy="2895600"/>
            <a:chOff x="3216" y="1872"/>
            <a:chExt cx="2352" cy="1824"/>
          </a:xfrm>
        </p:grpSpPr>
        <p:sp>
          <p:nvSpPr>
            <p:cNvPr id="13353" name="AutoShape 41"/>
            <p:cNvSpPr>
              <a:spLocks noChangeArrowheads="1"/>
            </p:cNvSpPr>
            <p:nvPr/>
          </p:nvSpPr>
          <p:spPr bwMode="auto">
            <a:xfrm>
              <a:off x="3216" y="1872"/>
              <a:ext cx="2160" cy="1824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Line 44"/>
            <p:cNvSpPr>
              <a:spLocks noChangeShapeType="1"/>
            </p:cNvSpPr>
            <p:nvPr/>
          </p:nvSpPr>
          <p:spPr bwMode="auto">
            <a:xfrm>
              <a:off x="5376" y="1920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5" grpId="0" animBg="1"/>
      <p:bldP spid="13316" grpId="0" build="p" autoUpdateAnimBg="0"/>
      <p:bldP spid="13318" grpId="0" autoUpdateAnimBg="0"/>
      <p:bldP spid="13349" grpId="0" autoUpdateAnimBg="0"/>
      <p:bldP spid="1335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</a:t>
            </a:r>
            <a:r>
              <a:rPr lang="en-US" dirty="0"/>
              <a:t>Structures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Molecules that can’t be correctly represented by a single Lewis diagram.</a:t>
            </a:r>
          </a:p>
          <a:p>
            <a:r>
              <a:rPr lang="en-US"/>
              <a:t>Actual structure is an average of all the possibilities.</a:t>
            </a:r>
          </a:p>
          <a:p>
            <a:r>
              <a:rPr lang="en-US"/>
              <a:t>Show possible structures separated by a double-headed arrow.</a:t>
            </a:r>
          </a:p>
        </p:txBody>
      </p:sp>
      <p:graphicFrame>
        <p:nvGraphicFramePr>
          <p:cNvPr id="43008" name="Object 0"/>
          <p:cNvGraphicFramePr>
            <a:graphicFrameLocks noChangeAspect="1"/>
          </p:cNvGraphicFramePr>
          <p:nvPr/>
        </p:nvGraphicFramePr>
        <p:xfrm>
          <a:off x="2117725" y="5503863"/>
          <a:ext cx="5959475" cy="1044575"/>
        </p:xfrm>
        <a:graphic>
          <a:graphicData uri="http://schemas.openxmlformats.org/presentationml/2006/ole">
            <p:oleObj spid="_x0000_s2050" name="Photo Editor Photo" r:id="rId3" imgW="3260952" imgH="5716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</a:t>
            </a:r>
            <a:r>
              <a:rPr lang="en-US" dirty="0"/>
              <a:t>Structures</a:t>
            </a: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1143000" y="2132013"/>
            <a:ext cx="7742237" cy="4725987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384800" y="2292350"/>
            <a:ext cx="3230563" cy="2033588"/>
            <a:chOff x="3286" y="1848"/>
            <a:chExt cx="2035" cy="1281"/>
          </a:xfrm>
        </p:grpSpPr>
        <p:sp>
          <p:nvSpPr>
            <p:cNvPr id="39973" name="Text Box 37"/>
            <p:cNvSpPr txBox="1">
              <a:spLocks noChangeArrowheads="1"/>
            </p:cNvSpPr>
            <p:nvPr/>
          </p:nvSpPr>
          <p:spPr bwMode="auto">
            <a:xfrm>
              <a:off x="3286" y="1861"/>
              <a:ext cx="2035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sz="6000">
                  <a:latin typeface="Arial" pitchFamily="34" charset="0"/>
                </a:rPr>
                <a:t>O</a:t>
              </a:r>
            </a:p>
            <a:p>
              <a:pPr algn="ctr">
                <a:spcBef>
                  <a:spcPct val="10000"/>
                </a:spcBef>
              </a:pPr>
              <a:r>
                <a:rPr lang="en-US" sz="6000">
                  <a:latin typeface="Arial" pitchFamily="34" charset="0"/>
                </a:rPr>
                <a:t>O  S  O</a:t>
              </a: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3526" y="1848"/>
              <a:ext cx="1654" cy="1272"/>
              <a:chOff x="3526" y="1848"/>
              <a:chExt cx="1654" cy="1272"/>
            </a:xfrm>
          </p:grpSpPr>
          <p:sp>
            <p:nvSpPr>
              <p:cNvPr id="39941" name="Oval 5"/>
              <p:cNvSpPr>
                <a:spLocks noChangeAspect="1" noChangeArrowheads="1"/>
              </p:cNvSpPr>
              <p:nvPr/>
            </p:nvSpPr>
            <p:spPr bwMode="auto">
              <a:xfrm>
                <a:off x="4008" y="223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2" name="Oval 6"/>
              <p:cNvSpPr>
                <a:spLocks noChangeAspect="1" noChangeArrowheads="1"/>
              </p:cNvSpPr>
              <p:nvPr/>
            </p:nvSpPr>
            <p:spPr bwMode="auto">
              <a:xfrm>
                <a:off x="4008" y="204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3" name="Oval 7"/>
              <p:cNvSpPr>
                <a:spLocks noChangeAspect="1" noChangeArrowheads="1"/>
              </p:cNvSpPr>
              <p:nvPr/>
            </p:nvSpPr>
            <p:spPr bwMode="auto">
              <a:xfrm>
                <a:off x="4488" y="223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4" name="Oval 8"/>
              <p:cNvSpPr>
                <a:spLocks noChangeAspect="1" noChangeArrowheads="1"/>
              </p:cNvSpPr>
              <p:nvPr/>
            </p:nvSpPr>
            <p:spPr bwMode="auto">
              <a:xfrm>
                <a:off x="4488" y="204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5" name="Oval 9"/>
              <p:cNvSpPr>
                <a:spLocks noChangeAspect="1" noChangeArrowheads="1"/>
              </p:cNvSpPr>
              <p:nvPr/>
            </p:nvSpPr>
            <p:spPr bwMode="auto">
              <a:xfrm>
                <a:off x="5084" y="28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6" name="Oval 10"/>
              <p:cNvSpPr>
                <a:spLocks noChangeAspect="1" noChangeArrowheads="1"/>
              </p:cNvSpPr>
              <p:nvPr/>
            </p:nvSpPr>
            <p:spPr bwMode="auto">
              <a:xfrm>
                <a:off x="5084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3" name="Oval 17"/>
              <p:cNvSpPr>
                <a:spLocks noChangeAspect="1" noChangeArrowheads="1"/>
              </p:cNvSpPr>
              <p:nvPr/>
            </p:nvSpPr>
            <p:spPr bwMode="auto">
              <a:xfrm rot="-5400000">
                <a:off x="4343" y="18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4" name="Oval 18"/>
              <p:cNvSpPr>
                <a:spLocks noChangeAspect="1" noChangeArrowheads="1"/>
              </p:cNvSpPr>
              <p:nvPr/>
            </p:nvSpPr>
            <p:spPr bwMode="auto">
              <a:xfrm rot="-5400000">
                <a:off x="4151" y="18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7" name="Oval 21"/>
              <p:cNvSpPr>
                <a:spLocks noChangeAspect="1" noChangeArrowheads="1"/>
              </p:cNvSpPr>
              <p:nvPr/>
            </p:nvSpPr>
            <p:spPr bwMode="auto">
              <a:xfrm rot="-5400000">
                <a:off x="4940" y="30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8" name="Oval 22"/>
              <p:cNvSpPr>
                <a:spLocks noChangeAspect="1" noChangeArrowheads="1"/>
              </p:cNvSpPr>
              <p:nvPr/>
            </p:nvSpPr>
            <p:spPr bwMode="auto">
              <a:xfrm rot="-5400000">
                <a:off x="4748" y="30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9" name="Oval 23"/>
              <p:cNvSpPr>
                <a:spLocks noChangeAspect="1" noChangeArrowheads="1"/>
              </p:cNvSpPr>
              <p:nvPr/>
            </p:nvSpPr>
            <p:spPr bwMode="auto">
              <a:xfrm rot="-5400000">
                <a:off x="4940" y="249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0" name="Oval 24"/>
              <p:cNvSpPr>
                <a:spLocks noChangeAspect="1" noChangeArrowheads="1"/>
              </p:cNvSpPr>
              <p:nvPr/>
            </p:nvSpPr>
            <p:spPr bwMode="auto">
              <a:xfrm rot="-5400000">
                <a:off x="4748" y="249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1" name="Oval 25"/>
              <p:cNvSpPr>
                <a:spLocks noChangeAspect="1" noChangeArrowheads="1"/>
              </p:cNvSpPr>
              <p:nvPr/>
            </p:nvSpPr>
            <p:spPr bwMode="auto">
              <a:xfrm rot="-5400000">
                <a:off x="3719" y="249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2" name="Oval 26"/>
              <p:cNvSpPr>
                <a:spLocks noChangeAspect="1" noChangeArrowheads="1"/>
              </p:cNvSpPr>
              <p:nvPr/>
            </p:nvSpPr>
            <p:spPr bwMode="auto">
              <a:xfrm rot="-5400000">
                <a:off x="3527" y="249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3" name="Oval 27"/>
              <p:cNvSpPr>
                <a:spLocks noChangeAspect="1" noChangeArrowheads="1"/>
              </p:cNvSpPr>
              <p:nvPr/>
            </p:nvSpPr>
            <p:spPr bwMode="auto">
              <a:xfrm rot="-5400000">
                <a:off x="3718" y="30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4" name="Oval 28"/>
              <p:cNvSpPr>
                <a:spLocks noChangeAspect="1" noChangeArrowheads="1"/>
              </p:cNvSpPr>
              <p:nvPr/>
            </p:nvSpPr>
            <p:spPr bwMode="auto">
              <a:xfrm rot="-5400000">
                <a:off x="3526" y="30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6" name="Line 30"/>
              <p:cNvSpPr>
                <a:spLocks noChangeShapeType="1"/>
              </p:cNvSpPr>
              <p:nvPr/>
            </p:nvSpPr>
            <p:spPr bwMode="auto">
              <a:xfrm>
                <a:off x="4490" y="2832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7" name="Line 31"/>
              <p:cNvSpPr>
                <a:spLocks noChangeShapeType="1"/>
              </p:cNvSpPr>
              <p:nvPr/>
            </p:nvSpPr>
            <p:spPr bwMode="auto">
              <a:xfrm>
                <a:off x="3890" y="2832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9" name="Line 33"/>
              <p:cNvSpPr>
                <a:spLocks noChangeShapeType="1"/>
              </p:cNvSpPr>
              <p:nvPr/>
            </p:nvSpPr>
            <p:spPr bwMode="auto">
              <a:xfrm rot="-5400000">
                <a:off x="4200" y="2496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4" name="Line 38"/>
              <p:cNvSpPr>
                <a:spLocks noChangeShapeType="1"/>
              </p:cNvSpPr>
              <p:nvPr/>
            </p:nvSpPr>
            <p:spPr bwMode="auto">
              <a:xfrm>
                <a:off x="3886" y="2758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1620838" y="2292350"/>
            <a:ext cx="3230562" cy="2033588"/>
            <a:chOff x="1126" y="1291"/>
            <a:chExt cx="2035" cy="1281"/>
          </a:xfrm>
        </p:grpSpPr>
        <p:sp>
          <p:nvSpPr>
            <p:cNvPr id="39999" name="Text Box 63"/>
            <p:cNvSpPr txBox="1">
              <a:spLocks noChangeArrowheads="1"/>
            </p:cNvSpPr>
            <p:nvPr/>
          </p:nvSpPr>
          <p:spPr bwMode="auto">
            <a:xfrm flipH="1">
              <a:off x="1126" y="1304"/>
              <a:ext cx="2035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sz="6000">
                  <a:latin typeface="Arial" pitchFamily="34" charset="0"/>
                </a:rPr>
                <a:t>O</a:t>
              </a:r>
            </a:p>
            <a:p>
              <a:pPr algn="ctr">
                <a:spcBef>
                  <a:spcPct val="10000"/>
                </a:spcBef>
              </a:pPr>
              <a:r>
                <a:rPr lang="en-US" sz="6000">
                  <a:latin typeface="Arial" pitchFamily="34" charset="0"/>
                </a:rPr>
                <a:t>O  S  O</a:t>
              </a:r>
            </a:p>
          </p:txBody>
        </p:sp>
        <p:grpSp>
          <p:nvGrpSpPr>
            <p:cNvPr id="5" name="Group 113"/>
            <p:cNvGrpSpPr>
              <a:grpSpLocks/>
            </p:cNvGrpSpPr>
            <p:nvPr/>
          </p:nvGrpSpPr>
          <p:grpSpPr bwMode="auto">
            <a:xfrm>
              <a:off x="1237" y="1291"/>
              <a:ext cx="1684" cy="1272"/>
              <a:chOff x="1237" y="1291"/>
              <a:chExt cx="1684" cy="1272"/>
            </a:xfrm>
          </p:grpSpPr>
          <p:sp>
            <p:nvSpPr>
              <p:cNvPr id="40001" name="Oval 65"/>
              <p:cNvSpPr>
                <a:spLocks noChangeAspect="1" noChangeArrowheads="1"/>
              </p:cNvSpPr>
              <p:nvPr/>
            </p:nvSpPr>
            <p:spPr bwMode="auto">
              <a:xfrm flipH="1">
                <a:off x="2343" y="16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2" name="Oval 66"/>
              <p:cNvSpPr>
                <a:spLocks noChangeAspect="1" noChangeArrowheads="1"/>
              </p:cNvSpPr>
              <p:nvPr/>
            </p:nvSpPr>
            <p:spPr bwMode="auto">
              <a:xfrm flipH="1">
                <a:off x="2343" y="14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3" name="Oval 67"/>
              <p:cNvSpPr>
                <a:spLocks noChangeAspect="1" noChangeArrowheads="1"/>
              </p:cNvSpPr>
              <p:nvPr/>
            </p:nvSpPr>
            <p:spPr bwMode="auto">
              <a:xfrm flipH="1">
                <a:off x="1863" y="167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4" name="Oval 68"/>
              <p:cNvSpPr>
                <a:spLocks noChangeAspect="1" noChangeArrowheads="1"/>
              </p:cNvSpPr>
              <p:nvPr/>
            </p:nvSpPr>
            <p:spPr bwMode="auto">
              <a:xfrm flipH="1">
                <a:off x="1863" y="14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5" name="Oval 69"/>
              <p:cNvSpPr>
                <a:spLocks noChangeAspect="1" noChangeArrowheads="1"/>
              </p:cNvSpPr>
              <p:nvPr/>
            </p:nvSpPr>
            <p:spPr bwMode="auto">
              <a:xfrm flipH="1">
                <a:off x="1237" y="232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6" name="Oval 70"/>
              <p:cNvSpPr>
                <a:spLocks noChangeAspect="1" noChangeArrowheads="1"/>
              </p:cNvSpPr>
              <p:nvPr/>
            </p:nvSpPr>
            <p:spPr bwMode="auto">
              <a:xfrm flipH="1">
                <a:off x="1237" y="213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7" name="Oval 71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2008" y="12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8" name="Oval 72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2200" y="12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9" name="Oval 73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1411" y="246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0" name="Oval 74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1603" y="246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1" name="Oval 75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1411" y="1939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2" name="Oval 76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1603" y="1939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3" name="Oval 77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2632" y="1939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4" name="Oval 78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2824" y="1939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5" name="Oval 79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2633" y="246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6" name="Oval 80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2825" y="246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7" name="Line 81"/>
              <p:cNvSpPr>
                <a:spLocks noChangeShapeType="1"/>
              </p:cNvSpPr>
              <p:nvPr/>
            </p:nvSpPr>
            <p:spPr bwMode="auto">
              <a:xfrm flipH="1">
                <a:off x="1765" y="2275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8" name="Line 82"/>
              <p:cNvSpPr>
                <a:spLocks noChangeShapeType="1"/>
              </p:cNvSpPr>
              <p:nvPr/>
            </p:nvSpPr>
            <p:spPr bwMode="auto">
              <a:xfrm flipH="1">
                <a:off x="2365" y="2275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9" name="Line 83"/>
              <p:cNvSpPr>
                <a:spLocks noChangeShapeType="1"/>
              </p:cNvSpPr>
              <p:nvPr/>
            </p:nvSpPr>
            <p:spPr bwMode="auto">
              <a:xfrm rot="5400000" flipH="1">
                <a:off x="2055" y="1939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0" name="Line 84"/>
              <p:cNvSpPr>
                <a:spLocks noChangeShapeType="1"/>
              </p:cNvSpPr>
              <p:nvPr/>
            </p:nvSpPr>
            <p:spPr bwMode="auto">
              <a:xfrm flipH="1">
                <a:off x="2359" y="2201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3517900" y="4706938"/>
            <a:ext cx="3230563" cy="2012950"/>
            <a:chOff x="2288" y="2716"/>
            <a:chExt cx="2035" cy="1268"/>
          </a:xfrm>
        </p:grpSpPr>
        <p:sp>
          <p:nvSpPr>
            <p:cNvPr id="40022" name="Text Box 86"/>
            <p:cNvSpPr txBox="1">
              <a:spLocks noChangeArrowheads="1"/>
            </p:cNvSpPr>
            <p:nvPr/>
          </p:nvSpPr>
          <p:spPr bwMode="auto">
            <a:xfrm flipH="1">
              <a:off x="2288" y="2716"/>
              <a:ext cx="2035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sz="6000">
                  <a:latin typeface="Arial" pitchFamily="34" charset="0"/>
                </a:rPr>
                <a:t>O</a:t>
              </a:r>
            </a:p>
            <a:p>
              <a:pPr algn="ctr">
                <a:spcBef>
                  <a:spcPct val="10000"/>
                </a:spcBef>
              </a:pPr>
              <a:r>
                <a:rPr lang="en-US" sz="6000">
                  <a:latin typeface="Arial" pitchFamily="34" charset="0"/>
                </a:rPr>
                <a:t>O  S  O</a:t>
              </a:r>
            </a:p>
          </p:txBody>
        </p:sp>
        <p:sp>
          <p:nvSpPr>
            <p:cNvPr id="40024" name="Oval 88"/>
            <p:cNvSpPr>
              <a:spLocks noChangeAspect="1" noChangeArrowheads="1"/>
            </p:cNvSpPr>
            <p:nvPr/>
          </p:nvSpPr>
          <p:spPr bwMode="auto">
            <a:xfrm flipH="1">
              <a:off x="3505" y="30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5" name="Oval 89"/>
            <p:cNvSpPr>
              <a:spLocks noChangeAspect="1" noChangeArrowheads="1"/>
            </p:cNvSpPr>
            <p:nvPr/>
          </p:nvSpPr>
          <p:spPr bwMode="auto">
            <a:xfrm flipH="1">
              <a:off x="3505" y="28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6" name="Oval 90"/>
            <p:cNvSpPr>
              <a:spLocks noChangeAspect="1" noChangeArrowheads="1"/>
            </p:cNvSpPr>
            <p:nvPr/>
          </p:nvSpPr>
          <p:spPr bwMode="auto">
            <a:xfrm flipH="1">
              <a:off x="3025" y="30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7" name="Oval 91"/>
            <p:cNvSpPr>
              <a:spLocks noChangeAspect="1" noChangeArrowheads="1"/>
            </p:cNvSpPr>
            <p:nvPr/>
          </p:nvSpPr>
          <p:spPr bwMode="auto">
            <a:xfrm flipH="1">
              <a:off x="3025" y="28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8" name="Oval 92"/>
            <p:cNvSpPr>
              <a:spLocks noChangeAspect="1" noChangeArrowheads="1"/>
            </p:cNvSpPr>
            <p:nvPr/>
          </p:nvSpPr>
          <p:spPr bwMode="auto">
            <a:xfrm flipH="1">
              <a:off x="2399" y="3735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9" name="Oval 93"/>
            <p:cNvSpPr>
              <a:spLocks noChangeAspect="1" noChangeArrowheads="1"/>
            </p:cNvSpPr>
            <p:nvPr/>
          </p:nvSpPr>
          <p:spPr bwMode="auto">
            <a:xfrm flipH="1">
              <a:off x="2399" y="354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2" name="Oval 96"/>
            <p:cNvSpPr>
              <a:spLocks noChangeAspect="1" noChangeArrowheads="1"/>
            </p:cNvSpPr>
            <p:nvPr/>
          </p:nvSpPr>
          <p:spPr bwMode="auto">
            <a:xfrm rot="5400000" flipH="1">
              <a:off x="2573" y="3879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3" name="Oval 97"/>
            <p:cNvSpPr>
              <a:spLocks noChangeAspect="1" noChangeArrowheads="1"/>
            </p:cNvSpPr>
            <p:nvPr/>
          </p:nvSpPr>
          <p:spPr bwMode="auto">
            <a:xfrm rot="5400000" flipH="1">
              <a:off x="2765" y="3879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4" name="Oval 98"/>
            <p:cNvSpPr>
              <a:spLocks noChangeAspect="1" noChangeArrowheads="1"/>
            </p:cNvSpPr>
            <p:nvPr/>
          </p:nvSpPr>
          <p:spPr bwMode="auto">
            <a:xfrm rot="5400000" flipH="1">
              <a:off x="2573" y="335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5" name="Oval 99"/>
            <p:cNvSpPr>
              <a:spLocks noChangeAspect="1" noChangeArrowheads="1"/>
            </p:cNvSpPr>
            <p:nvPr/>
          </p:nvSpPr>
          <p:spPr bwMode="auto">
            <a:xfrm rot="5400000" flipH="1">
              <a:off x="2765" y="335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6" name="Oval 100"/>
            <p:cNvSpPr>
              <a:spLocks noChangeAspect="1" noChangeArrowheads="1"/>
            </p:cNvSpPr>
            <p:nvPr/>
          </p:nvSpPr>
          <p:spPr bwMode="auto">
            <a:xfrm rot="5400000" flipH="1">
              <a:off x="3794" y="335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7" name="Oval 101"/>
            <p:cNvSpPr>
              <a:spLocks noChangeAspect="1" noChangeArrowheads="1"/>
            </p:cNvSpPr>
            <p:nvPr/>
          </p:nvSpPr>
          <p:spPr bwMode="auto">
            <a:xfrm rot="5400000" flipH="1">
              <a:off x="3986" y="335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8" name="Oval 102"/>
            <p:cNvSpPr>
              <a:spLocks noChangeAspect="1" noChangeArrowheads="1"/>
            </p:cNvSpPr>
            <p:nvPr/>
          </p:nvSpPr>
          <p:spPr bwMode="auto">
            <a:xfrm rot="5400000" flipH="1">
              <a:off x="3795" y="3879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9" name="Oval 103"/>
            <p:cNvSpPr>
              <a:spLocks noChangeAspect="1" noChangeArrowheads="1"/>
            </p:cNvSpPr>
            <p:nvPr/>
          </p:nvSpPr>
          <p:spPr bwMode="auto">
            <a:xfrm rot="5400000" flipH="1">
              <a:off x="3987" y="3879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0" name="Line 104"/>
            <p:cNvSpPr>
              <a:spLocks noChangeShapeType="1"/>
            </p:cNvSpPr>
            <p:nvPr/>
          </p:nvSpPr>
          <p:spPr bwMode="auto">
            <a:xfrm flipH="1">
              <a:off x="2927" y="3687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1" name="Line 105"/>
            <p:cNvSpPr>
              <a:spLocks noChangeShapeType="1"/>
            </p:cNvSpPr>
            <p:nvPr/>
          </p:nvSpPr>
          <p:spPr bwMode="auto">
            <a:xfrm flipH="1">
              <a:off x="3527" y="3687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2" name="Line 106"/>
            <p:cNvSpPr>
              <a:spLocks noChangeShapeType="1"/>
            </p:cNvSpPr>
            <p:nvPr/>
          </p:nvSpPr>
          <p:spPr bwMode="auto">
            <a:xfrm rot="5400000" flipH="1">
              <a:off x="3157" y="3349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4" name="Oval 108"/>
            <p:cNvSpPr>
              <a:spLocks noChangeAspect="1" noChangeArrowheads="1"/>
            </p:cNvSpPr>
            <p:nvPr/>
          </p:nvSpPr>
          <p:spPr bwMode="auto">
            <a:xfrm flipH="1">
              <a:off x="4119" y="373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5" name="Oval 109"/>
            <p:cNvSpPr>
              <a:spLocks noChangeAspect="1" noChangeArrowheads="1"/>
            </p:cNvSpPr>
            <p:nvPr/>
          </p:nvSpPr>
          <p:spPr bwMode="auto">
            <a:xfrm flipH="1">
              <a:off x="4119" y="3539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6" name="Line 110"/>
            <p:cNvSpPr>
              <a:spLocks noChangeShapeType="1"/>
            </p:cNvSpPr>
            <p:nvPr/>
          </p:nvSpPr>
          <p:spPr bwMode="auto">
            <a:xfrm rot="5400000" flipH="1">
              <a:off x="3233" y="3349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51" name="Line 115"/>
          <p:cNvSpPr>
            <a:spLocks noChangeShapeType="1"/>
          </p:cNvSpPr>
          <p:nvPr/>
        </p:nvSpPr>
        <p:spPr bwMode="auto">
          <a:xfrm>
            <a:off x="4675188" y="294005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118"/>
          <p:cNvGrpSpPr>
            <a:grpSpLocks/>
          </p:cNvGrpSpPr>
          <p:nvPr/>
        </p:nvGrpSpPr>
        <p:grpSpPr bwMode="auto">
          <a:xfrm>
            <a:off x="3516313" y="4405313"/>
            <a:ext cx="3232150" cy="914400"/>
            <a:chOff x="2204" y="2526"/>
            <a:chExt cx="2036" cy="576"/>
          </a:xfrm>
        </p:grpSpPr>
        <p:sp>
          <p:nvSpPr>
            <p:cNvPr id="40052" name="Line 116"/>
            <p:cNvSpPr>
              <a:spLocks noChangeShapeType="1"/>
            </p:cNvSpPr>
            <p:nvPr/>
          </p:nvSpPr>
          <p:spPr bwMode="auto">
            <a:xfrm rot="18113448">
              <a:off x="3952" y="2813"/>
              <a:ext cx="576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53" name="Line 117"/>
            <p:cNvSpPr>
              <a:spLocks noChangeShapeType="1"/>
            </p:cNvSpPr>
            <p:nvPr/>
          </p:nvSpPr>
          <p:spPr bwMode="auto">
            <a:xfrm rot="3486552" flipH="1">
              <a:off x="1917" y="2813"/>
              <a:ext cx="576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055" name="Rectangle 119"/>
          <p:cNvSpPr>
            <a:spLocks noChangeArrowheads="1"/>
          </p:cNvSpPr>
          <p:nvPr/>
        </p:nvSpPr>
        <p:spPr bwMode="auto">
          <a:xfrm>
            <a:off x="1173163" y="1447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n"/>
            </a:pPr>
            <a:r>
              <a:rPr kumimoji="1" lang="en-US" sz="3800" b="1">
                <a:solidFill>
                  <a:schemeClr val="bg1"/>
                </a:solidFill>
                <a:latin typeface="Arial" pitchFamily="34" charset="0"/>
              </a:rPr>
              <a:t>SO</a:t>
            </a:r>
            <a:r>
              <a:rPr kumimoji="1" lang="en-US" sz="3800" b="1" baseline="-25000">
                <a:solidFill>
                  <a:schemeClr val="bg1"/>
                </a:solidFill>
                <a:latin typeface="Arial" pitchFamily="34" charset="0"/>
              </a:rPr>
              <a:t>3</a:t>
            </a:r>
            <a:endParaRPr kumimoji="1" lang="en-US" sz="38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VSEPR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we know the Lewis Dot Structure, we can predict the shape or molecular geometry of a covalent molecule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2060"/>
                </a:solidFill>
              </a:rPr>
              <a:t>Valence Shell Electron Pair Repulsion</a:t>
            </a:r>
          </a:p>
          <a:p>
            <a:pPr lvl="1"/>
            <a:r>
              <a:rPr lang="en-US" dirty="0" smtClean="0"/>
              <a:t>Theory of molecular geometry that states electron pairs want to be as far as apart as possible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774700"/>
            <a:ext cx="7772400" cy="6858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rgbClr val="FFFF00"/>
                </a:solidFill>
              </a:rPr>
              <a:t>Electronegativity </a:t>
            </a:r>
            <a:r>
              <a:rPr lang="en-US" sz="4400" dirty="0" smtClean="0">
                <a:solidFill>
                  <a:srgbClr val="FFFF00"/>
                </a:solidFill>
              </a:rPr>
              <a:t>– REMEMBER!!!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2543175"/>
            <a:ext cx="4648200" cy="2133600"/>
          </a:xfrm>
          <a:ln w="12700"/>
        </p:spPr>
        <p:txBody>
          <a:bodyPr lIns="90488" tIns="44450" rIns="90488" bIns="44450" rtlCol="0">
            <a:normAutofit/>
          </a:bodyPr>
          <a:lstStyle/>
          <a:p>
            <a:pPr indent="-13716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The ability of an atom in a molecule to attract shared electrons to itself.</a:t>
            </a:r>
          </a:p>
        </p:txBody>
      </p:sp>
      <p:pic>
        <p:nvPicPr>
          <p:cNvPr id="11268" name="Picture 8" descr="pau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1833563"/>
            <a:ext cx="41148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1524000" y="5751513"/>
            <a:ext cx="260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Linus Pauling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1901 - 1994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24000" y="4800600"/>
            <a:ext cx="7239000" cy="1905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731838"/>
          </a:xfrm>
        </p:spPr>
        <p:txBody>
          <a:bodyPr>
            <a:normAutofit fontScale="90000"/>
          </a:bodyPr>
          <a:lstStyle/>
          <a:p>
            <a:r>
              <a:rPr lang="en-US" u="sng"/>
              <a:t>VSEPR: Shapes of Molecules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15400" cy="4648200"/>
          </a:xfrm>
          <a:noFill/>
          <a:ln/>
        </p:spPr>
        <p:txBody>
          <a:bodyPr/>
          <a:lstStyle/>
          <a:p>
            <a:r>
              <a:rPr lang="en-US" sz="3400" b="1">
                <a:solidFill>
                  <a:schemeClr val="hlink"/>
                </a:solidFill>
              </a:rPr>
              <a:t>Electron Pair</a:t>
            </a:r>
          </a:p>
          <a:p>
            <a:pPr lvl="1"/>
            <a:r>
              <a:rPr lang="en-US" sz="2800"/>
              <a:t>Any two valence e- around an atom that repel other e- pairs</a:t>
            </a:r>
          </a:p>
          <a:p>
            <a:pPr lvl="2"/>
            <a:r>
              <a:rPr lang="en-US" sz="2800"/>
              <a:t>Lone pair e- (unshared/non-bonding pair only on one atom)</a:t>
            </a:r>
          </a:p>
          <a:p>
            <a:pPr lvl="2"/>
            <a:r>
              <a:rPr lang="en-US" sz="2800"/>
              <a:t>Shared e</a:t>
            </a:r>
            <a:r>
              <a:rPr lang="en-US" sz="2800" baseline="30000"/>
              <a:t>-</a:t>
            </a:r>
            <a:r>
              <a:rPr lang="en-US" sz="2800"/>
              <a:t> pair (bonding pair shared between two atoms) – can be single, double, or triple bonds</a:t>
            </a:r>
          </a:p>
          <a:p>
            <a:pPr lvl="1"/>
            <a:endParaRPr lang="en-US" sz="2800"/>
          </a:p>
        </p:txBody>
      </p:sp>
      <p:pic>
        <p:nvPicPr>
          <p:cNvPr id="34820" name="Picture 4" descr="h2od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876800"/>
            <a:ext cx="6248400" cy="171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02076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3600" b="1" dirty="0" smtClean="0">
                <a:solidFill>
                  <a:schemeClr val="bg1">
                    <a:lumMod val="10000"/>
                  </a:schemeClr>
                </a:solidFill>
              </a:rPr>
              <a:t>VSEPR Model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295400" y="1076325"/>
            <a:ext cx="645619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FF00"/>
                </a:solidFill>
              </a:rPr>
              <a:t>(</a:t>
            </a:r>
            <a:r>
              <a:rPr lang="en-US" altLang="en-US" sz="2800" u="sng" dirty="0">
                <a:solidFill>
                  <a:srgbClr val="FFFF00"/>
                </a:solidFill>
              </a:rPr>
              <a:t>V</a:t>
            </a:r>
            <a:r>
              <a:rPr lang="en-US" altLang="en-US" sz="2800" dirty="0">
                <a:solidFill>
                  <a:srgbClr val="FFFF00"/>
                </a:solidFill>
              </a:rPr>
              <a:t>alence </a:t>
            </a:r>
            <a:r>
              <a:rPr lang="en-US" altLang="en-US" sz="2800" u="sng" dirty="0">
                <a:solidFill>
                  <a:srgbClr val="FFFF00"/>
                </a:solidFill>
              </a:rPr>
              <a:t>S</a:t>
            </a:r>
            <a:r>
              <a:rPr lang="en-US" altLang="en-US" sz="2800" dirty="0">
                <a:solidFill>
                  <a:srgbClr val="FFFF00"/>
                </a:solidFill>
              </a:rPr>
              <a:t>hell </a:t>
            </a:r>
            <a:r>
              <a:rPr lang="en-US" altLang="en-US" sz="2800" u="sng" dirty="0">
                <a:solidFill>
                  <a:srgbClr val="FFFF00"/>
                </a:solidFill>
              </a:rPr>
              <a:t>E</a:t>
            </a:r>
            <a:r>
              <a:rPr lang="en-US" altLang="en-US" sz="2800" dirty="0">
                <a:solidFill>
                  <a:srgbClr val="FFFF00"/>
                </a:solidFill>
              </a:rPr>
              <a:t>lectron </a:t>
            </a:r>
            <a:r>
              <a:rPr lang="en-US" altLang="en-US" sz="2800" u="sng" dirty="0">
                <a:solidFill>
                  <a:srgbClr val="FFFF00"/>
                </a:solidFill>
              </a:rPr>
              <a:t>P</a:t>
            </a:r>
            <a:r>
              <a:rPr lang="en-US" altLang="en-US" sz="2800" dirty="0">
                <a:solidFill>
                  <a:srgbClr val="FFFF00"/>
                </a:solidFill>
              </a:rPr>
              <a:t>air </a:t>
            </a:r>
            <a:r>
              <a:rPr lang="en-US" altLang="en-US" sz="2800" u="sng" dirty="0">
                <a:solidFill>
                  <a:srgbClr val="FFFF00"/>
                </a:solidFill>
              </a:rPr>
              <a:t>R</a:t>
            </a:r>
            <a:r>
              <a:rPr lang="en-US" altLang="en-US" sz="2800" dirty="0">
                <a:solidFill>
                  <a:srgbClr val="FFFF00"/>
                </a:solidFill>
              </a:rPr>
              <a:t>epulsion)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2438400" y="3810000"/>
            <a:ext cx="4495800" cy="24384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5000" y="3048000"/>
            <a:ext cx="4724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en-US" sz="6000" dirty="0">
                <a:solidFill>
                  <a:srgbClr val="0000FF"/>
                </a:solidFill>
              </a:rPr>
              <a:t>H  N  H</a:t>
            </a:r>
          </a:p>
          <a:p>
            <a:pPr algn="ctr">
              <a:spcBef>
                <a:spcPct val="10000"/>
              </a:spcBef>
            </a:pPr>
            <a:r>
              <a:rPr lang="en-US" altLang="en-US" sz="6000" dirty="0">
                <a:solidFill>
                  <a:srgbClr val="0000FF"/>
                </a:solidFill>
              </a:rPr>
              <a:t>H</a:t>
            </a:r>
            <a:endParaRPr lang="en-US" altLang="en-US" sz="6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68615" name="Straight Connector 7"/>
          <p:cNvCxnSpPr>
            <a:cxnSpLocks noChangeShapeType="1"/>
          </p:cNvCxnSpPr>
          <p:nvPr/>
        </p:nvCxnSpPr>
        <p:spPr bwMode="auto">
          <a:xfrm>
            <a:off x="3581400" y="3505200"/>
            <a:ext cx="4572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16" name="Straight Connector 8"/>
          <p:cNvCxnSpPr>
            <a:cxnSpLocks noChangeShapeType="1"/>
          </p:cNvCxnSpPr>
          <p:nvPr/>
        </p:nvCxnSpPr>
        <p:spPr bwMode="auto">
          <a:xfrm>
            <a:off x="4495800" y="3505200"/>
            <a:ext cx="533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17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3962797" y="4114403"/>
            <a:ext cx="609600" cy="79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8618" name="Oval 11"/>
          <p:cNvSpPr>
            <a:spLocks noChangeArrowheads="1"/>
          </p:cNvSpPr>
          <p:nvPr/>
        </p:nvSpPr>
        <p:spPr bwMode="auto">
          <a:xfrm>
            <a:off x="3962400" y="2895600"/>
            <a:ext cx="152400" cy="2286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8619" name="Oval 12"/>
          <p:cNvSpPr>
            <a:spLocks noChangeArrowheads="1"/>
          </p:cNvSpPr>
          <p:nvPr/>
        </p:nvSpPr>
        <p:spPr bwMode="auto">
          <a:xfrm>
            <a:off x="4343400" y="2895600"/>
            <a:ext cx="152400" cy="2286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8620" name="TextBox 13"/>
          <p:cNvSpPr txBox="1">
            <a:spLocks noChangeArrowheads="1"/>
          </p:cNvSpPr>
          <p:nvPr/>
        </p:nvSpPr>
        <p:spPr bwMode="auto">
          <a:xfrm>
            <a:off x="3627438" y="2362200"/>
            <a:ext cx="1554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Lone pair</a:t>
            </a:r>
          </a:p>
        </p:txBody>
      </p:sp>
      <p:cxnSp>
        <p:nvCxnSpPr>
          <p:cNvPr id="68621" name="Straight Arrow Connector 15"/>
          <p:cNvCxnSpPr>
            <a:cxnSpLocks noChangeShapeType="1"/>
          </p:cNvCxnSpPr>
          <p:nvPr/>
        </p:nvCxnSpPr>
        <p:spPr bwMode="auto">
          <a:xfrm rot="5400000">
            <a:off x="4533900" y="2857500"/>
            <a:ext cx="228600" cy="152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8622" name="TextBox 16"/>
          <p:cNvSpPr txBox="1">
            <a:spLocks noChangeArrowheads="1"/>
          </p:cNvSpPr>
          <p:nvPr/>
        </p:nvSpPr>
        <p:spPr bwMode="auto">
          <a:xfrm>
            <a:off x="2279650" y="4114800"/>
            <a:ext cx="1987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bonding pair</a:t>
            </a:r>
          </a:p>
        </p:txBody>
      </p:sp>
      <p:cxnSp>
        <p:nvCxnSpPr>
          <p:cNvPr id="68623" name="Straight Arrow Connector 18"/>
          <p:cNvCxnSpPr>
            <a:cxnSpLocks noChangeShapeType="1"/>
          </p:cNvCxnSpPr>
          <p:nvPr/>
        </p:nvCxnSpPr>
        <p:spPr bwMode="auto">
          <a:xfrm rot="5400000" flipH="1" flipV="1">
            <a:off x="3460750" y="3848100"/>
            <a:ext cx="533400" cy="152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rgbClr val="FFFF00"/>
                </a:solidFill>
                <a:latin typeface="Arial Rounded MT Bold" pitchFamily="34" charset="0"/>
              </a:rPr>
              <a:t>Basic Molecular shapes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2743200" cy="4191000"/>
          </a:xfrm>
          <a:noFill/>
        </p:spPr>
        <p:txBody>
          <a:bodyPr lIns="0" rIns="0"/>
          <a:lstStyle/>
          <a:p>
            <a:pPr marL="231775" indent="-231775">
              <a:buFontTx/>
              <a:buNone/>
            </a:pPr>
            <a:r>
              <a:rPr lang="en-US"/>
              <a:t>  </a:t>
            </a:r>
            <a:r>
              <a:rPr lang="en-US" sz="2800" b="1">
                <a:latin typeface="Arial" pitchFamily="34" charset="0"/>
              </a:rPr>
              <a:t>The most common shapes of molecules are shown at the right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752600"/>
            <a:ext cx="5334000" cy="4175125"/>
          </a:xfrm>
          <a:prstGeom prst="rect">
            <a:avLst/>
          </a:prstGeom>
          <a:noFill/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8839200" y="6445250"/>
            <a:ext cx="42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0223E316-C7D4-43AE-B9CC-9D7BCDE4D37A}" type="slidenum">
              <a:rPr lang="en-US" sz="1600">
                <a:solidFill>
                  <a:srgbClr val="FFFF00"/>
                </a:solidFill>
              </a:rPr>
              <a:pPr/>
              <a:t>62</a:t>
            </a:fld>
            <a:endParaRPr lang="en-US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rgbClr val="FFFF00"/>
                </a:solidFill>
                <a:latin typeface="Arial Rounded MT Bold" pitchFamily="34" charset="0"/>
              </a:rPr>
              <a:t>Linear Molecules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3657600" cy="4191000"/>
          </a:xfrm>
          <a:noFill/>
        </p:spPr>
        <p:txBody>
          <a:bodyPr lIns="0" rIns="0"/>
          <a:lstStyle/>
          <a:p>
            <a:pPr marL="609600" indent="-609600">
              <a:buFontTx/>
              <a:buNone/>
            </a:pPr>
            <a:r>
              <a:rPr lang="en-US"/>
              <a:t>     </a:t>
            </a:r>
            <a:r>
              <a:rPr lang="en-US" sz="2800" b="1"/>
              <a:t>Linear molecules have only two regions of electron density.</a:t>
            </a:r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028825"/>
            <a:ext cx="4724400" cy="3990975"/>
          </a:xfrm>
          <a:prstGeom prst="rect">
            <a:avLst/>
          </a:prstGeom>
          <a:noFill/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8839200" y="6445250"/>
            <a:ext cx="42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D3D09475-0C6D-44DB-B749-9027A5C422E5}" type="slidenum">
              <a:rPr lang="en-US" sz="1600">
                <a:solidFill>
                  <a:srgbClr val="FFFF00"/>
                </a:solidFill>
              </a:rPr>
              <a:pPr/>
              <a:t>63</a:t>
            </a:fld>
            <a:endParaRPr lang="en-US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4400">
                <a:solidFill>
                  <a:srgbClr val="FFFF00"/>
                </a:solidFill>
                <a:latin typeface="Arial Rounded MT Bold" pitchFamily="34" charset="0"/>
              </a:rPr>
              <a:t>Angular or Bent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3657600" cy="4191000"/>
          </a:xfrm>
          <a:noFill/>
        </p:spPr>
        <p:txBody>
          <a:bodyPr lIns="0" rIns="0"/>
          <a:lstStyle/>
          <a:p>
            <a:pPr marL="609600" indent="-609600">
              <a:buFontTx/>
              <a:buNone/>
            </a:pPr>
            <a:r>
              <a:rPr lang="en-US"/>
              <a:t>     </a:t>
            </a:r>
            <a:r>
              <a:rPr lang="en-US" sz="2800" b="1">
                <a:latin typeface="Arial" pitchFamily="34" charset="0"/>
              </a:rPr>
              <a:t>Angular or bent molecules have at least 3 regions of electron density, but only two are occupied</a:t>
            </a: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0788" y="1143000"/>
            <a:ext cx="5078412" cy="5486400"/>
          </a:xfrm>
          <a:prstGeom prst="rect">
            <a:avLst/>
          </a:prstGeom>
          <a:noFill/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8839200" y="6445250"/>
            <a:ext cx="42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A729F29-9C82-4BB0-9A75-06009CC6735D}" type="slidenum">
              <a:rPr lang="en-US" sz="1600">
                <a:solidFill>
                  <a:srgbClr val="FFFF00"/>
                </a:solidFill>
              </a:rPr>
              <a:pPr/>
              <a:t>64</a:t>
            </a:fld>
            <a:endParaRPr lang="en-US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Arial Rounded MT Bold" pitchFamily="34" charset="0"/>
              </a:rPr>
              <a:t>Trigonal</a:t>
            </a:r>
            <a:r>
              <a:rPr lang="en-US" sz="4400" dirty="0" smtClean="0">
                <a:solidFill>
                  <a:srgbClr val="FFFF00"/>
                </a:solidFill>
                <a:latin typeface="Arial Rounded MT Bold" pitchFamily="34" charset="0"/>
              </a:rPr>
              <a:t> Planar </a:t>
            </a:r>
            <a:br>
              <a:rPr lang="en-US" sz="4400" dirty="0" smtClean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Arial Rounded MT Bold" pitchFamily="34" charset="0"/>
              </a:rPr>
              <a:t>(Triangular Plane)</a:t>
            </a:r>
            <a:endParaRPr lang="en-US" sz="4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352800" cy="4191000"/>
          </a:xfrm>
          <a:noFill/>
        </p:spPr>
        <p:txBody>
          <a:bodyPr lIns="0" rIns="0"/>
          <a:lstStyle/>
          <a:p>
            <a:pPr marL="58738" indent="-58738">
              <a:buFontTx/>
              <a:buNone/>
            </a:pPr>
            <a:r>
              <a:rPr lang="en-US" sz="2800" b="1"/>
              <a:t>Triangular planar molecules have three regions of electron density.</a:t>
            </a:r>
          </a:p>
          <a:p>
            <a:pPr marL="58738" indent="-58738">
              <a:buFontTx/>
              <a:buNone/>
            </a:pPr>
            <a:endParaRPr lang="en-US" sz="2800" b="1"/>
          </a:p>
          <a:p>
            <a:pPr marL="58738" indent="-58738">
              <a:buFontTx/>
              <a:buNone/>
            </a:pPr>
            <a:r>
              <a:rPr lang="en-US" sz="2800" b="1"/>
              <a:t>All are occupied by other atoms</a:t>
            </a:r>
          </a:p>
        </p:txBody>
      </p:sp>
      <p:pic>
        <p:nvPicPr>
          <p:cNvPr id="89093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19200"/>
            <a:ext cx="4495800" cy="5181600"/>
          </a:xfrm>
          <a:prstGeom prst="rect">
            <a:avLst/>
          </a:prstGeom>
          <a:noFill/>
        </p:spPr>
      </p:pic>
      <p:sp>
        <p:nvSpPr>
          <p:cNvPr id="89094" name="Text Box 1030"/>
          <p:cNvSpPr txBox="1">
            <a:spLocks noChangeArrowheads="1"/>
          </p:cNvSpPr>
          <p:nvPr/>
        </p:nvSpPr>
        <p:spPr bwMode="auto">
          <a:xfrm>
            <a:off x="8839200" y="6445250"/>
            <a:ext cx="42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FA259201-A7CF-4FB2-9F92-1A8C10D0E700}" type="slidenum">
              <a:rPr lang="en-US" sz="1600">
                <a:solidFill>
                  <a:srgbClr val="FFFF00"/>
                </a:solidFill>
              </a:rPr>
              <a:pPr/>
              <a:t>65</a:t>
            </a:fld>
            <a:endParaRPr lang="en-US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  <a:latin typeface="Arial Rounded MT Bold" pitchFamily="34" charset="0"/>
              </a:rPr>
              <a:t>Tetrahedral</a:t>
            </a:r>
            <a:endParaRPr lang="en-US" sz="4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3657600" cy="4191000"/>
          </a:xfrm>
          <a:noFill/>
        </p:spPr>
        <p:txBody>
          <a:bodyPr lIns="0" rIns="0"/>
          <a:lstStyle/>
          <a:p>
            <a:pPr marL="609600" indent="-609600">
              <a:buFontTx/>
              <a:buNone/>
            </a:pPr>
            <a:r>
              <a:rPr lang="en-US"/>
              <a:t>     </a:t>
            </a:r>
            <a:r>
              <a:rPr lang="en-US" sz="2800" b="1">
                <a:latin typeface="Arial" pitchFamily="34" charset="0"/>
              </a:rPr>
              <a:t>Tetrahedral molecules have four regions of electron density.</a:t>
            </a:r>
          </a:p>
          <a:p>
            <a:pPr marL="609600" indent="-609600">
              <a:buFontTx/>
              <a:buNone/>
            </a:pPr>
            <a:r>
              <a:rPr lang="en-US" sz="2800" b="1">
                <a:latin typeface="Arial" pitchFamily="34" charset="0"/>
              </a:rPr>
              <a:t>     All are occupied by other atoms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/>
          <a:srcRect l="1515" r="3030"/>
          <a:stretch>
            <a:fillRect/>
          </a:stretch>
        </p:blipFill>
        <p:spPr bwMode="auto">
          <a:xfrm>
            <a:off x="3810000" y="1295400"/>
            <a:ext cx="4800600" cy="4683125"/>
          </a:xfrm>
          <a:prstGeom prst="rect">
            <a:avLst/>
          </a:prstGeom>
          <a:noFill/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8839200" y="6445250"/>
            <a:ext cx="42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B6D04939-895F-40F9-9F73-8E63F53410C5}" type="slidenum">
              <a:rPr lang="en-US" sz="1600">
                <a:solidFill>
                  <a:srgbClr val="FFFF00"/>
                </a:solidFill>
              </a:rPr>
              <a:pPr/>
              <a:t>66</a:t>
            </a:fld>
            <a:endParaRPr lang="en-US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467600" cy="990600"/>
          </a:xfrm>
        </p:spPr>
        <p:txBody>
          <a:bodyPr/>
          <a:lstStyle/>
          <a:p>
            <a:r>
              <a:rPr lang="en-US" sz="4400" dirty="0" err="1">
                <a:solidFill>
                  <a:srgbClr val="FFFF00"/>
                </a:solidFill>
                <a:latin typeface="Arial Rounded MT Bold" pitchFamily="34" charset="0"/>
              </a:rPr>
              <a:t>Trigonal</a:t>
            </a:r>
            <a:r>
              <a:rPr lang="en-US" sz="440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Arial Rounded MT Bold" pitchFamily="34" charset="0"/>
              </a:rPr>
              <a:t>Bipyramidal</a:t>
            </a:r>
            <a:endParaRPr lang="en-US" sz="4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3657600" cy="4648200"/>
          </a:xfrm>
          <a:noFill/>
        </p:spPr>
        <p:txBody>
          <a:bodyPr lIns="0" rIns="0"/>
          <a:lstStyle/>
          <a:p>
            <a:pPr marL="231775" indent="-231775">
              <a:lnSpc>
                <a:spcPct val="80000"/>
              </a:lnSpc>
              <a:buFontTx/>
              <a:buNone/>
            </a:pPr>
            <a:r>
              <a:rPr lang="en-US" sz="2800"/>
              <a:t>     </a:t>
            </a:r>
            <a:r>
              <a:rPr lang="en-US" sz="2800" b="1">
                <a:latin typeface="Arial" pitchFamily="34" charset="0"/>
              </a:rPr>
              <a:t>A few molecules have </a:t>
            </a:r>
            <a:r>
              <a:rPr lang="en-US" sz="2800" b="1">
                <a:solidFill>
                  <a:srgbClr val="FFFF99"/>
                </a:solidFill>
                <a:latin typeface="Arial" pitchFamily="34" charset="0"/>
              </a:rPr>
              <a:t>expanded valence shells</a:t>
            </a:r>
            <a:r>
              <a:rPr lang="en-US" sz="2800" b="1">
                <a:latin typeface="Arial" pitchFamily="34" charset="0"/>
              </a:rPr>
              <a:t> around the central atom.  Hence there are </a:t>
            </a:r>
            <a:r>
              <a:rPr lang="en-US" sz="2800" b="1">
                <a:solidFill>
                  <a:srgbClr val="FFFF99"/>
                </a:solidFill>
                <a:latin typeface="Arial" pitchFamily="34" charset="0"/>
              </a:rPr>
              <a:t>five</a:t>
            </a:r>
            <a:r>
              <a:rPr lang="en-US" sz="2800" b="1">
                <a:latin typeface="Arial" pitchFamily="34" charset="0"/>
              </a:rPr>
              <a:t> </a:t>
            </a:r>
            <a:r>
              <a:rPr lang="en-US" sz="2800" b="1">
                <a:solidFill>
                  <a:srgbClr val="FFFF99"/>
                </a:solidFill>
                <a:latin typeface="Arial" pitchFamily="34" charset="0"/>
              </a:rPr>
              <a:t>pairs of valence electrons</a:t>
            </a:r>
            <a:r>
              <a:rPr lang="en-US" sz="2800" b="1">
                <a:latin typeface="Arial" pitchFamily="34" charset="0"/>
              </a:rPr>
              <a:t>.  The structure of such molecules with five pairs around one is called trigonal bipyramid.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524000"/>
            <a:ext cx="4800600" cy="4465638"/>
          </a:xfrm>
          <a:prstGeom prst="rect">
            <a:avLst/>
          </a:prstGeom>
          <a:noFill/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8839200" y="6445250"/>
            <a:ext cx="42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48359DD-7F46-4DE3-BF19-DC4B59371D94}" type="slidenum">
              <a:rPr lang="en-US" sz="1600">
                <a:solidFill>
                  <a:srgbClr val="FFFF00"/>
                </a:solidFill>
              </a:rPr>
              <a:pPr/>
              <a:t>67</a:t>
            </a:fld>
            <a:endParaRPr lang="en-US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  <a:latin typeface="Arial Rounded MT Bold" pitchFamily="34" charset="0"/>
              </a:rPr>
              <a:t>Octahedral</a:t>
            </a:r>
            <a:endParaRPr lang="en-US" sz="4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3657600" cy="4191000"/>
          </a:xfrm>
          <a:noFill/>
        </p:spPr>
        <p:txBody>
          <a:bodyPr lIns="0" rIns="0"/>
          <a:lstStyle/>
          <a:p>
            <a:pPr marL="174625" indent="-174625">
              <a:lnSpc>
                <a:spcPct val="90000"/>
              </a:lnSpc>
              <a:buFontTx/>
              <a:buNone/>
            </a:pPr>
            <a:r>
              <a:rPr lang="en-US" sz="2800"/>
              <a:t>     </a:t>
            </a:r>
            <a:r>
              <a:rPr lang="en-US" sz="2800" b="1">
                <a:latin typeface="Arial" pitchFamily="34" charset="0"/>
              </a:rPr>
              <a:t>A few molecules have valence shells around the central atom that are expanded to as many as </a:t>
            </a:r>
            <a:r>
              <a:rPr lang="en-US" sz="2800" b="1">
                <a:solidFill>
                  <a:srgbClr val="FFFF99"/>
                </a:solidFill>
                <a:latin typeface="Arial" pitchFamily="34" charset="0"/>
              </a:rPr>
              <a:t>six pairs or twelve electrons.</a:t>
            </a:r>
            <a:r>
              <a:rPr lang="en-US" sz="2800" b="1">
                <a:latin typeface="Arial" pitchFamily="34" charset="0"/>
              </a:rPr>
              <a:t> These shapes are known as octahedrons</a:t>
            </a: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524000"/>
            <a:ext cx="4572000" cy="4094163"/>
          </a:xfrm>
          <a:prstGeom prst="rect">
            <a:avLst/>
          </a:prstGeom>
          <a:noFill/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8839200" y="6445250"/>
            <a:ext cx="42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CE96BDB3-B26D-419D-A2CA-CE334C7C682D}" type="slidenum">
              <a:rPr lang="en-US" sz="1600">
                <a:solidFill>
                  <a:srgbClr val="FFFF00"/>
                </a:solidFill>
              </a:rPr>
              <a:pPr/>
              <a:t>68</a:t>
            </a:fld>
            <a:endParaRPr lang="en-US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52400" y="304800"/>
            <a:ext cx="883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Aft>
                <a:spcPct val="40000"/>
              </a:spcAft>
            </a:pPr>
            <a:r>
              <a:rPr lang="en-US" sz="3400" b="1" u="sng" dirty="0">
                <a:solidFill>
                  <a:srgbClr val="FFFF00"/>
                </a:solidFill>
                <a:latin typeface="Calibri" pitchFamily="34" charset="0"/>
              </a:rPr>
              <a:t>To determine the electron pair geometry:</a:t>
            </a:r>
          </a:p>
          <a:p>
            <a:pPr eaLnBrk="0" hangingPunct="0"/>
            <a:r>
              <a:rPr lang="en-US" sz="3200" b="1" dirty="0">
                <a:solidFill>
                  <a:srgbClr val="000099"/>
                </a:solidFill>
                <a:latin typeface="Calibri" pitchFamily="34" charset="0"/>
              </a:rPr>
              <a:t>    1. Draw the Lewis structure.</a:t>
            </a:r>
          </a:p>
          <a:p>
            <a:pPr lvl="1" eaLnBrk="0" hangingPunct="0"/>
            <a:r>
              <a:rPr lang="en-US" sz="3200" b="1" dirty="0">
                <a:solidFill>
                  <a:srgbClr val="000099"/>
                </a:solidFill>
                <a:latin typeface="Calibri" pitchFamily="34" charset="0"/>
              </a:rPr>
              <a:t>2. Count the number of bonded (X) atoms and non-bonded or lone pairs (E) around the central atom.</a:t>
            </a:r>
          </a:p>
          <a:p>
            <a:pPr lvl="1" eaLnBrk="0" hangingPunct="0"/>
            <a:r>
              <a:rPr lang="en-US" sz="3200" b="1" dirty="0">
                <a:solidFill>
                  <a:srgbClr val="000099"/>
                </a:solidFill>
                <a:latin typeface="Calibri" pitchFamily="34" charset="0"/>
              </a:rPr>
              <a:t> 3. Based on the total of X + E, assign the electron pair geometry. </a:t>
            </a:r>
          </a:p>
          <a:p>
            <a:pPr lvl="1" eaLnBrk="0" hangingPunct="0"/>
            <a:r>
              <a:rPr lang="en-US" sz="3200" b="1" dirty="0">
                <a:solidFill>
                  <a:srgbClr val="000099"/>
                </a:solidFill>
                <a:latin typeface="Calibri" pitchFamily="34" charset="0"/>
              </a:rPr>
              <a:t>4. Multiple bounds count as one bonded atom!</a:t>
            </a:r>
          </a:p>
          <a:p>
            <a:pPr lvl="1" eaLnBrk="0" hangingPunct="0">
              <a:buFontTx/>
              <a:buChar char="•"/>
            </a:pP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lvl="1" eaLnBrk="0" hangingPunct="0">
              <a:buFontTx/>
              <a:buChar char="•"/>
            </a:pPr>
            <a:endParaRPr lang="en-US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4543425"/>
            <a:ext cx="73040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20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Table of </a:t>
            </a:r>
            <a:r>
              <a:rPr lang="en-US" altLang="en-US" dirty="0" err="1" smtClean="0"/>
              <a:t>Electronegativities</a:t>
            </a:r>
            <a:endParaRPr lang="en-US" altLang="en-US" dirty="0" smtClean="0"/>
          </a:p>
        </p:txBody>
      </p:sp>
      <p:pic>
        <p:nvPicPr>
          <p:cNvPr id="14339" name="Picture 9" descr="Electronegativit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813" y="1371600"/>
            <a:ext cx="8764587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00899"/>
          <a:ext cx="8915400" cy="65285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0600"/>
                <a:gridCol w="1143000"/>
                <a:gridCol w="1371600"/>
                <a:gridCol w="1143000"/>
                <a:gridCol w="990600"/>
                <a:gridCol w="1219200"/>
                <a:gridCol w="2057400"/>
              </a:tblGrid>
              <a:tr h="66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Sum of X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+ 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Sample Formula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Geometry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Bond Angle (°)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Shared Pairs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 of Lone Pairs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38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AX or AX</a:t>
                      </a:r>
                      <a:r>
                        <a:rPr lang="en-US" baseline="-25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baseline="-25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Linear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180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HCl</a:t>
                      </a:r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BeF2</a:t>
                      </a:r>
                      <a:endParaRPr lang="en-US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US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US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873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AX</a:t>
                      </a:r>
                      <a:r>
                        <a:rPr lang="en-US" baseline="-25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baseline="-25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Trigonal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Planar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120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BF3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400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AX</a:t>
                      </a:r>
                      <a:r>
                        <a:rPr lang="en-US" baseline="-25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baseline="-25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Tetrahedral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109.5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CH4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35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AX</a:t>
                      </a:r>
                      <a:r>
                        <a:rPr lang="en-US" baseline="-25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Trigonal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Pyramidal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109.5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NH3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459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AX</a:t>
                      </a:r>
                      <a:r>
                        <a:rPr lang="en-US" baseline="-25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baseline="-25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baseline="-25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Bent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109.5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H2O</a:t>
                      </a:r>
                    </a:p>
                    <a:p>
                      <a:pPr algn="ctr"/>
                      <a:endParaRPr lang="en-US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1066800"/>
            <a:ext cx="1219200" cy="48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057400"/>
            <a:ext cx="9239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429000"/>
            <a:ext cx="857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6095" y="4724400"/>
            <a:ext cx="80210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5872162"/>
            <a:ext cx="8382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1066800"/>
            <a:ext cx="6858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219200"/>
          <a:ext cx="8991600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6800"/>
                <a:gridCol w="1143000"/>
                <a:gridCol w="1524000"/>
                <a:gridCol w="1219200"/>
                <a:gridCol w="990600"/>
                <a:gridCol w="12192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Sum of X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+ 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Sample Formula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Geometry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Bond Angle (°)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Shared Pairs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 of Lone Pairs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AX</a:t>
                      </a:r>
                      <a:r>
                        <a:rPr lang="en-US" baseline="-250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baseline="-25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Trigonal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Bipyramidal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120,90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PCl</a:t>
                      </a:r>
                      <a:r>
                        <a:rPr lang="en-US" baseline="-250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AX</a:t>
                      </a:r>
                      <a:r>
                        <a:rPr lang="en-US" baseline="-25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baseline="-25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Octahedral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90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SF</a:t>
                      </a:r>
                      <a:r>
                        <a:rPr lang="en-US" baseline="-25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2286000"/>
            <a:ext cx="11738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038600"/>
            <a:ext cx="990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VSEPR SUMMARY</a:t>
            </a:r>
            <a:endParaRPr lang="en-US" dirty="0"/>
          </a:p>
        </p:txBody>
      </p:sp>
      <p:pic>
        <p:nvPicPr>
          <p:cNvPr id="75780" name="Picture 4" descr="http://classconnection.s3.amazonaws.com/293/flashcards/489293/png/picture_713054975064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143000"/>
            <a:ext cx="5676993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We can look at the difference between two atoms to determine if a ionic, polar covalent, or non-polar covalent bond will form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844040"/>
          <a:ext cx="62484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514600"/>
                <a:gridCol w="19812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2060"/>
                          </a:solidFill>
                        </a:rPr>
                        <a:t>Type of Bond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2060"/>
                          </a:solidFill>
                        </a:rPr>
                        <a:t>Definition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rgbClr val="002060"/>
                          </a:solidFill>
                        </a:rPr>
                        <a:t>Electronegativity</a:t>
                      </a:r>
                      <a:r>
                        <a:rPr lang="en-US" b="0" baseline="0" dirty="0" smtClean="0">
                          <a:solidFill>
                            <a:srgbClr val="002060"/>
                          </a:solidFill>
                        </a:rPr>
                        <a:t> difference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Ionic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Large difference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in 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</a:rPr>
                        <a:t>electronegativity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, electrons are 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</a:rPr>
                        <a:t>transferrered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&gt;1.7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Polar Covalent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Small difference in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electronegativity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electrons are shared UNEQUALLY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0.4-1.7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Non-Polar Covalent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Very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</a:rPr>
                        <a:t>smalll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to NO difference in 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</a:rPr>
                        <a:t>electronegativity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, electrons are shared EQUALLY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0-0.3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i="1" smtClean="0"/>
              <a:t>Bond Character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0200" y="1600200"/>
            <a:ext cx="6172200" cy="4495800"/>
            <a:chOff x="914400" y="2209800"/>
            <a:chExt cx="5867400" cy="4267200"/>
          </a:xfrm>
        </p:grpSpPr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914400" y="2209800"/>
              <a:ext cx="5867400" cy="426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pic>
          <p:nvPicPr>
            <p:cNvPr id="19461" name="Picture 8" descr="untitled"/>
            <p:cNvPicPr>
              <a:picLocks noChangeAspect="1" noChangeArrowheads="1"/>
            </p:cNvPicPr>
            <p:nvPr/>
          </p:nvPicPr>
          <p:blipFill>
            <a:blip r:embed="rId2"/>
            <a:srcRect l="1381" r="5215" b="4578"/>
            <a:stretch>
              <a:fillRect/>
            </a:stretch>
          </p:blipFill>
          <p:spPr bwMode="auto">
            <a:xfrm rot="-129914">
              <a:off x="1139042" y="2386782"/>
              <a:ext cx="5409216" cy="392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4">
      <a:dk1>
        <a:srgbClr val="FF99FF"/>
      </a:dk1>
      <a:lt1>
        <a:srgbClr val="FFCC66"/>
      </a:lt1>
      <a:dk2>
        <a:srgbClr val="5BADFF"/>
      </a:dk2>
      <a:lt2>
        <a:srgbClr val="00A29D"/>
      </a:lt2>
      <a:accent1>
        <a:srgbClr val="FF99FF"/>
      </a:accent1>
      <a:accent2>
        <a:srgbClr val="AB0055"/>
      </a:accent2>
      <a:accent3>
        <a:srgbClr val="8D89A4"/>
      </a:accent3>
      <a:accent4>
        <a:srgbClr val="00FF99"/>
      </a:accent4>
      <a:accent5>
        <a:srgbClr val="FF3399"/>
      </a:accent5>
      <a:accent6>
        <a:srgbClr val="FF9933"/>
      </a:accent6>
      <a:hlink>
        <a:srgbClr val="F8F8F8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231</TotalTime>
  <Words>2324</Words>
  <Application>Microsoft Office PowerPoint</Application>
  <PresentationFormat>On-screen Show (4:3)</PresentationFormat>
  <Paragraphs>572</Paragraphs>
  <Slides>72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Technic</vt:lpstr>
      <vt:lpstr>Document</vt:lpstr>
      <vt:lpstr>Photo Editor Photo</vt:lpstr>
      <vt:lpstr>Chemical Bonding</vt:lpstr>
      <vt:lpstr>Outline</vt:lpstr>
      <vt:lpstr>Remember from awhile ago…</vt:lpstr>
      <vt:lpstr>There are three types of bonds</vt:lpstr>
      <vt:lpstr>We can also look at electronegativity to predict what kind of bond will form!</vt:lpstr>
      <vt:lpstr>Electronegativity – REMEMBER!!!</vt:lpstr>
      <vt:lpstr>Table of Electronegativities</vt:lpstr>
      <vt:lpstr>We can look at the difference between two atoms to determine if a ionic, polar covalent, or non-polar covalent bond will form</vt:lpstr>
      <vt:lpstr>Bond Character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Electronegativity and Bond Types</vt:lpstr>
      <vt:lpstr>Polar and Nonpolar Covalent Bonds</vt:lpstr>
      <vt:lpstr>Polar and Nonpolar Covalent Bonds</vt:lpstr>
      <vt:lpstr>Polar and Nonpolar Molecules</vt:lpstr>
      <vt:lpstr>Polar Molecules</vt:lpstr>
      <vt:lpstr>Non-polar Molecules </vt:lpstr>
      <vt:lpstr>Nonpolar Molecules</vt:lpstr>
      <vt:lpstr>Polar Molecules </vt:lpstr>
      <vt:lpstr>Determining Molecular Polarity</vt:lpstr>
      <vt:lpstr>Slide 27</vt:lpstr>
      <vt:lpstr>Dipole Moment and Polarity</vt:lpstr>
      <vt:lpstr>Lewis Dot Structures</vt:lpstr>
      <vt:lpstr>Lewis Dot Diagrams</vt:lpstr>
      <vt:lpstr>Octet Rule</vt:lpstr>
      <vt:lpstr>Elements in the same group have the same Lewis Dot Structure</vt:lpstr>
      <vt:lpstr>Drawing Lewis Dot Diagrams</vt:lpstr>
      <vt:lpstr>Electron Dot Structure or  Lewis Dot Diagram</vt:lpstr>
      <vt:lpstr>Paired and Unpaired Electrons</vt:lpstr>
      <vt:lpstr>Writing Lewis Dots Structures for Ions</vt:lpstr>
      <vt:lpstr>Writing Lewis Dots Structures (Ionic Compounds)</vt:lpstr>
      <vt:lpstr>Ionic Bonding Practice</vt:lpstr>
      <vt:lpstr>Lewis Dot Diagrams for Covalent Compounds</vt:lpstr>
      <vt:lpstr>EXCEPTIONS… there are always exceptions!</vt:lpstr>
      <vt:lpstr>More EXCEPTIONS </vt:lpstr>
      <vt:lpstr>There are Two Methods for Drawing Covalent Compounds</vt:lpstr>
      <vt:lpstr>NASL Method</vt:lpstr>
      <vt:lpstr>H2O</vt:lpstr>
      <vt:lpstr>SO2</vt:lpstr>
      <vt:lpstr>SOCl2</vt:lpstr>
      <vt:lpstr>O2</vt:lpstr>
      <vt:lpstr>What if it’s charged?</vt:lpstr>
      <vt:lpstr>(NH4)+1</vt:lpstr>
      <vt:lpstr>(NO3)-1</vt:lpstr>
      <vt:lpstr>(SO4)-2</vt:lpstr>
      <vt:lpstr>Drawing Lewis Diagrams (2nd Method)</vt:lpstr>
      <vt:lpstr>Drawing Lewis Diagrams</vt:lpstr>
      <vt:lpstr>Drawing Lewis Diagrams</vt:lpstr>
      <vt:lpstr>Drawing Lewis Diagrams</vt:lpstr>
      <vt:lpstr>Polyatomic Ions</vt:lpstr>
      <vt:lpstr>Resonance Structures</vt:lpstr>
      <vt:lpstr>Resonance Structures</vt:lpstr>
      <vt:lpstr>VSEPR</vt:lpstr>
      <vt:lpstr>VSEPR: Shapes of Molecules</vt:lpstr>
      <vt:lpstr>VSEPR Model</vt:lpstr>
      <vt:lpstr>Basic Molecular shapes</vt:lpstr>
      <vt:lpstr>Linear Molecules</vt:lpstr>
      <vt:lpstr>Angular or Bent</vt:lpstr>
      <vt:lpstr>Trigonal Planar  (Triangular Plane)</vt:lpstr>
      <vt:lpstr>Tetrahedral</vt:lpstr>
      <vt:lpstr>Trigonal Bipyramidal</vt:lpstr>
      <vt:lpstr>Octahedral</vt:lpstr>
      <vt:lpstr>Slide 69</vt:lpstr>
      <vt:lpstr>Slide 70</vt:lpstr>
      <vt:lpstr>Slide 71</vt:lpstr>
      <vt:lpstr>VSEPR 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Bonding</dc:title>
  <dc:creator>Julia Price</dc:creator>
  <cp:lastModifiedBy>Julia Price</cp:lastModifiedBy>
  <cp:revision>23</cp:revision>
  <dcterms:created xsi:type="dcterms:W3CDTF">2014-07-17T23:06:50Z</dcterms:created>
  <dcterms:modified xsi:type="dcterms:W3CDTF">2014-07-18T14:38:48Z</dcterms:modified>
</cp:coreProperties>
</file>