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7"/>
  </p:notesMasterIdLst>
  <p:sldIdLst>
    <p:sldId id="266" r:id="rId2"/>
    <p:sldId id="286" r:id="rId3"/>
    <p:sldId id="258" r:id="rId4"/>
    <p:sldId id="259" r:id="rId5"/>
    <p:sldId id="260" r:id="rId6"/>
    <p:sldId id="261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7" r:id="rId17"/>
    <p:sldId id="278" r:id="rId18"/>
    <p:sldId id="280" r:id="rId19"/>
    <p:sldId id="279" r:id="rId20"/>
    <p:sldId id="281" r:id="rId21"/>
    <p:sldId id="283" r:id="rId22"/>
    <p:sldId id="284" r:id="rId23"/>
    <p:sldId id="285" r:id="rId24"/>
    <p:sldId id="287" r:id="rId25"/>
    <p:sldId id="288" r:id="rId26"/>
    <p:sldId id="289" r:id="rId27"/>
    <p:sldId id="290" r:id="rId28"/>
    <p:sldId id="263" r:id="rId29"/>
    <p:sldId id="264" r:id="rId30"/>
    <p:sldId id="265" r:id="rId31"/>
    <p:sldId id="292" r:id="rId32"/>
    <p:sldId id="291" r:id="rId33"/>
    <p:sldId id="293" r:id="rId34"/>
    <p:sldId id="294" r:id="rId35"/>
    <p:sldId id="295" r:id="rId36"/>
    <p:sldId id="296" r:id="rId37"/>
    <p:sldId id="298" r:id="rId38"/>
    <p:sldId id="299" r:id="rId39"/>
    <p:sldId id="300" r:id="rId40"/>
    <p:sldId id="306" r:id="rId41"/>
    <p:sldId id="301" r:id="rId42"/>
    <p:sldId id="302" r:id="rId43"/>
    <p:sldId id="303" r:id="rId44"/>
    <p:sldId id="304" r:id="rId45"/>
    <p:sldId id="305" r:id="rId4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99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60" y="-12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DDFF6B-2215-4E8A-A612-B1149AC854E9}" type="datetimeFigureOut">
              <a:rPr lang="en-US" smtClean="0"/>
              <a:pPr/>
              <a:t>3/9/2011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267D81-1DB0-4C1D-A853-C03449DB915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3D1657-B2C9-434A-B169-B1BCA414774C}" type="slidenum">
              <a:rPr lang="en-US"/>
              <a:pPr/>
              <a:t>2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27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21/10/99</a:t>
            </a:r>
          </a:p>
        </p:txBody>
      </p:sp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Fresh title.png"/>
          <p:cNvPicPr>
            <a:picLocks noChangeAspect="1"/>
          </p:cNvPicPr>
          <p:nvPr/>
        </p:nvPicPr>
        <p:blipFill>
          <a:blip r:embed="rId2" cstate="print"/>
          <a:srcRect b="39770"/>
          <a:stretch>
            <a:fillRect/>
          </a:stretch>
        </p:blipFill>
        <p:spPr>
          <a:xfrm>
            <a:off x="377" y="1566826"/>
            <a:ext cx="9143245" cy="224317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34035"/>
            <a:ext cx="7772400" cy="1470025"/>
          </a:xfrm>
        </p:spPr>
        <p:txBody>
          <a:bodyPr anchor="b" anchorCtr="0">
            <a:noAutofit/>
          </a:bodyPr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114800"/>
            <a:ext cx="5257800" cy="1371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24600" y="6288741"/>
            <a:ext cx="1981200" cy="365125"/>
          </a:xfrm>
        </p:spPr>
        <p:txBody>
          <a:bodyPr/>
          <a:lstStyle>
            <a:lvl1pPr algn="r">
              <a:defRPr/>
            </a:lvl1pPr>
          </a:lstStyle>
          <a:p>
            <a:fld id="{A31FC048-33B8-42BC-9227-28847EB643C9}" type="datetime1">
              <a:rPr lang="en-US" smtClean="0"/>
              <a:pPr/>
              <a:t>3/9/2011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6288741"/>
            <a:ext cx="289560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2000" y="6288741"/>
            <a:ext cx="685800" cy="365125"/>
          </a:xfrm>
        </p:spPr>
        <p:txBody>
          <a:bodyPr/>
          <a:lstStyle>
            <a:lvl1pPr>
              <a:defRPr sz="1100" b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367C9745-D2F5-4A03-A161-5A4C8C8611F7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 descr="Fresh title.png"/>
          <p:cNvPicPr>
            <a:picLocks noChangeAspect="1"/>
          </p:cNvPicPr>
          <p:nvPr/>
        </p:nvPicPr>
        <p:blipFill>
          <a:blip r:embed="rId2" cstate="print"/>
          <a:srcRect t="33632" b="59388"/>
          <a:stretch>
            <a:fillRect/>
          </a:stretch>
        </p:blipFill>
        <p:spPr>
          <a:xfrm>
            <a:off x="0" y="6598024"/>
            <a:ext cx="9143245" cy="25997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9322F-1544-4A99-B674-09EE24B3DD4A}" type="datetime1">
              <a:rPr lang="en-US" smtClean="0"/>
              <a:pPr/>
              <a:t>3/9/2011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C9745-D2F5-4A03-A161-5A4C8C8611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1600200"/>
            <a:ext cx="1752600" cy="45259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1600200"/>
            <a:ext cx="5257800" cy="45259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DABD5-CC5B-4555-B184-CE20272C720A}" type="datetime1">
              <a:rPr lang="en-US" smtClean="0"/>
              <a:pPr/>
              <a:t>3/9/2011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C9745-D2F5-4A03-A161-5A4C8C8611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398C3-C19D-4071-AE05-2347F67F75C2}" type="datetime1">
              <a:rPr lang="en-US" smtClean="0"/>
              <a:pPr/>
              <a:t>3/9/2011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C9745-D2F5-4A03-A161-5A4C8C8611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Fresh secti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" y="3767583"/>
            <a:ext cx="9143245" cy="309041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2353" y="2819400"/>
            <a:ext cx="7772400" cy="1828800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6000" b="1" kern="1200">
                <a:solidFill>
                  <a:schemeClr val="tx1">
                    <a:alpha val="90000"/>
                  </a:schemeClr>
                </a:solidFill>
                <a:effectLst>
                  <a:innerShdw blurRad="38100">
                    <a:schemeClr val="tx1">
                      <a:lumMod val="85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2353" y="5257800"/>
            <a:ext cx="7772400" cy="685800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Font typeface="Wingdings" pitchFamily="2" charset="2"/>
              <a:buNone/>
              <a:defRPr sz="1600" b="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2353" y="6553200"/>
            <a:ext cx="1981200" cy="231013"/>
          </a:xfrm>
        </p:spPr>
        <p:txBody>
          <a:bodyPr/>
          <a:lstStyle/>
          <a:p>
            <a:fld id="{E1D9203B-2F59-4B62-AD02-9D06EE869403}" type="datetime1">
              <a:rPr lang="en-US" smtClean="0"/>
              <a:pPr/>
              <a:t>3/9/2011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1024" y="6553200"/>
            <a:ext cx="2895600" cy="231013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58953" y="6553200"/>
            <a:ext cx="685800" cy="231013"/>
          </a:xfrm>
        </p:spPr>
        <p:txBody>
          <a:bodyPr/>
          <a:lstStyle/>
          <a:p>
            <a:fld id="{367C9745-D2F5-4A03-A161-5A4C8C8611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63706" y="2070100"/>
            <a:ext cx="3429000" cy="3738563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259" y="2070100"/>
            <a:ext cx="3429000" cy="3738563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894AB-53A1-4318-87E6-A381954DB7D8}" type="datetime1">
              <a:rPr lang="en-US" smtClean="0"/>
              <a:pPr/>
              <a:t>3/9/2011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C9745-D2F5-4A03-A161-5A4C8C8611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4675094" y="1842247"/>
            <a:ext cx="3505200" cy="3962400"/>
          </a:xfrm>
          <a:prstGeom prst="rect">
            <a:avLst/>
          </a:prstGeom>
          <a:solidFill>
            <a:srgbClr val="FFFFFF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5435" y="1809750"/>
            <a:ext cx="3429000" cy="639762"/>
          </a:xfrm>
          <a:noFill/>
        </p:spPr>
        <p:txBody>
          <a:bodyPr vert="horz" lIns="91440" tIns="91440" rIns="91440" bIns="91440" rtlCol="0" anchor="ctr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2200" b="1" kern="1200">
                <a:solidFill>
                  <a:schemeClr val="tx1">
                    <a:alpha val="90000"/>
                  </a:schemeClr>
                </a:solidFill>
                <a:effectLst>
                  <a:innerShdw blurRad="38100">
                    <a:schemeClr val="tx1">
                      <a:lumMod val="85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990600" y="1842247"/>
            <a:ext cx="3505200" cy="3962400"/>
          </a:xfrm>
          <a:prstGeom prst="rect">
            <a:avLst/>
          </a:prstGeom>
          <a:solidFill>
            <a:srgbClr val="FFFFFF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7494" y="1809750"/>
            <a:ext cx="3429000" cy="639762"/>
          </a:xfrm>
          <a:noFill/>
        </p:spPr>
        <p:txBody>
          <a:bodyPr vert="horz" lIns="91440" tIns="91440" rIns="91440" bIns="91440" rtlCol="0" anchor="ctr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2200" b="1" kern="1200">
                <a:solidFill>
                  <a:schemeClr val="tx1">
                    <a:alpha val="90000"/>
                  </a:schemeClr>
                </a:solidFill>
                <a:effectLst>
                  <a:innerShdw blurRad="38100">
                    <a:schemeClr val="tx1">
                      <a:lumMod val="85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17494" y="2590800"/>
            <a:ext cx="3429000" cy="3217863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5435" y="2590800"/>
            <a:ext cx="3429000" cy="3217863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A99D9-0C55-4CF7-A804-361D885C56A3}" type="datetime1">
              <a:rPr lang="en-US" smtClean="0"/>
              <a:pPr/>
              <a:t>3/9/2011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C9745-D2F5-4A03-A161-5A4C8C8611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76454-86D9-48CE-94D5-B71EBE2E17F9}" type="datetime1">
              <a:rPr lang="en-US" smtClean="0"/>
              <a:pPr/>
              <a:t>3/9/2011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C9745-D2F5-4A03-A161-5A4C8C8611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B95C2-DB41-4457-A4A3-4AB4A1FBC144}" type="datetime1">
              <a:rPr lang="en-US" smtClean="0"/>
              <a:pPr/>
              <a:t>3/9/2011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C9745-D2F5-4A03-A161-5A4C8C8611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4498848"/>
            <a:ext cx="7223760" cy="868680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tx1">
                    <a:alpha val="90000"/>
                  </a:schemeClr>
                </a:solidFill>
                <a:effectLst>
                  <a:innerShdw blurRad="38100">
                    <a:schemeClr val="tx1">
                      <a:lumMod val="85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673352"/>
            <a:ext cx="7223760" cy="258775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2500" y="5367528"/>
            <a:ext cx="7223760" cy="804672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sz="1600" b="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1800"/>
              </a:spcBef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52500" y="6553200"/>
            <a:ext cx="1828800" cy="228600"/>
          </a:xfrm>
        </p:spPr>
        <p:txBody>
          <a:bodyPr/>
          <a:lstStyle/>
          <a:p>
            <a:fld id="{0421D6C0-5026-4AB8-AAF5-F5FD0045CD44}" type="datetime1">
              <a:rPr lang="en-US" smtClean="0"/>
              <a:pPr/>
              <a:t>3/9/2011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C9745-D2F5-4A03-A161-5A4C8C8611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4495800"/>
            <a:ext cx="7219950" cy="871538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tx1">
                    <a:alpha val="90000"/>
                  </a:schemeClr>
                </a:solidFill>
                <a:effectLst>
                  <a:innerShdw blurRad="38100">
                    <a:schemeClr val="tx1">
                      <a:lumMod val="85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52500" y="1676400"/>
            <a:ext cx="7219950" cy="2590800"/>
          </a:xfrm>
          <a:ln w="127000">
            <a:solidFill>
              <a:srgbClr val="FFFFFF">
                <a:alpha val="10000"/>
              </a:srgbClr>
            </a:solidFill>
            <a:miter lim="800000"/>
          </a:ln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2500" y="5367338"/>
            <a:ext cx="7223760" cy="80486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52500" y="6553200"/>
            <a:ext cx="1828800" cy="228600"/>
          </a:xfrm>
        </p:spPr>
        <p:txBody>
          <a:bodyPr/>
          <a:lstStyle/>
          <a:p>
            <a:fld id="{DF8918CC-0DAF-4421-A6CE-E85217973D41}" type="datetime1">
              <a:rPr lang="en-US" smtClean="0"/>
              <a:pPr/>
              <a:t>3/9/2011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C9745-D2F5-4A03-A161-5A4C8C8611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Fresh Master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377" y="283"/>
            <a:ext cx="9143245" cy="685743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2353" y="188259"/>
            <a:ext cx="7799294" cy="1461247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52500" y="2057401"/>
            <a:ext cx="7239000" cy="3733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52500" y="6553200"/>
            <a:ext cx="1828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CBFD1D-32D3-44AC-8E0E-6BB53A18884C}" type="datetime1">
              <a:rPr lang="en-US" smtClean="0"/>
              <a:pPr/>
              <a:t>3/9/2011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53200"/>
            <a:ext cx="2895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77100" y="6553200"/>
            <a:ext cx="9144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7C9745-D2F5-4A03-A161-5A4C8C8611F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5400" b="1" kern="1200">
          <a:solidFill>
            <a:schemeClr val="tx1">
              <a:alpha val="90000"/>
            </a:schemeClr>
          </a:solidFill>
          <a:effectLst>
            <a:innerShdw blurRad="38100">
              <a:schemeClr val="tx1">
                <a:lumMod val="85000"/>
              </a:schemeClr>
            </a:inn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1800"/>
        </a:spcBef>
        <a:buFont typeface="Wingdings" pitchFamily="2" charset="2"/>
        <a:buChar char=""/>
        <a:defRPr sz="2000" b="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1800"/>
        </a:spcBef>
        <a:buFont typeface="Wingdings" pitchFamily="2" charset="2"/>
        <a:buChar char=""/>
        <a:defRPr sz="1800" b="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1800"/>
        </a:spcBef>
        <a:buFont typeface="Wingdings" pitchFamily="2" charset="2"/>
        <a:buChar char=""/>
        <a:defRPr sz="1600" b="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1800"/>
        </a:spcBef>
        <a:buFont typeface="Wingdings" pitchFamily="2" charset="2"/>
        <a:buChar char=""/>
        <a:defRPr sz="1600" b="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1800"/>
        </a:spcBef>
        <a:buFont typeface="Wingdings" pitchFamily="2" charset="2"/>
        <a:buChar char="R"/>
        <a:defRPr sz="1600" b="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ts val="1800"/>
        </a:spcBef>
        <a:buFont typeface="Wingdings" pitchFamily="2" charset="2"/>
        <a:buChar char="R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ts val="1800"/>
        </a:spcBef>
        <a:buFont typeface="Wingdings" pitchFamily="2" charset="2"/>
        <a:buChar char="R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ts val="1800"/>
        </a:spcBef>
        <a:buFont typeface="Wingdings" pitchFamily="2" charset="2"/>
        <a:buChar char="R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ts val="1800"/>
        </a:spcBef>
        <a:buFont typeface="Wingdings" pitchFamily="2" charset="2"/>
        <a:buChar char="R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SJCcH0ATMQ4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Chemical Reactions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Chemical Reactions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952500" y="2057401"/>
            <a:ext cx="7581900" cy="3733800"/>
          </a:xfrm>
        </p:spPr>
        <p:txBody>
          <a:bodyPr>
            <a:noAutofit/>
          </a:bodyPr>
          <a:lstStyle/>
          <a:p>
            <a:r>
              <a:rPr lang="en-US" sz="3000" dirty="0" smtClean="0"/>
              <a:t>Synthesis</a:t>
            </a:r>
          </a:p>
          <a:p>
            <a:r>
              <a:rPr lang="en-US" sz="3000" dirty="0" smtClean="0"/>
              <a:t>Decomposition</a:t>
            </a:r>
          </a:p>
          <a:p>
            <a:r>
              <a:rPr lang="en-US" sz="3000" dirty="0" smtClean="0"/>
              <a:t>Single Replacement (Displacement)</a:t>
            </a:r>
          </a:p>
          <a:p>
            <a:r>
              <a:rPr lang="en-US" sz="3000" dirty="0" smtClean="0"/>
              <a:t>Double Replacement (Displacement)</a:t>
            </a:r>
          </a:p>
          <a:p>
            <a:r>
              <a:rPr lang="en-US" sz="3000" dirty="0" smtClean="0"/>
              <a:t>Combustion</a:t>
            </a:r>
          </a:p>
          <a:p>
            <a:r>
              <a:rPr lang="en-US" sz="3000" dirty="0" smtClean="0"/>
              <a:t>Oxidation-Reduction</a:t>
            </a:r>
            <a:endParaRPr 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8458200" cy="1143000"/>
          </a:xfrm>
        </p:spPr>
        <p:txBody>
          <a:bodyPr/>
          <a:lstStyle/>
          <a:p>
            <a:r>
              <a:rPr lang="en-US">
                <a:latin typeface="Arial" charset="0"/>
              </a:rPr>
              <a:t>Types: Synthesis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7391400" cy="6858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3600" dirty="0">
                <a:solidFill>
                  <a:srgbClr val="CCECFF"/>
                </a:solidFill>
                <a:latin typeface="Arial" charset="0"/>
              </a:rPr>
              <a:t>Example C + O</a:t>
            </a:r>
            <a:r>
              <a:rPr lang="en-US" sz="3600" baseline="-25000" dirty="0">
                <a:solidFill>
                  <a:srgbClr val="CCECFF"/>
                </a:solidFill>
                <a:latin typeface="Arial" charset="0"/>
              </a:rPr>
              <a:t>2</a:t>
            </a:r>
            <a:endParaRPr lang="en-US" sz="3600" dirty="0">
              <a:solidFill>
                <a:srgbClr val="CCECFF"/>
              </a:solidFill>
              <a:latin typeface="Arial" charset="0"/>
            </a:endParaRPr>
          </a:p>
        </p:txBody>
      </p:sp>
      <p:grpSp>
        <p:nvGrpSpPr>
          <p:cNvPr id="2" name="Group 33"/>
          <p:cNvGrpSpPr>
            <a:grpSpLocks/>
          </p:cNvGrpSpPr>
          <p:nvPr/>
        </p:nvGrpSpPr>
        <p:grpSpPr bwMode="auto">
          <a:xfrm>
            <a:off x="1371600" y="2590800"/>
            <a:ext cx="3429000" cy="717550"/>
            <a:chOff x="864" y="1584"/>
            <a:chExt cx="2160" cy="452"/>
          </a:xfrm>
        </p:grpSpPr>
        <p:grpSp>
          <p:nvGrpSpPr>
            <p:cNvPr id="3" name="Group 19"/>
            <p:cNvGrpSpPr>
              <a:grpSpLocks/>
            </p:cNvGrpSpPr>
            <p:nvPr/>
          </p:nvGrpSpPr>
          <p:grpSpPr bwMode="auto">
            <a:xfrm>
              <a:off x="2016" y="1584"/>
              <a:ext cx="528" cy="432"/>
              <a:chOff x="2256" y="1728"/>
              <a:chExt cx="528" cy="432"/>
            </a:xfrm>
          </p:grpSpPr>
          <p:sp>
            <p:nvSpPr>
              <p:cNvPr id="33798" name="Oval 6"/>
              <p:cNvSpPr>
                <a:spLocks noChangeArrowheads="1"/>
              </p:cNvSpPr>
              <p:nvPr/>
            </p:nvSpPr>
            <p:spPr bwMode="auto">
              <a:xfrm>
                <a:off x="2256" y="1728"/>
                <a:ext cx="432" cy="432"/>
              </a:xfrm>
              <a:prstGeom prst="ellipse">
                <a:avLst/>
              </a:prstGeom>
              <a:solidFill>
                <a:srgbClr val="FF66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799" name="Text Box 7"/>
              <p:cNvSpPr txBox="1">
                <a:spLocks noChangeArrowheads="1"/>
              </p:cNvSpPr>
              <p:nvPr/>
            </p:nvSpPr>
            <p:spPr bwMode="auto">
              <a:xfrm>
                <a:off x="2304" y="1776"/>
                <a:ext cx="480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200">
                    <a:latin typeface="Arial" charset="0"/>
                  </a:rPr>
                  <a:t>O</a:t>
                </a:r>
                <a:endParaRPr lang="en-US"/>
              </a:p>
            </p:txBody>
          </p:sp>
        </p:grpSp>
        <p:grpSp>
          <p:nvGrpSpPr>
            <p:cNvPr id="4" name="Group 14"/>
            <p:cNvGrpSpPr>
              <a:grpSpLocks/>
            </p:cNvGrpSpPr>
            <p:nvPr/>
          </p:nvGrpSpPr>
          <p:grpSpPr bwMode="auto">
            <a:xfrm>
              <a:off x="1632" y="1584"/>
              <a:ext cx="528" cy="432"/>
              <a:chOff x="1152" y="3504"/>
              <a:chExt cx="528" cy="432"/>
            </a:xfrm>
          </p:grpSpPr>
          <p:sp>
            <p:nvSpPr>
              <p:cNvPr id="33802" name="Oval 10"/>
              <p:cNvSpPr>
                <a:spLocks noChangeArrowheads="1"/>
              </p:cNvSpPr>
              <p:nvPr/>
            </p:nvSpPr>
            <p:spPr bwMode="auto">
              <a:xfrm>
                <a:off x="1152" y="3504"/>
                <a:ext cx="432" cy="432"/>
              </a:xfrm>
              <a:prstGeom prst="ellipse">
                <a:avLst/>
              </a:prstGeom>
              <a:solidFill>
                <a:srgbClr val="FF66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03" name="Text Box 11"/>
              <p:cNvSpPr txBox="1">
                <a:spLocks noChangeArrowheads="1"/>
              </p:cNvSpPr>
              <p:nvPr/>
            </p:nvSpPr>
            <p:spPr bwMode="auto">
              <a:xfrm>
                <a:off x="1200" y="3552"/>
                <a:ext cx="480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200">
                    <a:latin typeface="Arial" charset="0"/>
                  </a:rPr>
                  <a:t>O</a:t>
                </a:r>
                <a:endParaRPr lang="en-US"/>
              </a:p>
            </p:txBody>
          </p:sp>
        </p:grpSp>
        <p:grpSp>
          <p:nvGrpSpPr>
            <p:cNvPr id="5" name="Group 22"/>
            <p:cNvGrpSpPr>
              <a:grpSpLocks/>
            </p:cNvGrpSpPr>
            <p:nvPr/>
          </p:nvGrpSpPr>
          <p:grpSpPr bwMode="auto">
            <a:xfrm>
              <a:off x="864" y="1584"/>
              <a:ext cx="432" cy="432"/>
              <a:chOff x="864" y="1584"/>
              <a:chExt cx="432" cy="432"/>
            </a:xfrm>
          </p:grpSpPr>
          <p:sp>
            <p:nvSpPr>
              <p:cNvPr id="33796" name="Oval 4"/>
              <p:cNvSpPr>
                <a:spLocks noChangeArrowheads="1"/>
              </p:cNvSpPr>
              <p:nvPr/>
            </p:nvSpPr>
            <p:spPr bwMode="auto">
              <a:xfrm>
                <a:off x="864" y="1584"/>
                <a:ext cx="393" cy="432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797" name="Text Box 5"/>
              <p:cNvSpPr txBox="1">
                <a:spLocks noChangeArrowheads="1"/>
              </p:cNvSpPr>
              <p:nvPr/>
            </p:nvSpPr>
            <p:spPr bwMode="auto">
              <a:xfrm>
                <a:off x="903" y="1627"/>
                <a:ext cx="393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000">
                    <a:latin typeface="Arial" charset="0"/>
                  </a:rPr>
                  <a:t> </a:t>
                </a:r>
                <a:r>
                  <a:rPr lang="en-US" sz="3200">
                    <a:solidFill>
                      <a:schemeClr val="bg1"/>
                    </a:solidFill>
                    <a:latin typeface="Arial" charset="0"/>
                  </a:rPr>
                  <a:t>C</a:t>
                </a:r>
                <a:endParaRPr lang="en-US"/>
              </a:p>
            </p:txBody>
          </p:sp>
        </p:grpSp>
        <p:sp>
          <p:nvSpPr>
            <p:cNvPr id="33812" name="Text Box 20"/>
            <p:cNvSpPr txBox="1">
              <a:spLocks noChangeArrowheads="1"/>
            </p:cNvSpPr>
            <p:nvPr/>
          </p:nvSpPr>
          <p:spPr bwMode="auto">
            <a:xfrm>
              <a:off x="1296" y="1632"/>
              <a:ext cx="288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 b="1"/>
                <a:t>+</a:t>
              </a:r>
              <a:endParaRPr lang="en-US"/>
            </a:p>
          </p:txBody>
        </p:sp>
        <p:sp>
          <p:nvSpPr>
            <p:cNvPr id="33813" name="Text Box 21"/>
            <p:cNvSpPr txBox="1">
              <a:spLocks noChangeArrowheads="1"/>
            </p:cNvSpPr>
            <p:nvPr/>
          </p:nvSpPr>
          <p:spPr bwMode="auto">
            <a:xfrm>
              <a:off x="2592" y="1584"/>
              <a:ext cx="43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 b="1">
                  <a:sym typeface="Symbol" pitchFamily="18" charset="2"/>
                </a:rPr>
                <a:t></a:t>
              </a:r>
              <a:endParaRPr lang="en-US"/>
            </a:p>
          </p:txBody>
        </p:sp>
      </p:grpSp>
      <p:grpSp>
        <p:nvGrpSpPr>
          <p:cNvPr id="10" name="Group 205"/>
          <p:cNvGrpSpPr>
            <a:grpSpLocks/>
          </p:cNvGrpSpPr>
          <p:nvPr/>
        </p:nvGrpSpPr>
        <p:grpSpPr bwMode="auto">
          <a:xfrm>
            <a:off x="1371600" y="3581400"/>
            <a:ext cx="2667000" cy="685800"/>
            <a:chOff x="864" y="2256"/>
            <a:chExt cx="1680" cy="432"/>
          </a:xfrm>
        </p:grpSpPr>
        <p:grpSp>
          <p:nvGrpSpPr>
            <p:cNvPr id="11" name="Group 204"/>
            <p:cNvGrpSpPr>
              <a:grpSpLocks/>
            </p:cNvGrpSpPr>
            <p:nvPr/>
          </p:nvGrpSpPr>
          <p:grpSpPr bwMode="auto">
            <a:xfrm>
              <a:off x="1632" y="2256"/>
              <a:ext cx="912" cy="432"/>
              <a:chOff x="1632" y="2256"/>
              <a:chExt cx="912" cy="432"/>
            </a:xfrm>
          </p:grpSpPr>
          <p:grpSp>
            <p:nvGrpSpPr>
              <p:cNvPr id="12" name="Group 35"/>
              <p:cNvGrpSpPr>
                <a:grpSpLocks/>
              </p:cNvGrpSpPr>
              <p:nvPr/>
            </p:nvGrpSpPr>
            <p:grpSpPr bwMode="auto">
              <a:xfrm>
                <a:off x="2016" y="2256"/>
                <a:ext cx="528" cy="432"/>
                <a:chOff x="2256" y="1728"/>
                <a:chExt cx="528" cy="432"/>
              </a:xfrm>
            </p:grpSpPr>
            <p:sp>
              <p:nvSpPr>
                <p:cNvPr id="33828" name="Oval 36"/>
                <p:cNvSpPr>
                  <a:spLocks noChangeArrowheads="1"/>
                </p:cNvSpPr>
                <p:nvPr/>
              </p:nvSpPr>
              <p:spPr bwMode="auto">
                <a:xfrm>
                  <a:off x="2256" y="1728"/>
                  <a:ext cx="432" cy="432"/>
                </a:xfrm>
                <a:prstGeom prst="ellipse">
                  <a:avLst/>
                </a:prstGeom>
                <a:solidFill>
                  <a:srgbClr val="FF66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29" name="Text Box 37"/>
                <p:cNvSpPr txBox="1">
                  <a:spLocks noChangeArrowheads="1"/>
                </p:cNvSpPr>
                <p:nvPr/>
              </p:nvSpPr>
              <p:spPr bwMode="auto">
                <a:xfrm>
                  <a:off x="2304" y="1776"/>
                  <a:ext cx="480" cy="3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3200">
                      <a:latin typeface="Arial" charset="0"/>
                    </a:rPr>
                    <a:t>O</a:t>
                  </a:r>
                  <a:endParaRPr lang="en-US"/>
                </a:p>
              </p:txBody>
            </p:sp>
          </p:grpSp>
          <p:grpSp>
            <p:nvGrpSpPr>
              <p:cNvPr id="13" name="Group 38"/>
              <p:cNvGrpSpPr>
                <a:grpSpLocks/>
              </p:cNvGrpSpPr>
              <p:nvPr/>
            </p:nvGrpSpPr>
            <p:grpSpPr bwMode="auto">
              <a:xfrm>
                <a:off x="1632" y="2256"/>
                <a:ext cx="528" cy="432"/>
                <a:chOff x="1152" y="3504"/>
                <a:chExt cx="528" cy="432"/>
              </a:xfrm>
            </p:grpSpPr>
            <p:sp>
              <p:nvSpPr>
                <p:cNvPr id="33831" name="Oval 39"/>
                <p:cNvSpPr>
                  <a:spLocks noChangeArrowheads="1"/>
                </p:cNvSpPr>
                <p:nvPr/>
              </p:nvSpPr>
              <p:spPr bwMode="auto">
                <a:xfrm>
                  <a:off x="1152" y="3504"/>
                  <a:ext cx="432" cy="432"/>
                </a:xfrm>
                <a:prstGeom prst="ellipse">
                  <a:avLst/>
                </a:prstGeom>
                <a:solidFill>
                  <a:srgbClr val="FF66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32" name="Text Box 40"/>
                <p:cNvSpPr txBox="1">
                  <a:spLocks noChangeArrowheads="1"/>
                </p:cNvSpPr>
                <p:nvPr/>
              </p:nvSpPr>
              <p:spPr bwMode="auto">
                <a:xfrm>
                  <a:off x="1200" y="3552"/>
                  <a:ext cx="480" cy="3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3200">
                      <a:latin typeface="Arial" charset="0"/>
                    </a:rPr>
                    <a:t>O</a:t>
                  </a:r>
                  <a:endParaRPr lang="en-US"/>
                </a:p>
              </p:txBody>
            </p:sp>
          </p:grpSp>
        </p:grpSp>
        <p:grpSp>
          <p:nvGrpSpPr>
            <p:cNvPr id="14" name="Group 41"/>
            <p:cNvGrpSpPr>
              <a:grpSpLocks/>
            </p:cNvGrpSpPr>
            <p:nvPr/>
          </p:nvGrpSpPr>
          <p:grpSpPr bwMode="auto">
            <a:xfrm>
              <a:off x="864" y="2256"/>
              <a:ext cx="432" cy="432"/>
              <a:chOff x="864" y="1584"/>
              <a:chExt cx="432" cy="432"/>
            </a:xfrm>
          </p:grpSpPr>
          <p:sp>
            <p:nvSpPr>
              <p:cNvPr id="33834" name="Oval 42"/>
              <p:cNvSpPr>
                <a:spLocks noChangeArrowheads="1"/>
              </p:cNvSpPr>
              <p:nvPr/>
            </p:nvSpPr>
            <p:spPr bwMode="auto">
              <a:xfrm>
                <a:off x="864" y="1584"/>
                <a:ext cx="393" cy="432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35" name="Text Box 43"/>
              <p:cNvSpPr txBox="1">
                <a:spLocks noChangeArrowheads="1"/>
              </p:cNvSpPr>
              <p:nvPr/>
            </p:nvSpPr>
            <p:spPr bwMode="auto">
              <a:xfrm>
                <a:off x="903" y="1627"/>
                <a:ext cx="393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000">
                    <a:latin typeface="Arial" charset="0"/>
                  </a:rPr>
                  <a:t> </a:t>
                </a:r>
                <a:r>
                  <a:rPr lang="en-US" sz="3200">
                    <a:solidFill>
                      <a:schemeClr val="bg1"/>
                    </a:solidFill>
                    <a:latin typeface="Arial" charset="0"/>
                  </a:rPr>
                  <a:t>C</a:t>
                </a:r>
                <a:endParaRPr lang="en-US"/>
              </a:p>
            </p:txBody>
          </p:sp>
        </p:grpSp>
      </p:grpSp>
      <p:grpSp>
        <p:nvGrpSpPr>
          <p:cNvPr id="15" name="Group 206"/>
          <p:cNvGrpSpPr>
            <a:grpSpLocks/>
          </p:cNvGrpSpPr>
          <p:nvPr/>
        </p:nvGrpSpPr>
        <p:grpSpPr bwMode="auto">
          <a:xfrm>
            <a:off x="1447800" y="3886200"/>
            <a:ext cx="2667000" cy="685800"/>
            <a:chOff x="864" y="2256"/>
            <a:chExt cx="1680" cy="432"/>
          </a:xfrm>
        </p:grpSpPr>
        <p:grpSp>
          <p:nvGrpSpPr>
            <p:cNvPr id="16" name="Group 207"/>
            <p:cNvGrpSpPr>
              <a:grpSpLocks/>
            </p:cNvGrpSpPr>
            <p:nvPr/>
          </p:nvGrpSpPr>
          <p:grpSpPr bwMode="auto">
            <a:xfrm>
              <a:off x="1632" y="2256"/>
              <a:ext cx="912" cy="432"/>
              <a:chOff x="1632" y="2256"/>
              <a:chExt cx="912" cy="432"/>
            </a:xfrm>
          </p:grpSpPr>
          <p:grpSp>
            <p:nvGrpSpPr>
              <p:cNvPr id="17" name="Group 208"/>
              <p:cNvGrpSpPr>
                <a:grpSpLocks/>
              </p:cNvGrpSpPr>
              <p:nvPr/>
            </p:nvGrpSpPr>
            <p:grpSpPr bwMode="auto">
              <a:xfrm>
                <a:off x="2016" y="2256"/>
                <a:ext cx="528" cy="432"/>
                <a:chOff x="2256" y="1728"/>
                <a:chExt cx="528" cy="432"/>
              </a:xfrm>
            </p:grpSpPr>
            <p:sp>
              <p:nvSpPr>
                <p:cNvPr id="34001" name="Oval 209"/>
                <p:cNvSpPr>
                  <a:spLocks noChangeArrowheads="1"/>
                </p:cNvSpPr>
                <p:nvPr/>
              </p:nvSpPr>
              <p:spPr bwMode="auto">
                <a:xfrm>
                  <a:off x="2256" y="1728"/>
                  <a:ext cx="432" cy="432"/>
                </a:xfrm>
                <a:prstGeom prst="ellipse">
                  <a:avLst/>
                </a:prstGeom>
                <a:solidFill>
                  <a:srgbClr val="FF66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002" name="Text Box 210"/>
                <p:cNvSpPr txBox="1">
                  <a:spLocks noChangeArrowheads="1"/>
                </p:cNvSpPr>
                <p:nvPr/>
              </p:nvSpPr>
              <p:spPr bwMode="auto">
                <a:xfrm>
                  <a:off x="2304" y="1776"/>
                  <a:ext cx="480" cy="3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3200">
                      <a:latin typeface="Arial" charset="0"/>
                    </a:rPr>
                    <a:t>O</a:t>
                  </a:r>
                  <a:endParaRPr lang="en-US"/>
                </a:p>
              </p:txBody>
            </p:sp>
          </p:grpSp>
          <p:grpSp>
            <p:nvGrpSpPr>
              <p:cNvPr id="18" name="Group 211"/>
              <p:cNvGrpSpPr>
                <a:grpSpLocks/>
              </p:cNvGrpSpPr>
              <p:nvPr/>
            </p:nvGrpSpPr>
            <p:grpSpPr bwMode="auto">
              <a:xfrm>
                <a:off x="1632" y="2256"/>
                <a:ext cx="528" cy="432"/>
                <a:chOff x="1152" y="3504"/>
                <a:chExt cx="528" cy="432"/>
              </a:xfrm>
            </p:grpSpPr>
            <p:sp>
              <p:nvSpPr>
                <p:cNvPr id="34004" name="Oval 212"/>
                <p:cNvSpPr>
                  <a:spLocks noChangeArrowheads="1"/>
                </p:cNvSpPr>
                <p:nvPr/>
              </p:nvSpPr>
              <p:spPr bwMode="auto">
                <a:xfrm>
                  <a:off x="1152" y="3504"/>
                  <a:ext cx="432" cy="432"/>
                </a:xfrm>
                <a:prstGeom prst="ellipse">
                  <a:avLst/>
                </a:prstGeom>
                <a:solidFill>
                  <a:srgbClr val="FF66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005" name="Text Box 213"/>
                <p:cNvSpPr txBox="1">
                  <a:spLocks noChangeArrowheads="1"/>
                </p:cNvSpPr>
                <p:nvPr/>
              </p:nvSpPr>
              <p:spPr bwMode="auto">
                <a:xfrm>
                  <a:off x="1200" y="3552"/>
                  <a:ext cx="480" cy="3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3200">
                      <a:latin typeface="Arial" charset="0"/>
                    </a:rPr>
                    <a:t>O</a:t>
                  </a:r>
                  <a:endParaRPr lang="en-US"/>
                </a:p>
              </p:txBody>
            </p:sp>
          </p:grpSp>
        </p:grpSp>
        <p:grpSp>
          <p:nvGrpSpPr>
            <p:cNvPr id="19" name="Group 214"/>
            <p:cNvGrpSpPr>
              <a:grpSpLocks/>
            </p:cNvGrpSpPr>
            <p:nvPr/>
          </p:nvGrpSpPr>
          <p:grpSpPr bwMode="auto">
            <a:xfrm>
              <a:off x="864" y="2256"/>
              <a:ext cx="432" cy="432"/>
              <a:chOff x="864" y="1584"/>
              <a:chExt cx="432" cy="432"/>
            </a:xfrm>
          </p:grpSpPr>
          <p:sp>
            <p:nvSpPr>
              <p:cNvPr id="34007" name="Oval 215"/>
              <p:cNvSpPr>
                <a:spLocks noChangeArrowheads="1"/>
              </p:cNvSpPr>
              <p:nvPr/>
            </p:nvSpPr>
            <p:spPr bwMode="auto">
              <a:xfrm>
                <a:off x="864" y="1584"/>
                <a:ext cx="393" cy="432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008" name="Text Box 216"/>
              <p:cNvSpPr txBox="1">
                <a:spLocks noChangeArrowheads="1"/>
              </p:cNvSpPr>
              <p:nvPr/>
            </p:nvSpPr>
            <p:spPr bwMode="auto">
              <a:xfrm>
                <a:off x="903" y="1627"/>
                <a:ext cx="393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000">
                    <a:latin typeface="Arial" charset="0"/>
                  </a:rPr>
                  <a:t> </a:t>
                </a:r>
                <a:r>
                  <a:rPr lang="en-US" sz="3200">
                    <a:solidFill>
                      <a:schemeClr val="bg1"/>
                    </a:solidFill>
                    <a:latin typeface="Arial" charset="0"/>
                  </a:rPr>
                  <a:t>C</a:t>
                </a:r>
                <a:endParaRPr lang="en-US"/>
              </a:p>
            </p:txBody>
          </p:sp>
        </p:grpSp>
      </p:grpSp>
      <p:grpSp>
        <p:nvGrpSpPr>
          <p:cNvPr id="20" name="Group 284"/>
          <p:cNvGrpSpPr>
            <a:grpSpLocks/>
          </p:cNvGrpSpPr>
          <p:nvPr/>
        </p:nvGrpSpPr>
        <p:grpSpPr bwMode="auto">
          <a:xfrm>
            <a:off x="1600200" y="4038600"/>
            <a:ext cx="2590800" cy="685800"/>
            <a:chOff x="1008" y="2544"/>
            <a:chExt cx="1632" cy="432"/>
          </a:xfrm>
        </p:grpSpPr>
        <p:grpSp>
          <p:nvGrpSpPr>
            <p:cNvPr id="21" name="Group 218"/>
            <p:cNvGrpSpPr>
              <a:grpSpLocks/>
            </p:cNvGrpSpPr>
            <p:nvPr/>
          </p:nvGrpSpPr>
          <p:grpSpPr bwMode="auto">
            <a:xfrm rot="-564157">
              <a:off x="1728" y="2544"/>
              <a:ext cx="912" cy="432"/>
              <a:chOff x="1632" y="2256"/>
              <a:chExt cx="912" cy="432"/>
            </a:xfrm>
          </p:grpSpPr>
          <p:grpSp>
            <p:nvGrpSpPr>
              <p:cNvPr id="22" name="Group 219"/>
              <p:cNvGrpSpPr>
                <a:grpSpLocks/>
              </p:cNvGrpSpPr>
              <p:nvPr/>
            </p:nvGrpSpPr>
            <p:grpSpPr bwMode="auto">
              <a:xfrm>
                <a:off x="2016" y="2256"/>
                <a:ext cx="528" cy="432"/>
                <a:chOff x="2256" y="1728"/>
                <a:chExt cx="528" cy="432"/>
              </a:xfrm>
            </p:grpSpPr>
            <p:sp>
              <p:nvSpPr>
                <p:cNvPr id="34012" name="Oval 220"/>
                <p:cNvSpPr>
                  <a:spLocks noChangeArrowheads="1"/>
                </p:cNvSpPr>
                <p:nvPr/>
              </p:nvSpPr>
              <p:spPr bwMode="auto">
                <a:xfrm>
                  <a:off x="2256" y="1728"/>
                  <a:ext cx="432" cy="432"/>
                </a:xfrm>
                <a:prstGeom prst="ellipse">
                  <a:avLst/>
                </a:prstGeom>
                <a:solidFill>
                  <a:srgbClr val="FF66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013" name="Text Box 221"/>
                <p:cNvSpPr txBox="1">
                  <a:spLocks noChangeArrowheads="1"/>
                </p:cNvSpPr>
                <p:nvPr/>
              </p:nvSpPr>
              <p:spPr bwMode="auto">
                <a:xfrm>
                  <a:off x="2304" y="1776"/>
                  <a:ext cx="480" cy="3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3200">
                      <a:latin typeface="Arial" charset="0"/>
                    </a:rPr>
                    <a:t>O</a:t>
                  </a:r>
                  <a:endParaRPr lang="en-US"/>
                </a:p>
              </p:txBody>
            </p:sp>
          </p:grpSp>
          <p:grpSp>
            <p:nvGrpSpPr>
              <p:cNvPr id="23" name="Group 222"/>
              <p:cNvGrpSpPr>
                <a:grpSpLocks/>
              </p:cNvGrpSpPr>
              <p:nvPr/>
            </p:nvGrpSpPr>
            <p:grpSpPr bwMode="auto">
              <a:xfrm>
                <a:off x="1632" y="2256"/>
                <a:ext cx="528" cy="432"/>
                <a:chOff x="1152" y="3504"/>
                <a:chExt cx="528" cy="432"/>
              </a:xfrm>
            </p:grpSpPr>
            <p:sp>
              <p:nvSpPr>
                <p:cNvPr id="34015" name="Oval 223"/>
                <p:cNvSpPr>
                  <a:spLocks noChangeArrowheads="1"/>
                </p:cNvSpPr>
                <p:nvPr/>
              </p:nvSpPr>
              <p:spPr bwMode="auto">
                <a:xfrm>
                  <a:off x="1152" y="3504"/>
                  <a:ext cx="432" cy="432"/>
                </a:xfrm>
                <a:prstGeom prst="ellipse">
                  <a:avLst/>
                </a:prstGeom>
                <a:solidFill>
                  <a:srgbClr val="FF66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016" name="Text Box 224"/>
                <p:cNvSpPr txBox="1">
                  <a:spLocks noChangeArrowheads="1"/>
                </p:cNvSpPr>
                <p:nvPr/>
              </p:nvSpPr>
              <p:spPr bwMode="auto">
                <a:xfrm>
                  <a:off x="1200" y="3552"/>
                  <a:ext cx="480" cy="3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3200">
                      <a:latin typeface="Arial" charset="0"/>
                    </a:rPr>
                    <a:t>O</a:t>
                  </a:r>
                  <a:endParaRPr lang="en-US"/>
                </a:p>
              </p:txBody>
            </p:sp>
          </p:grpSp>
        </p:grpSp>
        <p:grpSp>
          <p:nvGrpSpPr>
            <p:cNvPr id="24" name="Group 225"/>
            <p:cNvGrpSpPr>
              <a:grpSpLocks/>
            </p:cNvGrpSpPr>
            <p:nvPr/>
          </p:nvGrpSpPr>
          <p:grpSpPr bwMode="auto">
            <a:xfrm>
              <a:off x="1008" y="2544"/>
              <a:ext cx="432" cy="432"/>
              <a:chOff x="864" y="1584"/>
              <a:chExt cx="432" cy="432"/>
            </a:xfrm>
          </p:grpSpPr>
          <p:sp>
            <p:nvSpPr>
              <p:cNvPr id="34018" name="Oval 226"/>
              <p:cNvSpPr>
                <a:spLocks noChangeArrowheads="1"/>
              </p:cNvSpPr>
              <p:nvPr/>
            </p:nvSpPr>
            <p:spPr bwMode="auto">
              <a:xfrm>
                <a:off x="864" y="1584"/>
                <a:ext cx="393" cy="432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019" name="Text Box 227"/>
              <p:cNvSpPr txBox="1">
                <a:spLocks noChangeArrowheads="1"/>
              </p:cNvSpPr>
              <p:nvPr/>
            </p:nvSpPr>
            <p:spPr bwMode="auto">
              <a:xfrm>
                <a:off x="903" y="1627"/>
                <a:ext cx="393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000">
                    <a:latin typeface="Arial" charset="0"/>
                  </a:rPr>
                  <a:t> </a:t>
                </a:r>
                <a:r>
                  <a:rPr lang="en-US" sz="3200">
                    <a:solidFill>
                      <a:schemeClr val="bg1"/>
                    </a:solidFill>
                    <a:latin typeface="Arial" charset="0"/>
                  </a:rPr>
                  <a:t>C</a:t>
                </a:r>
                <a:endParaRPr lang="en-US"/>
              </a:p>
            </p:txBody>
          </p:sp>
        </p:grpSp>
      </p:grpSp>
      <p:grpSp>
        <p:nvGrpSpPr>
          <p:cNvPr id="25" name="Group 296"/>
          <p:cNvGrpSpPr>
            <a:grpSpLocks/>
          </p:cNvGrpSpPr>
          <p:nvPr/>
        </p:nvGrpSpPr>
        <p:grpSpPr bwMode="auto">
          <a:xfrm>
            <a:off x="1828800" y="4267200"/>
            <a:ext cx="2590800" cy="685800"/>
            <a:chOff x="1152" y="2688"/>
            <a:chExt cx="1632" cy="432"/>
          </a:xfrm>
        </p:grpSpPr>
        <p:grpSp>
          <p:nvGrpSpPr>
            <p:cNvPr id="26" name="Group 286"/>
            <p:cNvGrpSpPr>
              <a:grpSpLocks/>
            </p:cNvGrpSpPr>
            <p:nvPr/>
          </p:nvGrpSpPr>
          <p:grpSpPr bwMode="auto">
            <a:xfrm rot="-1191497">
              <a:off x="1872" y="2688"/>
              <a:ext cx="912" cy="432"/>
              <a:chOff x="1632" y="2256"/>
              <a:chExt cx="912" cy="432"/>
            </a:xfrm>
          </p:grpSpPr>
          <p:grpSp>
            <p:nvGrpSpPr>
              <p:cNvPr id="27" name="Group 287"/>
              <p:cNvGrpSpPr>
                <a:grpSpLocks/>
              </p:cNvGrpSpPr>
              <p:nvPr/>
            </p:nvGrpSpPr>
            <p:grpSpPr bwMode="auto">
              <a:xfrm>
                <a:off x="2016" y="2256"/>
                <a:ext cx="528" cy="432"/>
                <a:chOff x="2256" y="1728"/>
                <a:chExt cx="528" cy="432"/>
              </a:xfrm>
            </p:grpSpPr>
            <p:sp>
              <p:nvSpPr>
                <p:cNvPr id="34080" name="Oval 288"/>
                <p:cNvSpPr>
                  <a:spLocks noChangeArrowheads="1"/>
                </p:cNvSpPr>
                <p:nvPr/>
              </p:nvSpPr>
              <p:spPr bwMode="auto">
                <a:xfrm>
                  <a:off x="2256" y="1728"/>
                  <a:ext cx="432" cy="432"/>
                </a:xfrm>
                <a:prstGeom prst="ellipse">
                  <a:avLst/>
                </a:prstGeom>
                <a:solidFill>
                  <a:srgbClr val="FF66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081" name="Text Box 289"/>
                <p:cNvSpPr txBox="1">
                  <a:spLocks noChangeArrowheads="1"/>
                </p:cNvSpPr>
                <p:nvPr/>
              </p:nvSpPr>
              <p:spPr bwMode="auto">
                <a:xfrm>
                  <a:off x="2304" y="1776"/>
                  <a:ext cx="480" cy="3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3200">
                      <a:latin typeface="Arial" charset="0"/>
                    </a:rPr>
                    <a:t>O</a:t>
                  </a:r>
                  <a:endParaRPr lang="en-US"/>
                </a:p>
              </p:txBody>
            </p:sp>
          </p:grpSp>
          <p:grpSp>
            <p:nvGrpSpPr>
              <p:cNvPr id="28" name="Group 290"/>
              <p:cNvGrpSpPr>
                <a:grpSpLocks/>
              </p:cNvGrpSpPr>
              <p:nvPr/>
            </p:nvGrpSpPr>
            <p:grpSpPr bwMode="auto">
              <a:xfrm>
                <a:off x="1632" y="2256"/>
                <a:ext cx="528" cy="432"/>
                <a:chOff x="1152" y="3504"/>
                <a:chExt cx="528" cy="432"/>
              </a:xfrm>
            </p:grpSpPr>
            <p:sp>
              <p:nvSpPr>
                <p:cNvPr id="34083" name="Oval 291"/>
                <p:cNvSpPr>
                  <a:spLocks noChangeArrowheads="1"/>
                </p:cNvSpPr>
                <p:nvPr/>
              </p:nvSpPr>
              <p:spPr bwMode="auto">
                <a:xfrm>
                  <a:off x="1152" y="3504"/>
                  <a:ext cx="432" cy="432"/>
                </a:xfrm>
                <a:prstGeom prst="ellipse">
                  <a:avLst/>
                </a:prstGeom>
                <a:solidFill>
                  <a:srgbClr val="FF66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084" name="Text Box 292"/>
                <p:cNvSpPr txBox="1">
                  <a:spLocks noChangeArrowheads="1"/>
                </p:cNvSpPr>
                <p:nvPr/>
              </p:nvSpPr>
              <p:spPr bwMode="auto">
                <a:xfrm>
                  <a:off x="1200" y="3552"/>
                  <a:ext cx="480" cy="3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3200">
                      <a:latin typeface="Arial" charset="0"/>
                    </a:rPr>
                    <a:t>O</a:t>
                  </a:r>
                  <a:endParaRPr lang="en-US"/>
                </a:p>
              </p:txBody>
            </p:sp>
          </p:grpSp>
        </p:grpSp>
        <p:grpSp>
          <p:nvGrpSpPr>
            <p:cNvPr id="29" name="Group 293"/>
            <p:cNvGrpSpPr>
              <a:grpSpLocks/>
            </p:cNvGrpSpPr>
            <p:nvPr/>
          </p:nvGrpSpPr>
          <p:grpSpPr bwMode="auto">
            <a:xfrm>
              <a:off x="1152" y="2688"/>
              <a:ext cx="432" cy="432"/>
              <a:chOff x="864" y="1584"/>
              <a:chExt cx="432" cy="432"/>
            </a:xfrm>
          </p:grpSpPr>
          <p:sp>
            <p:nvSpPr>
              <p:cNvPr id="34086" name="Oval 294"/>
              <p:cNvSpPr>
                <a:spLocks noChangeArrowheads="1"/>
              </p:cNvSpPr>
              <p:nvPr/>
            </p:nvSpPr>
            <p:spPr bwMode="auto">
              <a:xfrm>
                <a:off x="864" y="1584"/>
                <a:ext cx="393" cy="432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087" name="Text Box 295"/>
              <p:cNvSpPr txBox="1">
                <a:spLocks noChangeArrowheads="1"/>
              </p:cNvSpPr>
              <p:nvPr/>
            </p:nvSpPr>
            <p:spPr bwMode="auto">
              <a:xfrm>
                <a:off x="903" y="1627"/>
                <a:ext cx="393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000">
                    <a:latin typeface="Arial" charset="0"/>
                  </a:rPr>
                  <a:t> </a:t>
                </a:r>
                <a:r>
                  <a:rPr lang="en-US" sz="3200">
                    <a:solidFill>
                      <a:schemeClr val="bg1"/>
                    </a:solidFill>
                    <a:latin typeface="Arial" charset="0"/>
                  </a:rPr>
                  <a:t>C</a:t>
                </a:r>
                <a:endParaRPr lang="en-US"/>
              </a:p>
            </p:txBody>
          </p:sp>
        </p:grpSp>
      </p:grpSp>
      <p:grpSp>
        <p:nvGrpSpPr>
          <p:cNvPr id="30" name="Group 308"/>
          <p:cNvGrpSpPr>
            <a:grpSpLocks/>
          </p:cNvGrpSpPr>
          <p:nvPr/>
        </p:nvGrpSpPr>
        <p:grpSpPr bwMode="auto">
          <a:xfrm>
            <a:off x="2209800" y="4267200"/>
            <a:ext cx="2362200" cy="838200"/>
            <a:chOff x="1392" y="2688"/>
            <a:chExt cx="1488" cy="528"/>
          </a:xfrm>
        </p:grpSpPr>
        <p:grpSp>
          <p:nvGrpSpPr>
            <p:cNvPr id="31" name="Group 298"/>
            <p:cNvGrpSpPr>
              <a:grpSpLocks/>
            </p:cNvGrpSpPr>
            <p:nvPr/>
          </p:nvGrpSpPr>
          <p:grpSpPr bwMode="auto">
            <a:xfrm rot="-1191497">
              <a:off x="1968" y="2784"/>
              <a:ext cx="912" cy="432"/>
              <a:chOff x="1632" y="2256"/>
              <a:chExt cx="912" cy="432"/>
            </a:xfrm>
          </p:grpSpPr>
          <p:grpSp>
            <p:nvGrpSpPr>
              <p:cNvPr id="33824" name="Group 299"/>
              <p:cNvGrpSpPr>
                <a:grpSpLocks/>
              </p:cNvGrpSpPr>
              <p:nvPr/>
            </p:nvGrpSpPr>
            <p:grpSpPr bwMode="auto">
              <a:xfrm>
                <a:off x="2016" y="2256"/>
                <a:ext cx="528" cy="432"/>
                <a:chOff x="2256" y="1728"/>
                <a:chExt cx="528" cy="432"/>
              </a:xfrm>
            </p:grpSpPr>
            <p:sp>
              <p:nvSpPr>
                <p:cNvPr id="34092" name="Oval 300"/>
                <p:cNvSpPr>
                  <a:spLocks noChangeArrowheads="1"/>
                </p:cNvSpPr>
                <p:nvPr/>
              </p:nvSpPr>
              <p:spPr bwMode="auto">
                <a:xfrm>
                  <a:off x="2256" y="1728"/>
                  <a:ext cx="432" cy="432"/>
                </a:xfrm>
                <a:prstGeom prst="ellipse">
                  <a:avLst/>
                </a:prstGeom>
                <a:solidFill>
                  <a:srgbClr val="FF66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093" name="Text Box 301"/>
                <p:cNvSpPr txBox="1">
                  <a:spLocks noChangeArrowheads="1"/>
                </p:cNvSpPr>
                <p:nvPr/>
              </p:nvSpPr>
              <p:spPr bwMode="auto">
                <a:xfrm>
                  <a:off x="2304" y="1776"/>
                  <a:ext cx="480" cy="3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3200">
                      <a:latin typeface="Arial" charset="0"/>
                    </a:rPr>
                    <a:t>O</a:t>
                  </a:r>
                  <a:endParaRPr lang="en-US"/>
                </a:p>
              </p:txBody>
            </p:sp>
          </p:grpSp>
          <p:grpSp>
            <p:nvGrpSpPr>
              <p:cNvPr id="33825" name="Group 302"/>
              <p:cNvGrpSpPr>
                <a:grpSpLocks/>
              </p:cNvGrpSpPr>
              <p:nvPr/>
            </p:nvGrpSpPr>
            <p:grpSpPr bwMode="auto">
              <a:xfrm>
                <a:off x="1632" y="2256"/>
                <a:ext cx="528" cy="432"/>
                <a:chOff x="1152" y="3504"/>
                <a:chExt cx="528" cy="432"/>
              </a:xfrm>
            </p:grpSpPr>
            <p:sp>
              <p:nvSpPr>
                <p:cNvPr id="34095" name="Oval 303"/>
                <p:cNvSpPr>
                  <a:spLocks noChangeArrowheads="1"/>
                </p:cNvSpPr>
                <p:nvPr/>
              </p:nvSpPr>
              <p:spPr bwMode="auto">
                <a:xfrm>
                  <a:off x="1152" y="3504"/>
                  <a:ext cx="432" cy="432"/>
                </a:xfrm>
                <a:prstGeom prst="ellipse">
                  <a:avLst/>
                </a:prstGeom>
                <a:solidFill>
                  <a:srgbClr val="FF66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096" name="Text Box 304"/>
                <p:cNvSpPr txBox="1">
                  <a:spLocks noChangeArrowheads="1"/>
                </p:cNvSpPr>
                <p:nvPr/>
              </p:nvSpPr>
              <p:spPr bwMode="auto">
                <a:xfrm>
                  <a:off x="1200" y="3552"/>
                  <a:ext cx="480" cy="3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3200">
                      <a:latin typeface="Arial" charset="0"/>
                    </a:rPr>
                    <a:t>O</a:t>
                  </a:r>
                  <a:endParaRPr lang="en-US"/>
                </a:p>
              </p:txBody>
            </p:sp>
          </p:grpSp>
        </p:grpSp>
        <p:grpSp>
          <p:nvGrpSpPr>
            <p:cNvPr id="33826" name="Group 305"/>
            <p:cNvGrpSpPr>
              <a:grpSpLocks/>
            </p:cNvGrpSpPr>
            <p:nvPr/>
          </p:nvGrpSpPr>
          <p:grpSpPr bwMode="auto">
            <a:xfrm>
              <a:off x="1392" y="2688"/>
              <a:ext cx="432" cy="432"/>
              <a:chOff x="864" y="1584"/>
              <a:chExt cx="432" cy="432"/>
            </a:xfrm>
          </p:grpSpPr>
          <p:sp>
            <p:nvSpPr>
              <p:cNvPr id="34098" name="Oval 306"/>
              <p:cNvSpPr>
                <a:spLocks noChangeArrowheads="1"/>
              </p:cNvSpPr>
              <p:nvPr/>
            </p:nvSpPr>
            <p:spPr bwMode="auto">
              <a:xfrm>
                <a:off x="864" y="1584"/>
                <a:ext cx="393" cy="432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099" name="Text Box 307"/>
              <p:cNvSpPr txBox="1">
                <a:spLocks noChangeArrowheads="1"/>
              </p:cNvSpPr>
              <p:nvPr/>
            </p:nvSpPr>
            <p:spPr bwMode="auto">
              <a:xfrm>
                <a:off x="903" y="1627"/>
                <a:ext cx="393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000">
                    <a:latin typeface="Arial" charset="0"/>
                  </a:rPr>
                  <a:t> </a:t>
                </a:r>
                <a:r>
                  <a:rPr lang="en-US" sz="3200">
                    <a:solidFill>
                      <a:schemeClr val="bg1"/>
                    </a:solidFill>
                    <a:latin typeface="Arial" charset="0"/>
                  </a:rPr>
                  <a:t>C</a:t>
                </a:r>
                <a:endParaRPr lang="en-US"/>
              </a:p>
            </p:txBody>
          </p:sp>
        </p:grpSp>
      </p:grpSp>
      <p:grpSp>
        <p:nvGrpSpPr>
          <p:cNvPr id="33827" name="Group 320"/>
          <p:cNvGrpSpPr>
            <a:grpSpLocks/>
          </p:cNvGrpSpPr>
          <p:nvPr/>
        </p:nvGrpSpPr>
        <p:grpSpPr bwMode="auto">
          <a:xfrm>
            <a:off x="2667000" y="4343400"/>
            <a:ext cx="2209800" cy="914400"/>
            <a:chOff x="1680" y="2736"/>
            <a:chExt cx="1392" cy="576"/>
          </a:xfrm>
        </p:grpSpPr>
        <p:grpSp>
          <p:nvGrpSpPr>
            <p:cNvPr id="33830" name="Group 310"/>
            <p:cNvGrpSpPr>
              <a:grpSpLocks/>
            </p:cNvGrpSpPr>
            <p:nvPr/>
          </p:nvGrpSpPr>
          <p:grpSpPr bwMode="auto">
            <a:xfrm rot="-1964756">
              <a:off x="2160" y="2880"/>
              <a:ext cx="912" cy="432"/>
              <a:chOff x="1632" y="2256"/>
              <a:chExt cx="912" cy="432"/>
            </a:xfrm>
          </p:grpSpPr>
          <p:grpSp>
            <p:nvGrpSpPr>
              <p:cNvPr id="33833" name="Group 311"/>
              <p:cNvGrpSpPr>
                <a:grpSpLocks/>
              </p:cNvGrpSpPr>
              <p:nvPr/>
            </p:nvGrpSpPr>
            <p:grpSpPr bwMode="auto">
              <a:xfrm>
                <a:off x="2016" y="2256"/>
                <a:ext cx="528" cy="432"/>
                <a:chOff x="2256" y="1728"/>
                <a:chExt cx="528" cy="432"/>
              </a:xfrm>
            </p:grpSpPr>
            <p:sp>
              <p:nvSpPr>
                <p:cNvPr id="34104" name="Oval 312"/>
                <p:cNvSpPr>
                  <a:spLocks noChangeArrowheads="1"/>
                </p:cNvSpPr>
                <p:nvPr/>
              </p:nvSpPr>
              <p:spPr bwMode="auto">
                <a:xfrm>
                  <a:off x="2256" y="1728"/>
                  <a:ext cx="432" cy="432"/>
                </a:xfrm>
                <a:prstGeom prst="ellipse">
                  <a:avLst/>
                </a:prstGeom>
                <a:solidFill>
                  <a:srgbClr val="FF66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105" name="Text Box 313"/>
                <p:cNvSpPr txBox="1">
                  <a:spLocks noChangeArrowheads="1"/>
                </p:cNvSpPr>
                <p:nvPr/>
              </p:nvSpPr>
              <p:spPr bwMode="auto">
                <a:xfrm>
                  <a:off x="2304" y="1776"/>
                  <a:ext cx="480" cy="3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3200">
                      <a:latin typeface="Arial" charset="0"/>
                    </a:rPr>
                    <a:t>O</a:t>
                  </a:r>
                  <a:endParaRPr lang="en-US"/>
                </a:p>
              </p:txBody>
            </p:sp>
          </p:grpSp>
          <p:grpSp>
            <p:nvGrpSpPr>
              <p:cNvPr id="33836" name="Group 314"/>
              <p:cNvGrpSpPr>
                <a:grpSpLocks/>
              </p:cNvGrpSpPr>
              <p:nvPr/>
            </p:nvGrpSpPr>
            <p:grpSpPr bwMode="auto">
              <a:xfrm>
                <a:off x="1632" y="2256"/>
                <a:ext cx="528" cy="432"/>
                <a:chOff x="1152" y="3504"/>
                <a:chExt cx="528" cy="432"/>
              </a:xfrm>
            </p:grpSpPr>
            <p:sp>
              <p:nvSpPr>
                <p:cNvPr id="34107" name="Oval 315"/>
                <p:cNvSpPr>
                  <a:spLocks noChangeArrowheads="1"/>
                </p:cNvSpPr>
                <p:nvPr/>
              </p:nvSpPr>
              <p:spPr bwMode="auto">
                <a:xfrm>
                  <a:off x="1152" y="3504"/>
                  <a:ext cx="432" cy="432"/>
                </a:xfrm>
                <a:prstGeom prst="ellipse">
                  <a:avLst/>
                </a:prstGeom>
                <a:solidFill>
                  <a:srgbClr val="FF66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108" name="Text Box 316"/>
                <p:cNvSpPr txBox="1">
                  <a:spLocks noChangeArrowheads="1"/>
                </p:cNvSpPr>
                <p:nvPr/>
              </p:nvSpPr>
              <p:spPr bwMode="auto">
                <a:xfrm>
                  <a:off x="1200" y="3552"/>
                  <a:ext cx="480" cy="3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3200">
                      <a:latin typeface="Arial" charset="0"/>
                    </a:rPr>
                    <a:t>O</a:t>
                  </a:r>
                  <a:endParaRPr lang="en-US"/>
                </a:p>
              </p:txBody>
            </p:sp>
          </p:grpSp>
        </p:grpSp>
        <p:grpSp>
          <p:nvGrpSpPr>
            <p:cNvPr id="33837" name="Group 317"/>
            <p:cNvGrpSpPr>
              <a:grpSpLocks/>
            </p:cNvGrpSpPr>
            <p:nvPr/>
          </p:nvGrpSpPr>
          <p:grpSpPr bwMode="auto">
            <a:xfrm>
              <a:off x="1680" y="2736"/>
              <a:ext cx="432" cy="432"/>
              <a:chOff x="864" y="1584"/>
              <a:chExt cx="432" cy="432"/>
            </a:xfrm>
          </p:grpSpPr>
          <p:sp>
            <p:nvSpPr>
              <p:cNvPr id="34110" name="Oval 318"/>
              <p:cNvSpPr>
                <a:spLocks noChangeArrowheads="1"/>
              </p:cNvSpPr>
              <p:nvPr/>
            </p:nvSpPr>
            <p:spPr bwMode="auto">
              <a:xfrm>
                <a:off x="864" y="1584"/>
                <a:ext cx="393" cy="432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111" name="Text Box 319"/>
              <p:cNvSpPr txBox="1">
                <a:spLocks noChangeArrowheads="1"/>
              </p:cNvSpPr>
              <p:nvPr/>
            </p:nvSpPr>
            <p:spPr bwMode="auto">
              <a:xfrm>
                <a:off x="903" y="1627"/>
                <a:ext cx="393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000">
                    <a:latin typeface="Arial" charset="0"/>
                  </a:rPr>
                  <a:t> </a:t>
                </a:r>
                <a:r>
                  <a:rPr lang="en-US" sz="3200">
                    <a:solidFill>
                      <a:schemeClr val="bg1"/>
                    </a:solidFill>
                    <a:latin typeface="Arial" charset="0"/>
                  </a:rPr>
                  <a:t>C</a:t>
                </a:r>
                <a:endParaRPr lang="en-US"/>
              </a:p>
            </p:txBody>
          </p:sp>
        </p:grpSp>
      </p:grpSp>
      <p:grpSp>
        <p:nvGrpSpPr>
          <p:cNvPr id="33838" name="Group 332"/>
          <p:cNvGrpSpPr>
            <a:grpSpLocks/>
          </p:cNvGrpSpPr>
          <p:nvPr/>
        </p:nvGrpSpPr>
        <p:grpSpPr bwMode="auto">
          <a:xfrm>
            <a:off x="3200400" y="4267200"/>
            <a:ext cx="1905000" cy="1066800"/>
            <a:chOff x="2016" y="2688"/>
            <a:chExt cx="1200" cy="672"/>
          </a:xfrm>
        </p:grpSpPr>
        <p:grpSp>
          <p:nvGrpSpPr>
            <p:cNvPr id="33839" name="Group 322"/>
            <p:cNvGrpSpPr>
              <a:grpSpLocks/>
            </p:cNvGrpSpPr>
            <p:nvPr/>
          </p:nvGrpSpPr>
          <p:grpSpPr bwMode="auto">
            <a:xfrm rot="-1964756">
              <a:off x="2304" y="2928"/>
              <a:ext cx="912" cy="432"/>
              <a:chOff x="1632" y="2256"/>
              <a:chExt cx="912" cy="432"/>
            </a:xfrm>
          </p:grpSpPr>
          <p:grpSp>
            <p:nvGrpSpPr>
              <p:cNvPr id="33840" name="Group 323"/>
              <p:cNvGrpSpPr>
                <a:grpSpLocks/>
              </p:cNvGrpSpPr>
              <p:nvPr/>
            </p:nvGrpSpPr>
            <p:grpSpPr bwMode="auto">
              <a:xfrm>
                <a:off x="2016" y="2256"/>
                <a:ext cx="528" cy="432"/>
                <a:chOff x="2256" y="1728"/>
                <a:chExt cx="528" cy="432"/>
              </a:xfrm>
            </p:grpSpPr>
            <p:sp>
              <p:nvSpPr>
                <p:cNvPr id="34116" name="Oval 324"/>
                <p:cNvSpPr>
                  <a:spLocks noChangeArrowheads="1"/>
                </p:cNvSpPr>
                <p:nvPr/>
              </p:nvSpPr>
              <p:spPr bwMode="auto">
                <a:xfrm>
                  <a:off x="2256" y="1728"/>
                  <a:ext cx="432" cy="432"/>
                </a:xfrm>
                <a:prstGeom prst="ellipse">
                  <a:avLst/>
                </a:prstGeom>
                <a:solidFill>
                  <a:srgbClr val="FF66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117" name="Text Box 325"/>
                <p:cNvSpPr txBox="1">
                  <a:spLocks noChangeArrowheads="1"/>
                </p:cNvSpPr>
                <p:nvPr/>
              </p:nvSpPr>
              <p:spPr bwMode="auto">
                <a:xfrm>
                  <a:off x="2304" y="1776"/>
                  <a:ext cx="480" cy="3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3200">
                      <a:latin typeface="Arial" charset="0"/>
                    </a:rPr>
                    <a:t>O</a:t>
                  </a:r>
                  <a:endParaRPr lang="en-US"/>
                </a:p>
              </p:txBody>
            </p:sp>
          </p:grpSp>
          <p:grpSp>
            <p:nvGrpSpPr>
              <p:cNvPr id="33841" name="Group 326"/>
              <p:cNvGrpSpPr>
                <a:grpSpLocks/>
              </p:cNvGrpSpPr>
              <p:nvPr/>
            </p:nvGrpSpPr>
            <p:grpSpPr bwMode="auto">
              <a:xfrm>
                <a:off x="1632" y="2256"/>
                <a:ext cx="528" cy="432"/>
                <a:chOff x="1152" y="3504"/>
                <a:chExt cx="528" cy="432"/>
              </a:xfrm>
            </p:grpSpPr>
            <p:sp>
              <p:nvSpPr>
                <p:cNvPr id="34119" name="Oval 327"/>
                <p:cNvSpPr>
                  <a:spLocks noChangeArrowheads="1"/>
                </p:cNvSpPr>
                <p:nvPr/>
              </p:nvSpPr>
              <p:spPr bwMode="auto">
                <a:xfrm>
                  <a:off x="1152" y="3504"/>
                  <a:ext cx="432" cy="432"/>
                </a:xfrm>
                <a:prstGeom prst="ellipse">
                  <a:avLst/>
                </a:prstGeom>
                <a:solidFill>
                  <a:srgbClr val="FF66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120" name="Text Box 328"/>
                <p:cNvSpPr txBox="1">
                  <a:spLocks noChangeArrowheads="1"/>
                </p:cNvSpPr>
                <p:nvPr/>
              </p:nvSpPr>
              <p:spPr bwMode="auto">
                <a:xfrm>
                  <a:off x="1200" y="3552"/>
                  <a:ext cx="480" cy="3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3200">
                      <a:latin typeface="Arial" charset="0"/>
                    </a:rPr>
                    <a:t>O</a:t>
                  </a:r>
                  <a:endParaRPr lang="en-US"/>
                </a:p>
              </p:txBody>
            </p:sp>
          </p:grpSp>
        </p:grpSp>
        <p:grpSp>
          <p:nvGrpSpPr>
            <p:cNvPr id="33842" name="Group 329"/>
            <p:cNvGrpSpPr>
              <a:grpSpLocks/>
            </p:cNvGrpSpPr>
            <p:nvPr/>
          </p:nvGrpSpPr>
          <p:grpSpPr bwMode="auto">
            <a:xfrm>
              <a:off x="2016" y="2688"/>
              <a:ext cx="432" cy="432"/>
              <a:chOff x="864" y="1584"/>
              <a:chExt cx="432" cy="432"/>
            </a:xfrm>
          </p:grpSpPr>
          <p:sp>
            <p:nvSpPr>
              <p:cNvPr id="34122" name="Oval 330"/>
              <p:cNvSpPr>
                <a:spLocks noChangeArrowheads="1"/>
              </p:cNvSpPr>
              <p:nvPr/>
            </p:nvSpPr>
            <p:spPr bwMode="auto">
              <a:xfrm>
                <a:off x="864" y="1584"/>
                <a:ext cx="393" cy="432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123" name="Text Box 331"/>
              <p:cNvSpPr txBox="1">
                <a:spLocks noChangeArrowheads="1"/>
              </p:cNvSpPr>
              <p:nvPr/>
            </p:nvSpPr>
            <p:spPr bwMode="auto">
              <a:xfrm>
                <a:off x="903" y="1627"/>
                <a:ext cx="393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000">
                    <a:latin typeface="Arial" charset="0"/>
                  </a:rPr>
                  <a:t> </a:t>
                </a:r>
                <a:r>
                  <a:rPr lang="en-US" sz="3200">
                    <a:solidFill>
                      <a:schemeClr val="bg1"/>
                    </a:solidFill>
                    <a:latin typeface="Arial" charset="0"/>
                  </a:rPr>
                  <a:t>C</a:t>
                </a:r>
                <a:endParaRPr lang="en-US"/>
              </a:p>
            </p:txBody>
          </p:sp>
        </p:grpSp>
      </p:grpSp>
      <p:grpSp>
        <p:nvGrpSpPr>
          <p:cNvPr id="33843" name="Group 344"/>
          <p:cNvGrpSpPr>
            <a:grpSpLocks/>
          </p:cNvGrpSpPr>
          <p:nvPr/>
        </p:nvGrpSpPr>
        <p:grpSpPr bwMode="auto">
          <a:xfrm>
            <a:off x="3886200" y="4343400"/>
            <a:ext cx="1524000" cy="1143000"/>
            <a:chOff x="2448" y="2736"/>
            <a:chExt cx="960" cy="720"/>
          </a:xfrm>
        </p:grpSpPr>
        <p:grpSp>
          <p:nvGrpSpPr>
            <p:cNvPr id="33844" name="Group 334"/>
            <p:cNvGrpSpPr>
              <a:grpSpLocks/>
            </p:cNvGrpSpPr>
            <p:nvPr/>
          </p:nvGrpSpPr>
          <p:grpSpPr bwMode="auto">
            <a:xfrm rot="-1964756">
              <a:off x="2496" y="3024"/>
              <a:ext cx="912" cy="432"/>
              <a:chOff x="1632" y="2256"/>
              <a:chExt cx="912" cy="432"/>
            </a:xfrm>
          </p:grpSpPr>
          <p:grpSp>
            <p:nvGrpSpPr>
              <p:cNvPr id="33845" name="Group 335"/>
              <p:cNvGrpSpPr>
                <a:grpSpLocks/>
              </p:cNvGrpSpPr>
              <p:nvPr/>
            </p:nvGrpSpPr>
            <p:grpSpPr bwMode="auto">
              <a:xfrm>
                <a:off x="2016" y="2256"/>
                <a:ext cx="528" cy="432"/>
                <a:chOff x="2256" y="1728"/>
                <a:chExt cx="528" cy="432"/>
              </a:xfrm>
            </p:grpSpPr>
            <p:sp>
              <p:nvSpPr>
                <p:cNvPr id="34128" name="Oval 336"/>
                <p:cNvSpPr>
                  <a:spLocks noChangeArrowheads="1"/>
                </p:cNvSpPr>
                <p:nvPr/>
              </p:nvSpPr>
              <p:spPr bwMode="auto">
                <a:xfrm>
                  <a:off x="2256" y="1728"/>
                  <a:ext cx="432" cy="432"/>
                </a:xfrm>
                <a:prstGeom prst="ellipse">
                  <a:avLst/>
                </a:prstGeom>
                <a:solidFill>
                  <a:srgbClr val="FF66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129" name="Text Box 337"/>
                <p:cNvSpPr txBox="1">
                  <a:spLocks noChangeArrowheads="1"/>
                </p:cNvSpPr>
                <p:nvPr/>
              </p:nvSpPr>
              <p:spPr bwMode="auto">
                <a:xfrm>
                  <a:off x="2304" y="1776"/>
                  <a:ext cx="480" cy="3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3200">
                      <a:latin typeface="Arial" charset="0"/>
                    </a:rPr>
                    <a:t>O</a:t>
                  </a:r>
                  <a:endParaRPr lang="en-US"/>
                </a:p>
              </p:txBody>
            </p:sp>
          </p:grpSp>
          <p:grpSp>
            <p:nvGrpSpPr>
              <p:cNvPr id="33846" name="Group 338"/>
              <p:cNvGrpSpPr>
                <a:grpSpLocks/>
              </p:cNvGrpSpPr>
              <p:nvPr/>
            </p:nvGrpSpPr>
            <p:grpSpPr bwMode="auto">
              <a:xfrm>
                <a:off x="1632" y="2256"/>
                <a:ext cx="528" cy="432"/>
                <a:chOff x="1152" y="3504"/>
                <a:chExt cx="528" cy="432"/>
              </a:xfrm>
            </p:grpSpPr>
            <p:sp>
              <p:nvSpPr>
                <p:cNvPr id="34131" name="Oval 339"/>
                <p:cNvSpPr>
                  <a:spLocks noChangeArrowheads="1"/>
                </p:cNvSpPr>
                <p:nvPr/>
              </p:nvSpPr>
              <p:spPr bwMode="auto">
                <a:xfrm>
                  <a:off x="1152" y="3504"/>
                  <a:ext cx="432" cy="432"/>
                </a:xfrm>
                <a:prstGeom prst="ellipse">
                  <a:avLst/>
                </a:prstGeom>
                <a:solidFill>
                  <a:srgbClr val="FF66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132" name="Text Box 340"/>
                <p:cNvSpPr txBox="1">
                  <a:spLocks noChangeArrowheads="1"/>
                </p:cNvSpPr>
                <p:nvPr/>
              </p:nvSpPr>
              <p:spPr bwMode="auto">
                <a:xfrm>
                  <a:off x="1200" y="3552"/>
                  <a:ext cx="480" cy="3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3200">
                      <a:latin typeface="Arial" charset="0"/>
                    </a:rPr>
                    <a:t>O</a:t>
                  </a:r>
                  <a:endParaRPr lang="en-US"/>
                </a:p>
              </p:txBody>
            </p:sp>
          </p:grpSp>
        </p:grpSp>
        <p:grpSp>
          <p:nvGrpSpPr>
            <p:cNvPr id="33847" name="Group 341"/>
            <p:cNvGrpSpPr>
              <a:grpSpLocks/>
            </p:cNvGrpSpPr>
            <p:nvPr/>
          </p:nvGrpSpPr>
          <p:grpSpPr bwMode="auto">
            <a:xfrm>
              <a:off x="2448" y="2736"/>
              <a:ext cx="432" cy="432"/>
              <a:chOff x="864" y="1584"/>
              <a:chExt cx="432" cy="432"/>
            </a:xfrm>
          </p:grpSpPr>
          <p:sp>
            <p:nvSpPr>
              <p:cNvPr id="34134" name="Oval 342"/>
              <p:cNvSpPr>
                <a:spLocks noChangeArrowheads="1"/>
              </p:cNvSpPr>
              <p:nvPr/>
            </p:nvSpPr>
            <p:spPr bwMode="auto">
              <a:xfrm>
                <a:off x="864" y="1584"/>
                <a:ext cx="393" cy="432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135" name="Text Box 343"/>
              <p:cNvSpPr txBox="1">
                <a:spLocks noChangeArrowheads="1"/>
              </p:cNvSpPr>
              <p:nvPr/>
            </p:nvSpPr>
            <p:spPr bwMode="auto">
              <a:xfrm>
                <a:off x="903" y="1627"/>
                <a:ext cx="393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000">
                    <a:latin typeface="Arial" charset="0"/>
                  </a:rPr>
                  <a:t> </a:t>
                </a:r>
                <a:r>
                  <a:rPr lang="en-US" sz="3200">
                    <a:solidFill>
                      <a:schemeClr val="bg1"/>
                    </a:solidFill>
                    <a:latin typeface="Arial" charset="0"/>
                  </a:rPr>
                  <a:t>C</a:t>
                </a:r>
                <a:endParaRPr lang="en-US"/>
              </a:p>
            </p:txBody>
          </p:sp>
        </p:grpSp>
      </p:grpSp>
      <p:grpSp>
        <p:nvGrpSpPr>
          <p:cNvPr id="33848" name="Group 356"/>
          <p:cNvGrpSpPr>
            <a:grpSpLocks/>
          </p:cNvGrpSpPr>
          <p:nvPr/>
        </p:nvGrpSpPr>
        <p:grpSpPr bwMode="auto">
          <a:xfrm>
            <a:off x="4343400" y="4419600"/>
            <a:ext cx="1447800" cy="1295400"/>
            <a:chOff x="2736" y="2784"/>
            <a:chExt cx="912" cy="816"/>
          </a:xfrm>
        </p:grpSpPr>
        <p:grpSp>
          <p:nvGrpSpPr>
            <p:cNvPr id="33849" name="Group 347"/>
            <p:cNvGrpSpPr>
              <a:grpSpLocks/>
            </p:cNvGrpSpPr>
            <p:nvPr/>
          </p:nvGrpSpPr>
          <p:grpSpPr bwMode="auto">
            <a:xfrm rot="-1964756">
              <a:off x="3120" y="2784"/>
              <a:ext cx="528" cy="432"/>
              <a:chOff x="2256" y="1728"/>
              <a:chExt cx="528" cy="432"/>
            </a:xfrm>
          </p:grpSpPr>
          <p:sp>
            <p:nvSpPr>
              <p:cNvPr id="34140" name="Oval 348"/>
              <p:cNvSpPr>
                <a:spLocks noChangeArrowheads="1"/>
              </p:cNvSpPr>
              <p:nvPr/>
            </p:nvSpPr>
            <p:spPr bwMode="auto">
              <a:xfrm>
                <a:off x="2256" y="1728"/>
                <a:ext cx="432" cy="432"/>
              </a:xfrm>
              <a:prstGeom prst="ellipse">
                <a:avLst/>
              </a:prstGeom>
              <a:solidFill>
                <a:srgbClr val="FF66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141" name="Text Box 349"/>
              <p:cNvSpPr txBox="1">
                <a:spLocks noChangeArrowheads="1"/>
              </p:cNvSpPr>
              <p:nvPr/>
            </p:nvSpPr>
            <p:spPr bwMode="auto">
              <a:xfrm>
                <a:off x="2304" y="1776"/>
                <a:ext cx="480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200">
                    <a:latin typeface="Arial" charset="0"/>
                  </a:rPr>
                  <a:t>O</a:t>
                </a:r>
                <a:endParaRPr lang="en-US"/>
              </a:p>
            </p:txBody>
          </p:sp>
        </p:grpSp>
        <p:grpSp>
          <p:nvGrpSpPr>
            <p:cNvPr id="33850" name="Group 350"/>
            <p:cNvGrpSpPr>
              <a:grpSpLocks/>
            </p:cNvGrpSpPr>
            <p:nvPr/>
          </p:nvGrpSpPr>
          <p:grpSpPr bwMode="auto">
            <a:xfrm rot="-1964756">
              <a:off x="2736" y="3168"/>
              <a:ext cx="528" cy="432"/>
              <a:chOff x="1152" y="3504"/>
              <a:chExt cx="528" cy="432"/>
            </a:xfrm>
          </p:grpSpPr>
          <p:sp>
            <p:nvSpPr>
              <p:cNvPr id="34143" name="Oval 351"/>
              <p:cNvSpPr>
                <a:spLocks noChangeArrowheads="1"/>
              </p:cNvSpPr>
              <p:nvPr/>
            </p:nvSpPr>
            <p:spPr bwMode="auto">
              <a:xfrm>
                <a:off x="1152" y="3504"/>
                <a:ext cx="432" cy="432"/>
              </a:xfrm>
              <a:prstGeom prst="ellipse">
                <a:avLst/>
              </a:prstGeom>
              <a:solidFill>
                <a:srgbClr val="FF66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144" name="Text Box 352"/>
              <p:cNvSpPr txBox="1">
                <a:spLocks noChangeArrowheads="1"/>
              </p:cNvSpPr>
              <p:nvPr/>
            </p:nvSpPr>
            <p:spPr bwMode="auto">
              <a:xfrm>
                <a:off x="1200" y="3552"/>
                <a:ext cx="480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200">
                    <a:latin typeface="Arial" charset="0"/>
                  </a:rPr>
                  <a:t>O</a:t>
                </a:r>
                <a:endParaRPr lang="en-US"/>
              </a:p>
            </p:txBody>
          </p:sp>
        </p:grpSp>
        <p:grpSp>
          <p:nvGrpSpPr>
            <p:cNvPr id="33851" name="Group 353"/>
            <p:cNvGrpSpPr>
              <a:grpSpLocks/>
            </p:cNvGrpSpPr>
            <p:nvPr/>
          </p:nvGrpSpPr>
          <p:grpSpPr bwMode="auto">
            <a:xfrm>
              <a:off x="2736" y="2784"/>
              <a:ext cx="432" cy="432"/>
              <a:chOff x="864" y="1584"/>
              <a:chExt cx="432" cy="432"/>
            </a:xfrm>
          </p:grpSpPr>
          <p:sp>
            <p:nvSpPr>
              <p:cNvPr id="34146" name="Oval 354"/>
              <p:cNvSpPr>
                <a:spLocks noChangeArrowheads="1"/>
              </p:cNvSpPr>
              <p:nvPr/>
            </p:nvSpPr>
            <p:spPr bwMode="auto">
              <a:xfrm>
                <a:off x="864" y="1584"/>
                <a:ext cx="393" cy="432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147" name="Text Box 355"/>
              <p:cNvSpPr txBox="1">
                <a:spLocks noChangeArrowheads="1"/>
              </p:cNvSpPr>
              <p:nvPr/>
            </p:nvSpPr>
            <p:spPr bwMode="auto">
              <a:xfrm>
                <a:off x="903" y="1627"/>
                <a:ext cx="393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000">
                    <a:latin typeface="Arial" charset="0"/>
                  </a:rPr>
                  <a:t> </a:t>
                </a:r>
                <a:r>
                  <a:rPr lang="en-US" sz="3200">
                    <a:solidFill>
                      <a:schemeClr val="bg1"/>
                    </a:solidFill>
                    <a:latin typeface="Arial" charset="0"/>
                  </a:rPr>
                  <a:t>C</a:t>
                </a:r>
                <a:endParaRPr lang="en-US"/>
              </a:p>
            </p:txBody>
          </p:sp>
        </p:grpSp>
      </p:grpSp>
      <p:grpSp>
        <p:nvGrpSpPr>
          <p:cNvPr id="33852" name="Group 367"/>
          <p:cNvGrpSpPr>
            <a:grpSpLocks/>
          </p:cNvGrpSpPr>
          <p:nvPr/>
        </p:nvGrpSpPr>
        <p:grpSpPr bwMode="auto">
          <a:xfrm>
            <a:off x="4800600" y="4419600"/>
            <a:ext cx="1524000" cy="1371600"/>
            <a:chOff x="3024" y="2784"/>
            <a:chExt cx="960" cy="864"/>
          </a:xfrm>
        </p:grpSpPr>
        <p:grpSp>
          <p:nvGrpSpPr>
            <p:cNvPr id="33853" name="Group 358"/>
            <p:cNvGrpSpPr>
              <a:grpSpLocks/>
            </p:cNvGrpSpPr>
            <p:nvPr/>
          </p:nvGrpSpPr>
          <p:grpSpPr bwMode="auto">
            <a:xfrm rot="42061">
              <a:off x="3456" y="2784"/>
              <a:ext cx="528" cy="432"/>
              <a:chOff x="2256" y="1728"/>
              <a:chExt cx="528" cy="432"/>
            </a:xfrm>
          </p:grpSpPr>
          <p:sp>
            <p:nvSpPr>
              <p:cNvPr id="34151" name="Oval 359"/>
              <p:cNvSpPr>
                <a:spLocks noChangeArrowheads="1"/>
              </p:cNvSpPr>
              <p:nvPr/>
            </p:nvSpPr>
            <p:spPr bwMode="auto">
              <a:xfrm>
                <a:off x="2256" y="1728"/>
                <a:ext cx="432" cy="432"/>
              </a:xfrm>
              <a:prstGeom prst="ellipse">
                <a:avLst/>
              </a:prstGeom>
              <a:solidFill>
                <a:srgbClr val="FF66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152" name="Text Box 360"/>
              <p:cNvSpPr txBox="1">
                <a:spLocks noChangeArrowheads="1"/>
              </p:cNvSpPr>
              <p:nvPr/>
            </p:nvSpPr>
            <p:spPr bwMode="auto">
              <a:xfrm>
                <a:off x="2304" y="1776"/>
                <a:ext cx="480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200">
                    <a:latin typeface="Arial" charset="0"/>
                  </a:rPr>
                  <a:t>O</a:t>
                </a:r>
                <a:endParaRPr lang="en-US"/>
              </a:p>
            </p:txBody>
          </p:sp>
        </p:grpSp>
        <p:grpSp>
          <p:nvGrpSpPr>
            <p:cNvPr id="33854" name="Group 361"/>
            <p:cNvGrpSpPr>
              <a:grpSpLocks/>
            </p:cNvGrpSpPr>
            <p:nvPr/>
          </p:nvGrpSpPr>
          <p:grpSpPr bwMode="auto">
            <a:xfrm rot="-100992">
              <a:off x="3024" y="3216"/>
              <a:ext cx="528" cy="432"/>
              <a:chOff x="1152" y="3504"/>
              <a:chExt cx="528" cy="432"/>
            </a:xfrm>
          </p:grpSpPr>
          <p:sp>
            <p:nvSpPr>
              <p:cNvPr id="34154" name="Oval 362"/>
              <p:cNvSpPr>
                <a:spLocks noChangeArrowheads="1"/>
              </p:cNvSpPr>
              <p:nvPr/>
            </p:nvSpPr>
            <p:spPr bwMode="auto">
              <a:xfrm>
                <a:off x="1152" y="3504"/>
                <a:ext cx="432" cy="432"/>
              </a:xfrm>
              <a:prstGeom prst="ellipse">
                <a:avLst/>
              </a:prstGeom>
              <a:solidFill>
                <a:srgbClr val="FF66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155" name="Text Box 363"/>
              <p:cNvSpPr txBox="1">
                <a:spLocks noChangeArrowheads="1"/>
              </p:cNvSpPr>
              <p:nvPr/>
            </p:nvSpPr>
            <p:spPr bwMode="auto">
              <a:xfrm>
                <a:off x="1200" y="3552"/>
                <a:ext cx="480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200">
                    <a:latin typeface="Arial" charset="0"/>
                  </a:rPr>
                  <a:t>O</a:t>
                </a:r>
                <a:endParaRPr lang="en-US"/>
              </a:p>
            </p:txBody>
          </p:sp>
        </p:grpSp>
        <p:grpSp>
          <p:nvGrpSpPr>
            <p:cNvPr id="33855" name="Group 364"/>
            <p:cNvGrpSpPr>
              <a:grpSpLocks/>
            </p:cNvGrpSpPr>
            <p:nvPr/>
          </p:nvGrpSpPr>
          <p:grpSpPr bwMode="auto">
            <a:xfrm>
              <a:off x="3072" y="2832"/>
              <a:ext cx="432" cy="432"/>
              <a:chOff x="864" y="1584"/>
              <a:chExt cx="432" cy="432"/>
            </a:xfrm>
          </p:grpSpPr>
          <p:sp>
            <p:nvSpPr>
              <p:cNvPr id="34157" name="Oval 365"/>
              <p:cNvSpPr>
                <a:spLocks noChangeArrowheads="1"/>
              </p:cNvSpPr>
              <p:nvPr/>
            </p:nvSpPr>
            <p:spPr bwMode="auto">
              <a:xfrm>
                <a:off x="864" y="1584"/>
                <a:ext cx="393" cy="432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158" name="Text Box 366"/>
              <p:cNvSpPr txBox="1">
                <a:spLocks noChangeArrowheads="1"/>
              </p:cNvSpPr>
              <p:nvPr/>
            </p:nvSpPr>
            <p:spPr bwMode="auto">
              <a:xfrm>
                <a:off x="903" y="1627"/>
                <a:ext cx="393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000">
                    <a:latin typeface="Arial" charset="0"/>
                  </a:rPr>
                  <a:t> </a:t>
                </a:r>
                <a:r>
                  <a:rPr lang="en-US" sz="3200">
                    <a:solidFill>
                      <a:schemeClr val="bg1"/>
                    </a:solidFill>
                    <a:latin typeface="Arial" charset="0"/>
                  </a:rPr>
                  <a:t>C</a:t>
                </a:r>
                <a:endParaRPr lang="en-US"/>
              </a:p>
            </p:txBody>
          </p:sp>
        </p:grpSp>
      </p:grpSp>
      <p:grpSp>
        <p:nvGrpSpPr>
          <p:cNvPr id="34082" name="Group 378"/>
          <p:cNvGrpSpPr>
            <a:grpSpLocks/>
          </p:cNvGrpSpPr>
          <p:nvPr/>
        </p:nvGrpSpPr>
        <p:grpSpPr bwMode="auto">
          <a:xfrm>
            <a:off x="4724400" y="4343400"/>
            <a:ext cx="1828800" cy="1066800"/>
            <a:chOff x="2976" y="2736"/>
            <a:chExt cx="1152" cy="672"/>
          </a:xfrm>
        </p:grpSpPr>
        <p:grpSp>
          <p:nvGrpSpPr>
            <p:cNvPr id="34085" name="Group 369"/>
            <p:cNvGrpSpPr>
              <a:grpSpLocks/>
            </p:cNvGrpSpPr>
            <p:nvPr/>
          </p:nvGrpSpPr>
          <p:grpSpPr bwMode="auto">
            <a:xfrm rot="42061">
              <a:off x="3600" y="2784"/>
              <a:ext cx="528" cy="432"/>
              <a:chOff x="2256" y="1728"/>
              <a:chExt cx="528" cy="432"/>
            </a:xfrm>
          </p:grpSpPr>
          <p:sp>
            <p:nvSpPr>
              <p:cNvPr id="34162" name="Oval 370"/>
              <p:cNvSpPr>
                <a:spLocks noChangeArrowheads="1"/>
              </p:cNvSpPr>
              <p:nvPr/>
            </p:nvSpPr>
            <p:spPr bwMode="auto">
              <a:xfrm>
                <a:off x="2256" y="1728"/>
                <a:ext cx="432" cy="432"/>
              </a:xfrm>
              <a:prstGeom prst="ellipse">
                <a:avLst/>
              </a:prstGeom>
              <a:solidFill>
                <a:srgbClr val="FF66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163" name="Text Box 371"/>
              <p:cNvSpPr txBox="1">
                <a:spLocks noChangeArrowheads="1"/>
              </p:cNvSpPr>
              <p:nvPr/>
            </p:nvSpPr>
            <p:spPr bwMode="auto">
              <a:xfrm>
                <a:off x="2304" y="1776"/>
                <a:ext cx="480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200">
                    <a:latin typeface="Arial" charset="0"/>
                  </a:rPr>
                  <a:t>O</a:t>
                </a:r>
                <a:endParaRPr lang="en-US"/>
              </a:p>
            </p:txBody>
          </p:sp>
        </p:grpSp>
        <p:grpSp>
          <p:nvGrpSpPr>
            <p:cNvPr id="34088" name="Group 372"/>
            <p:cNvGrpSpPr>
              <a:grpSpLocks/>
            </p:cNvGrpSpPr>
            <p:nvPr/>
          </p:nvGrpSpPr>
          <p:grpSpPr bwMode="auto">
            <a:xfrm rot="-100992">
              <a:off x="2976" y="2976"/>
              <a:ext cx="528" cy="432"/>
              <a:chOff x="1152" y="3504"/>
              <a:chExt cx="528" cy="432"/>
            </a:xfrm>
          </p:grpSpPr>
          <p:sp>
            <p:nvSpPr>
              <p:cNvPr id="34165" name="Oval 373"/>
              <p:cNvSpPr>
                <a:spLocks noChangeArrowheads="1"/>
              </p:cNvSpPr>
              <p:nvPr/>
            </p:nvSpPr>
            <p:spPr bwMode="auto">
              <a:xfrm>
                <a:off x="1152" y="3504"/>
                <a:ext cx="432" cy="432"/>
              </a:xfrm>
              <a:prstGeom prst="ellipse">
                <a:avLst/>
              </a:prstGeom>
              <a:solidFill>
                <a:srgbClr val="FF66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166" name="Text Box 374"/>
              <p:cNvSpPr txBox="1">
                <a:spLocks noChangeArrowheads="1"/>
              </p:cNvSpPr>
              <p:nvPr/>
            </p:nvSpPr>
            <p:spPr bwMode="auto">
              <a:xfrm>
                <a:off x="1200" y="3552"/>
                <a:ext cx="480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200">
                    <a:latin typeface="Arial" charset="0"/>
                  </a:rPr>
                  <a:t>O</a:t>
                </a:r>
                <a:endParaRPr lang="en-US"/>
              </a:p>
            </p:txBody>
          </p:sp>
        </p:grpSp>
        <p:grpSp>
          <p:nvGrpSpPr>
            <p:cNvPr id="34089" name="Group 375"/>
            <p:cNvGrpSpPr>
              <a:grpSpLocks/>
            </p:cNvGrpSpPr>
            <p:nvPr/>
          </p:nvGrpSpPr>
          <p:grpSpPr bwMode="auto">
            <a:xfrm>
              <a:off x="3264" y="2736"/>
              <a:ext cx="432" cy="432"/>
              <a:chOff x="864" y="1584"/>
              <a:chExt cx="432" cy="432"/>
            </a:xfrm>
          </p:grpSpPr>
          <p:sp>
            <p:nvSpPr>
              <p:cNvPr id="34168" name="Oval 376"/>
              <p:cNvSpPr>
                <a:spLocks noChangeArrowheads="1"/>
              </p:cNvSpPr>
              <p:nvPr/>
            </p:nvSpPr>
            <p:spPr bwMode="auto">
              <a:xfrm>
                <a:off x="864" y="1584"/>
                <a:ext cx="393" cy="432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169" name="Text Box 377"/>
              <p:cNvSpPr txBox="1">
                <a:spLocks noChangeArrowheads="1"/>
              </p:cNvSpPr>
              <p:nvPr/>
            </p:nvSpPr>
            <p:spPr bwMode="auto">
              <a:xfrm>
                <a:off x="903" y="1627"/>
                <a:ext cx="393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000">
                    <a:latin typeface="Arial" charset="0"/>
                  </a:rPr>
                  <a:t> </a:t>
                </a:r>
                <a:r>
                  <a:rPr lang="en-US" sz="3200">
                    <a:solidFill>
                      <a:schemeClr val="bg1"/>
                    </a:solidFill>
                    <a:latin typeface="Arial" charset="0"/>
                  </a:rPr>
                  <a:t>C</a:t>
                </a:r>
                <a:endParaRPr lang="en-US"/>
              </a:p>
            </p:txBody>
          </p:sp>
        </p:grpSp>
      </p:grpSp>
      <p:grpSp>
        <p:nvGrpSpPr>
          <p:cNvPr id="34090" name="Group 389"/>
          <p:cNvGrpSpPr>
            <a:grpSpLocks/>
          </p:cNvGrpSpPr>
          <p:nvPr/>
        </p:nvGrpSpPr>
        <p:grpSpPr bwMode="auto">
          <a:xfrm>
            <a:off x="5029200" y="3886200"/>
            <a:ext cx="1905000" cy="914400"/>
            <a:chOff x="3120" y="2592"/>
            <a:chExt cx="1200" cy="576"/>
          </a:xfrm>
        </p:grpSpPr>
        <p:grpSp>
          <p:nvGrpSpPr>
            <p:cNvPr id="34091" name="Group 380"/>
            <p:cNvGrpSpPr>
              <a:grpSpLocks/>
            </p:cNvGrpSpPr>
            <p:nvPr/>
          </p:nvGrpSpPr>
          <p:grpSpPr bwMode="auto">
            <a:xfrm rot="42061">
              <a:off x="3792" y="2640"/>
              <a:ext cx="528" cy="432"/>
              <a:chOff x="2256" y="1728"/>
              <a:chExt cx="528" cy="432"/>
            </a:xfrm>
          </p:grpSpPr>
          <p:sp>
            <p:nvSpPr>
              <p:cNvPr id="34173" name="Oval 381"/>
              <p:cNvSpPr>
                <a:spLocks noChangeArrowheads="1"/>
              </p:cNvSpPr>
              <p:nvPr/>
            </p:nvSpPr>
            <p:spPr bwMode="auto">
              <a:xfrm>
                <a:off x="2256" y="1728"/>
                <a:ext cx="432" cy="432"/>
              </a:xfrm>
              <a:prstGeom prst="ellipse">
                <a:avLst/>
              </a:prstGeom>
              <a:solidFill>
                <a:srgbClr val="FF66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174" name="Text Box 382"/>
              <p:cNvSpPr txBox="1">
                <a:spLocks noChangeArrowheads="1"/>
              </p:cNvSpPr>
              <p:nvPr/>
            </p:nvSpPr>
            <p:spPr bwMode="auto">
              <a:xfrm>
                <a:off x="2304" y="1776"/>
                <a:ext cx="480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200" dirty="0">
                    <a:latin typeface="Arial" charset="0"/>
                  </a:rPr>
                  <a:t>O</a:t>
                </a:r>
                <a:endParaRPr lang="en-US" dirty="0"/>
              </a:p>
            </p:txBody>
          </p:sp>
        </p:grpSp>
        <p:grpSp>
          <p:nvGrpSpPr>
            <p:cNvPr id="34094" name="Group 383"/>
            <p:cNvGrpSpPr>
              <a:grpSpLocks/>
            </p:cNvGrpSpPr>
            <p:nvPr/>
          </p:nvGrpSpPr>
          <p:grpSpPr bwMode="auto">
            <a:xfrm rot="-100992">
              <a:off x="3120" y="2736"/>
              <a:ext cx="528" cy="432"/>
              <a:chOff x="1152" y="3504"/>
              <a:chExt cx="528" cy="432"/>
            </a:xfrm>
          </p:grpSpPr>
          <p:sp>
            <p:nvSpPr>
              <p:cNvPr id="34176" name="Oval 384"/>
              <p:cNvSpPr>
                <a:spLocks noChangeArrowheads="1"/>
              </p:cNvSpPr>
              <p:nvPr/>
            </p:nvSpPr>
            <p:spPr bwMode="auto">
              <a:xfrm>
                <a:off x="1152" y="3504"/>
                <a:ext cx="432" cy="432"/>
              </a:xfrm>
              <a:prstGeom prst="ellipse">
                <a:avLst/>
              </a:prstGeom>
              <a:solidFill>
                <a:srgbClr val="FF66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177" name="Text Box 385"/>
              <p:cNvSpPr txBox="1">
                <a:spLocks noChangeArrowheads="1"/>
              </p:cNvSpPr>
              <p:nvPr/>
            </p:nvSpPr>
            <p:spPr bwMode="auto">
              <a:xfrm>
                <a:off x="1200" y="3552"/>
                <a:ext cx="480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200">
                    <a:latin typeface="Arial" charset="0"/>
                  </a:rPr>
                  <a:t>O</a:t>
                </a:r>
                <a:endParaRPr lang="en-US"/>
              </a:p>
            </p:txBody>
          </p:sp>
        </p:grpSp>
        <p:grpSp>
          <p:nvGrpSpPr>
            <p:cNvPr id="34097" name="Group 386"/>
            <p:cNvGrpSpPr>
              <a:grpSpLocks/>
            </p:cNvGrpSpPr>
            <p:nvPr/>
          </p:nvGrpSpPr>
          <p:grpSpPr bwMode="auto">
            <a:xfrm>
              <a:off x="3456" y="2592"/>
              <a:ext cx="432" cy="432"/>
              <a:chOff x="864" y="1584"/>
              <a:chExt cx="432" cy="432"/>
            </a:xfrm>
          </p:grpSpPr>
          <p:sp>
            <p:nvSpPr>
              <p:cNvPr id="34179" name="Oval 387"/>
              <p:cNvSpPr>
                <a:spLocks noChangeArrowheads="1"/>
              </p:cNvSpPr>
              <p:nvPr/>
            </p:nvSpPr>
            <p:spPr bwMode="auto">
              <a:xfrm>
                <a:off x="864" y="1584"/>
                <a:ext cx="393" cy="432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180" name="Text Box 388"/>
              <p:cNvSpPr txBox="1">
                <a:spLocks noChangeArrowheads="1"/>
              </p:cNvSpPr>
              <p:nvPr/>
            </p:nvSpPr>
            <p:spPr bwMode="auto">
              <a:xfrm>
                <a:off x="903" y="1627"/>
                <a:ext cx="393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000">
                    <a:latin typeface="Arial" charset="0"/>
                  </a:rPr>
                  <a:t> </a:t>
                </a:r>
                <a:r>
                  <a:rPr lang="en-US" sz="3200">
                    <a:solidFill>
                      <a:schemeClr val="bg1"/>
                    </a:solidFill>
                    <a:latin typeface="Arial" charset="0"/>
                  </a:rPr>
                  <a:t>C</a:t>
                </a:r>
                <a:endParaRPr lang="en-US"/>
              </a:p>
            </p:txBody>
          </p:sp>
        </p:grpSp>
      </p:grpSp>
      <p:grpSp>
        <p:nvGrpSpPr>
          <p:cNvPr id="34100" name="Group 400"/>
          <p:cNvGrpSpPr>
            <a:grpSpLocks/>
          </p:cNvGrpSpPr>
          <p:nvPr/>
        </p:nvGrpSpPr>
        <p:grpSpPr bwMode="auto">
          <a:xfrm>
            <a:off x="5029200" y="3352800"/>
            <a:ext cx="1981200" cy="685800"/>
            <a:chOff x="3168" y="2400"/>
            <a:chExt cx="1248" cy="432"/>
          </a:xfrm>
        </p:grpSpPr>
        <p:grpSp>
          <p:nvGrpSpPr>
            <p:cNvPr id="34101" name="Group 391"/>
            <p:cNvGrpSpPr>
              <a:grpSpLocks/>
            </p:cNvGrpSpPr>
            <p:nvPr/>
          </p:nvGrpSpPr>
          <p:grpSpPr bwMode="auto">
            <a:xfrm rot="42061">
              <a:off x="3888" y="2400"/>
              <a:ext cx="528" cy="432"/>
              <a:chOff x="2256" y="1728"/>
              <a:chExt cx="528" cy="432"/>
            </a:xfrm>
          </p:grpSpPr>
          <p:sp>
            <p:nvSpPr>
              <p:cNvPr id="34184" name="Oval 392"/>
              <p:cNvSpPr>
                <a:spLocks noChangeArrowheads="1"/>
              </p:cNvSpPr>
              <p:nvPr/>
            </p:nvSpPr>
            <p:spPr bwMode="auto">
              <a:xfrm>
                <a:off x="2256" y="1728"/>
                <a:ext cx="432" cy="432"/>
              </a:xfrm>
              <a:prstGeom prst="ellipse">
                <a:avLst/>
              </a:prstGeom>
              <a:solidFill>
                <a:srgbClr val="FF66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185" name="Text Box 393"/>
              <p:cNvSpPr txBox="1">
                <a:spLocks noChangeArrowheads="1"/>
              </p:cNvSpPr>
              <p:nvPr/>
            </p:nvSpPr>
            <p:spPr bwMode="auto">
              <a:xfrm>
                <a:off x="2304" y="1776"/>
                <a:ext cx="480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200" dirty="0">
                    <a:latin typeface="Arial" charset="0"/>
                  </a:rPr>
                  <a:t>O</a:t>
                </a:r>
                <a:endParaRPr lang="en-US" dirty="0"/>
              </a:p>
            </p:txBody>
          </p:sp>
        </p:grpSp>
        <p:grpSp>
          <p:nvGrpSpPr>
            <p:cNvPr id="34102" name="Group 394"/>
            <p:cNvGrpSpPr>
              <a:grpSpLocks/>
            </p:cNvGrpSpPr>
            <p:nvPr/>
          </p:nvGrpSpPr>
          <p:grpSpPr bwMode="auto">
            <a:xfrm rot="-100992">
              <a:off x="3168" y="2400"/>
              <a:ext cx="528" cy="432"/>
              <a:chOff x="1152" y="3504"/>
              <a:chExt cx="528" cy="432"/>
            </a:xfrm>
          </p:grpSpPr>
          <p:sp>
            <p:nvSpPr>
              <p:cNvPr id="34187" name="Oval 395"/>
              <p:cNvSpPr>
                <a:spLocks noChangeArrowheads="1"/>
              </p:cNvSpPr>
              <p:nvPr/>
            </p:nvSpPr>
            <p:spPr bwMode="auto">
              <a:xfrm>
                <a:off x="1152" y="3504"/>
                <a:ext cx="432" cy="432"/>
              </a:xfrm>
              <a:prstGeom prst="ellipse">
                <a:avLst/>
              </a:prstGeom>
              <a:solidFill>
                <a:srgbClr val="FF66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188" name="Text Box 396"/>
              <p:cNvSpPr txBox="1">
                <a:spLocks noChangeArrowheads="1"/>
              </p:cNvSpPr>
              <p:nvPr/>
            </p:nvSpPr>
            <p:spPr bwMode="auto">
              <a:xfrm>
                <a:off x="1200" y="3552"/>
                <a:ext cx="480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200">
                    <a:latin typeface="Arial" charset="0"/>
                  </a:rPr>
                  <a:t>O</a:t>
                </a:r>
                <a:endParaRPr lang="en-US"/>
              </a:p>
            </p:txBody>
          </p:sp>
        </p:grpSp>
        <p:grpSp>
          <p:nvGrpSpPr>
            <p:cNvPr id="34103" name="Group 397"/>
            <p:cNvGrpSpPr>
              <a:grpSpLocks/>
            </p:cNvGrpSpPr>
            <p:nvPr/>
          </p:nvGrpSpPr>
          <p:grpSpPr bwMode="auto">
            <a:xfrm>
              <a:off x="3552" y="2400"/>
              <a:ext cx="432" cy="432"/>
              <a:chOff x="864" y="1584"/>
              <a:chExt cx="432" cy="432"/>
            </a:xfrm>
          </p:grpSpPr>
          <p:sp>
            <p:nvSpPr>
              <p:cNvPr id="34190" name="Oval 398"/>
              <p:cNvSpPr>
                <a:spLocks noChangeArrowheads="1"/>
              </p:cNvSpPr>
              <p:nvPr/>
            </p:nvSpPr>
            <p:spPr bwMode="auto">
              <a:xfrm>
                <a:off x="864" y="1584"/>
                <a:ext cx="393" cy="432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191" name="Text Box 399"/>
              <p:cNvSpPr txBox="1">
                <a:spLocks noChangeArrowheads="1"/>
              </p:cNvSpPr>
              <p:nvPr/>
            </p:nvSpPr>
            <p:spPr bwMode="auto">
              <a:xfrm>
                <a:off x="903" y="1627"/>
                <a:ext cx="393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000">
                    <a:latin typeface="Arial" charset="0"/>
                  </a:rPr>
                  <a:t> </a:t>
                </a:r>
                <a:r>
                  <a:rPr lang="en-US" sz="3200">
                    <a:solidFill>
                      <a:schemeClr val="bg1"/>
                    </a:solidFill>
                    <a:latin typeface="Arial" charset="0"/>
                  </a:rPr>
                  <a:t>C</a:t>
                </a:r>
                <a:endParaRPr lang="en-US"/>
              </a:p>
            </p:txBody>
          </p:sp>
        </p:grpSp>
      </p:grpSp>
      <p:grpSp>
        <p:nvGrpSpPr>
          <p:cNvPr id="34106" name="Group 401"/>
          <p:cNvGrpSpPr>
            <a:grpSpLocks/>
          </p:cNvGrpSpPr>
          <p:nvPr/>
        </p:nvGrpSpPr>
        <p:grpSpPr bwMode="auto">
          <a:xfrm>
            <a:off x="5105400" y="2667000"/>
            <a:ext cx="1981200" cy="685800"/>
            <a:chOff x="3168" y="2400"/>
            <a:chExt cx="1248" cy="432"/>
          </a:xfrm>
        </p:grpSpPr>
        <p:grpSp>
          <p:nvGrpSpPr>
            <p:cNvPr id="34109" name="Group 402"/>
            <p:cNvGrpSpPr>
              <a:grpSpLocks/>
            </p:cNvGrpSpPr>
            <p:nvPr/>
          </p:nvGrpSpPr>
          <p:grpSpPr bwMode="auto">
            <a:xfrm rot="42061">
              <a:off x="3888" y="2400"/>
              <a:ext cx="528" cy="432"/>
              <a:chOff x="2256" y="1728"/>
              <a:chExt cx="528" cy="432"/>
            </a:xfrm>
          </p:grpSpPr>
          <p:sp>
            <p:nvSpPr>
              <p:cNvPr id="34195" name="Oval 403"/>
              <p:cNvSpPr>
                <a:spLocks noChangeArrowheads="1"/>
              </p:cNvSpPr>
              <p:nvPr/>
            </p:nvSpPr>
            <p:spPr bwMode="auto">
              <a:xfrm>
                <a:off x="2256" y="1728"/>
                <a:ext cx="432" cy="432"/>
              </a:xfrm>
              <a:prstGeom prst="ellipse">
                <a:avLst/>
              </a:prstGeom>
              <a:solidFill>
                <a:srgbClr val="FF66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196" name="Text Box 404"/>
              <p:cNvSpPr txBox="1">
                <a:spLocks noChangeArrowheads="1"/>
              </p:cNvSpPr>
              <p:nvPr/>
            </p:nvSpPr>
            <p:spPr bwMode="auto">
              <a:xfrm>
                <a:off x="2304" y="1776"/>
                <a:ext cx="480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200" dirty="0">
                    <a:latin typeface="Arial" charset="0"/>
                  </a:rPr>
                  <a:t>O</a:t>
                </a:r>
                <a:endParaRPr lang="en-US" dirty="0"/>
              </a:p>
            </p:txBody>
          </p:sp>
        </p:grpSp>
        <p:grpSp>
          <p:nvGrpSpPr>
            <p:cNvPr id="34112" name="Group 405"/>
            <p:cNvGrpSpPr>
              <a:grpSpLocks/>
            </p:cNvGrpSpPr>
            <p:nvPr/>
          </p:nvGrpSpPr>
          <p:grpSpPr bwMode="auto">
            <a:xfrm rot="-100992">
              <a:off x="3168" y="2400"/>
              <a:ext cx="528" cy="432"/>
              <a:chOff x="1152" y="3504"/>
              <a:chExt cx="528" cy="432"/>
            </a:xfrm>
          </p:grpSpPr>
          <p:sp>
            <p:nvSpPr>
              <p:cNvPr id="34198" name="Oval 406"/>
              <p:cNvSpPr>
                <a:spLocks noChangeArrowheads="1"/>
              </p:cNvSpPr>
              <p:nvPr/>
            </p:nvSpPr>
            <p:spPr bwMode="auto">
              <a:xfrm>
                <a:off x="1152" y="3504"/>
                <a:ext cx="432" cy="432"/>
              </a:xfrm>
              <a:prstGeom prst="ellipse">
                <a:avLst/>
              </a:prstGeom>
              <a:solidFill>
                <a:srgbClr val="FF66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199" name="Text Box 407"/>
              <p:cNvSpPr txBox="1">
                <a:spLocks noChangeArrowheads="1"/>
              </p:cNvSpPr>
              <p:nvPr/>
            </p:nvSpPr>
            <p:spPr bwMode="auto">
              <a:xfrm>
                <a:off x="1200" y="3552"/>
                <a:ext cx="480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200">
                    <a:latin typeface="Arial" charset="0"/>
                  </a:rPr>
                  <a:t>O</a:t>
                </a:r>
                <a:endParaRPr lang="en-US"/>
              </a:p>
            </p:txBody>
          </p:sp>
        </p:grpSp>
        <p:grpSp>
          <p:nvGrpSpPr>
            <p:cNvPr id="34113" name="Group 408"/>
            <p:cNvGrpSpPr>
              <a:grpSpLocks/>
            </p:cNvGrpSpPr>
            <p:nvPr/>
          </p:nvGrpSpPr>
          <p:grpSpPr bwMode="auto">
            <a:xfrm>
              <a:off x="3552" y="2400"/>
              <a:ext cx="432" cy="432"/>
              <a:chOff x="864" y="1584"/>
              <a:chExt cx="432" cy="432"/>
            </a:xfrm>
          </p:grpSpPr>
          <p:sp>
            <p:nvSpPr>
              <p:cNvPr id="34201" name="Oval 409"/>
              <p:cNvSpPr>
                <a:spLocks noChangeArrowheads="1"/>
              </p:cNvSpPr>
              <p:nvPr/>
            </p:nvSpPr>
            <p:spPr bwMode="auto">
              <a:xfrm>
                <a:off x="864" y="1584"/>
                <a:ext cx="393" cy="432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202" name="Text Box 410"/>
              <p:cNvSpPr txBox="1">
                <a:spLocks noChangeArrowheads="1"/>
              </p:cNvSpPr>
              <p:nvPr/>
            </p:nvSpPr>
            <p:spPr bwMode="auto">
              <a:xfrm>
                <a:off x="903" y="1627"/>
                <a:ext cx="393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000" dirty="0">
                    <a:latin typeface="Arial" charset="0"/>
                  </a:rPr>
                  <a:t> </a:t>
                </a:r>
                <a:r>
                  <a:rPr lang="en-US" sz="3200" dirty="0">
                    <a:solidFill>
                      <a:schemeClr val="bg1"/>
                    </a:solidFill>
                    <a:latin typeface="Arial" charset="0"/>
                  </a:rPr>
                  <a:t>C</a:t>
                </a:r>
                <a:endParaRPr lang="en-US" dirty="0"/>
              </a:p>
            </p:txBody>
          </p:sp>
        </p:grpSp>
      </p:grpSp>
      <p:sp>
        <p:nvSpPr>
          <p:cNvPr id="34203" name="Rectangle 411"/>
          <p:cNvSpPr>
            <a:spLocks noChangeArrowheads="1"/>
          </p:cNvSpPr>
          <p:nvPr/>
        </p:nvSpPr>
        <p:spPr bwMode="auto">
          <a:xfrm>
            <a:off x="381000" y="5715000"/>
            <a:ext cx="8458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4400" dirty="0">
                <a:latin typeface="Arial" charset="0"/>
              </a:rPr>
              <a:t>General: 	A + B </a:t>
            </a:r>
            <a:r>
              <a:rPr lang="en-US" sz="4400" dirty="0">
                <a:latin typeface="Arial" charset="0"/>
                <a:sym typeface="Symbol" pitchFamily="18" charset="2"/>
              </a:rPr>
              <a:t> AB</a:t>
            </a:r>
            <a:endParaRPr lang="en-US" sz="4400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6"/>
                                            </p:cond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0"/>
                                            </p:cond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4"/>
                                            </p:cond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8"/>
                                            </p:cond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2"/>
                                            </p:cond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338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6"/>
                                            </p:cond>
                                          </p:stCondLst>
                                        </p:cTn>
                                        <p:tgtEl>
                                          <p:spTgt spid="33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000"/>
                            </p:stCondLst>
                            <p:childTnLst>
                              <p:par>
                                <p:cTn id="4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338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0"/>
                                            </p:cond>
                                          </p:stCondLst>
                                        </p:cTn>
                                        <p:tgtEl>
                                          <p:spTgt spid="33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500"/>
                            </p:stCondLst>
                            <p:childTnLst>
                              <p:par>
                                <p:cTn id="4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338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4"/>
                                            </p:cond>
                                          </p:stCondLst>
                                        </p:cTn>
                                        <p:tgtEl>
                                          <p:spTgt spid="33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000"/>
                            </p:stCondLst>
                            <p:childTnLst>
                              <p:par>
                                <p:cTn id="4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338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8"/>
                                            </p:cond>
                                          </p:stCondLst>
                                        </p:cTn>
                                        <p:tgtEl>
                                          <p:spTgt spid="33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500"/>
                            </p:stCondLst>
                            <p:childTnLst>
                              <p:par>
                                <p:cTn id="5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338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2"/>
                                            </p:cond>
                                          </p:stCondLst>
                                        </p:cTn>
                                        <p:tgtEl>
                                          <p:spTgt spid="33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0"/>
                            </p:stCondLst>
                            <p:childTnLst>
                              <p:par>
                                <p:cTn id="5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3408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6"/>
                                            </p:cond>
                                          </p:stCondLst>
                                        </p:cTn>
                                        <p:tgtEl>
                                          <p:spTgt spid="34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500"/>
                            </p:stCondLst>
                            <p:childTnLst>
                              <p:par>
                                <p:cTn id="6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3409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60"/>
                                            </p:cond>
                                          </p:stCondLst>
                                        </p:cTn>
                                        <p:tgtEl>
                                          <p:spTgt spid="34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6000"/>
                            </p:stCondLst>
                            <p:childTnLst>
                              <p:par>
                                <p:cTn id="6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3410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64"/>
                                            </p:cond>
                                          </p:stCondLst>
                                        </p:cTn>
                                        <p:tgtEl>
                                          <p:spTgt spid="3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6500"/>
                            </p:stCondLst>
                            <p:childTnLst>
                              <p:par>
                                <p:cTn id="6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3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4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4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 autoUpdateAnimBg="0"/>
      <p:bldP spid="34203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Types: Synthesis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2057401"/>
            <a:ext cx="7239000" cy="1904999"/>
          </a:xfrm>
        </p:spPr>
        <p:txBody>
          <a:bodyPr/>
          <a:lstStyle/>
          <a:p>
            <a:r>
              <a:rPr lang="en-US" sz="2400" dirty="0" smtClean="0"/>
              <a:t>A and B can be elements or compounds</a:t>
            </a:r>
          </a:p>
          <a:p>
            <a:r>
              <a:rPr lang="en-US" sz="2400" dirty="0" smtClean="0"/>
              <a:t>A and B combine to form 1 product</a:t>
            </a:r>
          </a:p>
          <a:p>
            <a:r>
              <a:rPr lang="en-US" sz="2400" dirty="0" smtClean="0"/>
              <a:t>Another example: </a:t>
            </a:r>
          </a:p>
          <a:p>
            <a:endParaRPr lang="en-US" dirty="0"/>
          </a:p>
        </p:txBody>
      </p:sp>
      <p:sp>
        <p:nvSpPr>
          <p:cNvPr id="4" name="Rectangle 411"/>
          <p:cNvSpPr>
            <a:spLocks noChangeArrowheads="1"/>
          </p:cNvSpPr>
          <p:nvPr/>
        </p:nvSpPr>
        <p:spPr bwMode="auto">
          <a:xfrm>
            <a:off x="381000" y="5715000"/>
            <a:ext cx="8458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4400" dirty="0">
                <a:latin typeface="Arial" charset="0"/>
              </a:rPr>
              <a:t>General: 	A + B </a:t>
            </a:r>
            <a:r>
              <a:rPr lang="en-US" sz="4400" dirty="0">
                <a:latin typeface="Arial" charset="0"/>
                <a:sym typeface="Symbol" pitchFamily="18" charset="2"/>
              </a:rPr>
              <a:t> AB</a:t>
            </a:r>
            <a:endParaRPr lang="en-US" sz="4400" dirty="0">
              <a:latin typeface="Arial" charset="0"/>
            </a:endParaRPr>
          </a:p>
        </p:txBody>
      </p:sp>
      <p:sp>
        <p:nvSpPr>
          <p:cNvPr id="5" name="Rectangle 411"/>
          <p:cNvSpPr>
            <a:spLocks noChangeArrowheads="1"/>
          </p:cNvSpPr>
          <p:nvPr/>
        </p:nvSpPr>
        <p:spPr bwMode="auto">
          <a:xfrm>
            <a:off x="381000" y="3886200"/>
            <a:ext cx="8458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4400" dirty="0" smtClean="0">
                <a:latin typeface="Arial" charset="0"/>
              </a:rPr>
              <a:t>Fe</a:t>
            </a:r>
            <a:r>
              <a:rPr lang="en-US" sz="4400" baseline="-25000" dirty="0" smtClean="0">
                <a:latin typeface="Arial" charset="0"/>
              </a:rPr>
              <a:t>2</a:t>
            </a:r>
            <a:r>
              <a:rPr lang="en-US" sz="4400" dirty="0" smtClean="0">
                <a:latin typeface="Arial" charset="0"/>
              </a:rPr>
              <a:t>O</a:t>
            </a:r>
            <a:r>
              <a:rPr lang="en-US" sz="4400" baseline="-25000" dirty="0" smtClean="0">
                <a:latin typeface="Arial" charset="0"/>
              </a:rPr>
              <a:t>3</a:t>
            </a:r>
            <a:r>
              <a:rPr lang="en-US" sz="4400" dirty="0" smtClean="0">
                <a:latin typeface="Arial" charset="0"/>
              </a:rPr>
              <a:t> + H</a:t>
            </a:r>
            <a:r>
              <a:rPr lang="en-US" sz="4400" baseline="-25000" dirty="0" smtClean="0">
                <a:latin typeface="Arial" charset="0"/>
              </a:rPr>
              <a:t>2</a:t>
            </a:r>
            <a:r>
              <a:rPr lang="en-US" sz="4400" dirty="0" smtClean="0">
                <a:latin typeface="Arial" charset="0"/>
              </a:rPr>
              <a:t>O </a:t>
            </a:r>
            <a:r>
              <a:rPr lang="en-US" sz="4400" dirty="0" smtClean="0">
                <a:latin typeface="Arial" charset="0"/>
                <a:sym typeface="Symbol" pitchFamily="18" charset="2"/>
              </a:rPr>
              <a:t> Fe(OH)</a:t>
            </a:r>
            <a:r>
              <a:rPr lang="en-US" sz="4400" baseline="-25000" dirty="0" smtClean="0">
                <a:latin typeface="Arial" charset="0"/>
                <a:sym typeface="Symbol" pitchFamily="18" charset="2"/>
              </a:rPr>
              <a:t>3</a:t>
            </a:r>
            <a:endParaRPr lang="en-US" sz="4400" baseline="-25000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  <p:bldP spid="5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8458200" cy="1143000"/>
          </a:xfrm>
        </p:spPr>
        <p:txBody>
          <a:bodyPr/>
          <a:lstStyle/>
          <a:p>
            <a:r>
              <a:rPr lang="en-US">
                <a:latin typeface="Arial" charset="0"/>
              </a:rPr>
              <a:t>Types: Decomposition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7391400" cy="6858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3600" dirty="0">
                <a:solidFill>
                  <a:srgbClr val="CCECFF"/>
                </a:solidFill>
                <a:latin typeface="Arial" charset="0"/>
              </a:rPr>
              <a:t>Example: </a:t>
            </a:r>
            <a:r>
              <a:rPr lang="en-US" sz="3600" dirty="0" err="1">
                <a:solidFill>
                  <a:srgbClr val="CCECFF"/>
                </a:solidFill>
                <a:latin typeface="Arial" charset="0"/>
              </a:rPr>
              <a:t>NaCl</a:t>
            </a:r>
            <a:endParaRPr lang="en-US" sz="3600" dirty="0">
              <a:solidFill>
                <a:srgbClr val="CCECFF"/>
              </a:solidFill>
              <a:latin typeface="Arial" charset="0"/>
            </a:endParaRPr>
          </a:p>
        </p:txBody>
      </p:sp>
      <p:sp>
        <p:nvSpPr>
          <p:cNvPr id="43224" name="Rectangle 216"/>
          <p:cNvSpPr>
            <a:spLocks noChangeArrowheads="1"/>
          </p:cNvSpPr>
          <p:nvPr/>
        </p:nvSpPr>
        <p:spPr bwMode="auto">
          <a:xfrm>
            <a:off x="457200" y="4953000"/>
            <a:ext cx="8458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4400">
                <a:latin typeface="Arial" charset="0"/>
              </a:rPr>
              <a:t>General: 	AB </a:t>
            </a:r>
            <a:r>
              <a:rPr lang="en-US" sz="4400">
                <a:latin typeface="Arial" charset="0"/>
                <a:sym typeface="Symbol" pitchFamily="18" charset="2"/>
              </a:rPr>
              <a:t> A + B</a:t>
            </a:r>
            <a:endParaRPr lang="en-US" sz="4400">
              <a:latin typeface="Arial" charset="0"/>
            </a:endParaRPr>
          </a:p>
        </p:txBody>
      </p:sp>
      <p:grpSp>
        <p:nvGrpSpPr>
          <p:cNvPr id="2" name="Group 240"/>
          <p:cNvGrpSpPr>
            <a:grpSpLocks/>
          </p:cNvGrpSpPr>
          <p:nvPr/>
        </p:nvGrpSpPr>
        <p:grpSpPr bwMode="auto">
          <a:xfrm>
            <a:off x="1676400" y="3048000"/>
            <a:ext cx="2743200" cy="990600"/>
            <a:chOff x="960" y="1944"/>
            <a:chExt cx="1728" cy="624"/>
          </a:xfrm>
        </p:grpSpPr>
        <p:sp>
          <p:nvSpPr>
            <p:cNvPr id="43229" name="Text Box 221"/>
            <p:cNvSpPr txBox="1">
              <a:spLocks noChangeArrowheads="1"/>
            </p:cNvSpPr>
            <p:nvPr/>
          </p:nvSpPr>
          <p:spPr bwMode="auto">
            <a:xfrm>
              <a:off x="2256" y="2054"/>
              <a:ext cx="43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 b="1">
                  <a:sym typeface="Symbol" pitchFamily="18" charset="2"/>
                </a:rPr>
                <a:t></a:t>
              </a:r>
              <a:endParaRPr lang="en-US"/>
            </a:p>
          </p:txBody>
        </p:sp>
        <p:grpSp>
          <p:nvGrpSpPr>
            <p:cNvPr id="3" name="Group 229"/>
            <p:cNvGrpSpPr>
              <a:grpSpLocks/>
            </p:cNvGrpSpPr>
            <p:nvPr/>
          </p:nvGrpSpPr>
          <p:grpSpPr bwMode="auto">
            <a:xfrm>
              <a:off x="960" y="1992"/>
              <a:ext cx="576" cy="528"/>
              <a:chOff x="624" y="2256"/>
              <a:chExt cx="576" cy="528"/>
            </a:xfrm>
          </p:grpSpPr>
          <p:sp>
            <p:nvSpPr>
              <p:cNvPr id="43238" name="Oval 230"/>
              <p:cNvSpPr>
                <a:spLocks noChangeArrowheads="1"/>
              </p:cNvSpPr>
              <p:nvPr/>
            </p:nvSpPr>
            <p:spPr bwMode="auto">
              <a:xfrm>
                <a:off x="624" y="2256"/>
                <a:ext cx="528" cy="528"/>
              </a:xfrm>
              <a:prstGeom prst="ellipse">
                <a:avLst/>
              </a:prstGeom>
              <a:solidFill>
                <a:srgbClr val="339933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239" name="Text Box 231"/>
              <p:cNvSpPr txBox="1">
                <a:spLocks noChangeArrowheads="1"/>
              </p:cNvSpPr>
              <p:nvPr/>
            </p:nvSpPr>
            <p:spPr bwMode="auto">
              <a:xfrm>
                <a:off x="720" y="2304"/>
                <a:ext cx="480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200">
                    <a:latin typeface="Arial" charset="0"/>
                  </a:rPr>
                  <a:t>Cl</a:t>
                </a:r>
                <a:endParaRPr lang="en-US"/>
              </a:p>
            </p:txBody>
          </p:sp>
        </p:grpSp>
        <p:grpSp>
          <p:nvGrpSpPr>
            <p:cNvPr id="4" name="Group 236"/>
            <p:cNvGrpSpPr>
              <a:grpSpLocks/>
            </p:cNvGrpSpPr>
            <p:nvPr/>
          </p:nvGrpSpPr>
          <p:grpSpPr bwMode="auto">
            <a:xfrm>
              <a:off x="1440" y="1944"/>
              <a:ext cx="624" cy="624"/>
              <a:chOff x="1440" y="1968"/>
              <a:chExt cx="624" cy="624"/>
            </a:xfrm>
          </p:grpSpPr>
          <p:sp>
            <p:nvSpPr>
              <p:cNvPr id="43241" name="Oval 233"/>
              <p:cNvSpPr>
                <a:spLocks noChangeArrowheads="1"/>
              </p:cNvSpPr>
              <p:nvPr/>
            </p:nvSpPr>
            <p:spPr bwMode="auto">
              <a:xfrm>
                <a:off x="1440" y="1968"/>
                <a:ext cx="624" cy="624"/>
              </a:xfrm>
              <a:prstGeom prst="ellipse">
                <a:avLst/>
              </a:prstGeom>
              <a:solidFill>
                <a:srgbClr val="9999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242" name="Text Box 234"/>
              <p:cNvSpPr txBox="1">
                <a:spLocks noChangeArrowheads="1"/>
              </p:cNvSpPr>
              <p:nvPr/>
            </p:nvSpPr>
            <p:spPr bwMode="auto">
              <a:xfrm>
                <a:off x="1440" y="2112"/>
                <a:ext cx="624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200">
                    <a:solidFill>
                      <a:schemeClr val="tx2"/>
                    </a:solidFill>
                    <a:latin typeface="Arial" charset="0"/>
                  </a:rPr>
                  <a:t> </a:t>
                </a:r>
                <a:r>
                  <a:rPr lang="en-US" sz="1000">
                    <a:solidFill>
                      <a:schemeClr val="tx2"/>
                    </a:solidFill>
                    <a:latin typeface="Arial" charset="0"/>
                  </a:rPr>
                  <a:t> </a:t>
                </a:r>
                <a:r>
                  <a:rPr lang="en-US" sz="3200">
                    <a:solidFill>
                      <a:schemeClr val="tx2"/>
                    </a:solidFill>
                    <a:latin typeface="Arial" charset="0"/>
                  </a:rPr>
                  <a:t>Na</a:t>
                </a:r>
                <a:endParaRPr lang="en-US"/>
              </a:p>
            </p:txBody>
          </p:sp>
        </p:grpSp>
      </p:grpSp>
      <p:grpSp>
        <p:nvGrpSpPr>
          <p:cNvPr id="5" name="Group 241"/>
          <p:cNvGrpSpPr>
            <a:grpSpLocks/>
          </p:cNvGrpSpPr>
          <p:nvPr/>
        </p:nvGrpSpPr>
        <p:grpSpPr bwMode="auto">
          <a:xfrm>
            <a:off x="4648200" y="3048000"/>
            <a:ext cx="2895600" cy="990600"/>
            <a:chOff x="2832" y="1944"/>
            <a:chExt cx="1824" cy="624"/>
          </a:xfrm>
        </p:grpSpPr>
        <p:grpSp>
          <p:nvGrpSpPr>
            <p:cNvPr id="6" name="Group 226"/>
            <p:cNvGrpSpPr>
              <a:grpSpLocks/>
            </p:cNvGrpSpPr>
            <p:nvPr/>
          </p:nvGrpSpPr>
          <p:grpSpPr bwMode="auto">
            <a:xfrm>
              <a:off x="2832" y="1992"/>
              <a:ext cx="576" cy="528"/>
              <a:chOff x="624" y="2256"/>
              <a:chExt cx="576" cy="528"/>
            </a:xfrm>
          </p:grpSpPr>
          <p:sp>
            <p:nvSpPr>
              <p:cNvPr id="43235" name="Oval 227"/>
              <p:cNvSpPr>
                <a:spLocks noChangeArrowheads="1"/>
              </p:cNvSpPr>
              <p:nvPr/>
            </p:nvSpPr>
            <p:spPr bwMode="auto">
              <a:xfrm>
                <a:off x="624" y="2256"/>
                <a:ext cx="528" cy="528"/>
              </a:xfrm>
              <a:prstGeom prst="ellipse">
                <a:avLst/>
              </a:prstGeom>
              <a:solidFill>
                <a:srgbClr val="339933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236" name="Text Box 228"/>
              <p:cNvSpPr txBox="1">
                <a:spLocks noChangeArrowheads="1"/>
              </p:cNvSpPr>
              <p:nvPr/>
            </p:nvSpPr>
            <p:spPr bwMode="auto">
              <a:xfrm>
                <a:off x="720" y="2304"/>
                <a:ext cx="480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200">
                    <a:latin typeface="Arial" charset="0"/>
                  </a:rPr>
                  <a:t>Cl</a:t>
                </a:r>
                <a:endParaRPr lang="en-US"/>
              </a:p>
            </p:txBody>
          </p:sp>
        </p:grpSp>
        <p:sp>
          <p:nvSpPr>
            <p:cNvPr id="43243" name="Text Box 235"/>
            <p:cNvSpPr txBox="1">
              <a:spLocks noChangeArrowheads="1"/>
            </p:cNvSpPr>
            <p:nvPr/>
          </p:nvSpPr>
          <p:spPr bwMode="auto">
            <a:xfrm>
              <a:off x="3600" y="2054"/>
              <a:ext cx="288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 b="1"/>
                <a:t>+</a:t>
              </a:r>
              <a:endParaRPr lang="en-US"/>
            </a:p>
          </p:txBody>
        </p:sp>
        <p:grpSp>
          <p:nvGrpSpPr>
            <p:cNvPr id="7" name="Group 237"/>
            <p:cNvGrpSpPr>
              <a:grpSpLocks/>
            </p:cNvGrpSpPr>
            <p:nvPr/>
          </p:nvGrpSpPr>
          <p:grpSpPr bwMode="auto">
            <a:xfrm>
              <a:off x="4032" y="1944"/>
              <a:ext cx="624" cy="624"/>
              <a:chOff x="1440" y="1968"/>
              <a:chExt cx="624" cy="624"/>
            </a:xfrm>
          </p:grpSpPr>
          <p:sp>
            <p:nvSpPr>
              <p:cNvPr id="43246" name="Oval 238"/>
              <p:cNvSpPr>
                <a:spLocks noChangeArrowheads="1"/>
              </p:cNvSpPr>
              <p:nvPr/>
            </p:nvSpPr>
            <p:spPr bwMode="auto">
              <a:xfrm>
                <a:off x="1440" y="1968"/>
                <a:ext cx="624" cy="624"/>
              </a:xfrm>
              <a:prstGeom prst="ellipse">
                <a:avLst/>
              </a:prstGeom>
              <a:solidFill>
                <a:srgbClr val="9999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247" name="Text Box 239"/>
              <p:cNvSpPr txBox="1">
                <a:spLocks noChangeArrowheads="1"/>
              </p:cNvSpPr>
              <p:nvPr/>
            </p:nvSpPr>
            <p:spPr bwMode="auto">
              <a:xfrm>
                <a:off x="1440" y="2112"/>
                <a:ext cx="624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200">
                    <a:solidFill>
                      <a:schemeClr val="tx2"/>
                    </a:solidFill>
                    <a:latin typeface="Arial" charset="0"/>
                  </a:rPr>
                  <a:t> </a:t>
                </a:r>
                <a:r>
                  <a:rPr lang="en-US" sz="1000">
                    <a:solidFill>
                      <a:schemeClr val="tx2"/>
                    </a:solidFill>
                    <a:latin typeface="Arial" charset="0"/>
                  </a:rPr>
                  <a:t> </a:t>
                </a:r>
                <a:r>
                  <a:rPr lang="en-US" sz="3200">
                    <a:solidFill>
                      <a:schemeClr val="tx2"/>
                    </a:solidFill>
                    <a:latin typeface="Arial" charset="0"/>
                  </a:rPr>
                  <a:t>Na</a:t>
                </a:r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3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3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build="p" autoUpdateAnimBg="0"/>
      <p:bldP spid="43224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8458200" cy="1143000"/>
          </a:xfrm>
        </p:spPr>
        <p:txBody>
          <a:bodyPr/>
          <a:lstStyle/>
          <a:p>
            <a:r>
              <a:rPr lang="en-US">
                <a:latin typeface="Arial" charset="0"/>
              </a:rPr>
              <a:t>Types: Decomposition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7391400" cy="6858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3600" dirty="0">
                <a:solidFill>
                  <a:srgbClr val="CCECFF"/>
                </a:solidFill>
                <a:latin typeface="Arial" charset="0"/>
              </a:rPr>
              <a:t>Example 2HgO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990600" y="2667000"/>
            <a:ext cx="2895600" cy="2133600"/>
            <a:chOff x="624" y="1488"/>
            <a:chExt cx="1824" cy="1344"/>
          </a:xfrm>
        </p:grpSpPr>
        <p:sp>
          <p:nvSpPr>
            <p:cNvPr id="48133" name="Text Box 5"/>
            <p:cNvSpPr txBox="1">
              <a:spLocks noChangeArrowheads="1"/>
            </p:cNvSpPr>
            <p:nvPr/>
          </p:nvSpPr>
          <p:spPr bwMode="auto">
            <a:xfrm>
              <a:off x="2016" y="1920"/>
              <a:ext cx="43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 b="1">
                  <a:sym typeface="Symbol" pitchFamily="18" charset="2"/>
                </a:rPr>
                <a:t></a:t>
              </a:r>
              <a:endParaRPr lang="en-US"/>
            </a:p>
          </p:txBody>
        </p:sp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624" y="1488"/>
              <a:ext cx="956" cy="1344"/>
              <a:chOff x="624" y="1488"/>
              <a:chExt cx="956" cy="1344"/>
            </a:xfrm>
          </p:grpSpPr>
          <p:grpSp>
            <p:nvGrpSpPr>
              <p:cNvPr id="4" name="Group 7"/>
              <p:cNvGrpSpPr>
                <a:grpSpLocks/>
              </p:cNvGrpSpPr>
              <p:nvPr/>
            </p:nvGrpSpPr>
            <p:grpSpPr bwMode="auto">
              <a:xfrm>
                <a:off x="624" y="1488"/>
                <a:ext cx="956" cy="624"/>
                <a:chOff x="576" y="1488"/>
                <a:chExt cx="956" cy="624"/>
              </a:xfrm>
            </p:grpSpPr>
            <p:grpSp>
              <p:nvGrpSpPr>
                <p:cNvPr id="5" name="Group 8"/>
                <p:cNvGrpSpPr>
                  <a:grpSpLocks/>
                </p:cNvGrpSpPr>
                <p:nvPr/>
              </p:nvGrpSpPr>
              <p:grpSpPr bwMode="auto">
                <a:xfrm>
                  <a:off x="576" y="1584"/>
                  <a:ext cx="528" cy="432"/>
                  <a:chOff x="1152" y="3504"/>
                  <a:chExt cx="528" cy="432"/>
                </a:xfrm>
              </p:grpSpPr>
              <p:sp>
                <p:nvSpPr>
                  <p:cNvPr id="48137" name="Oval 9"/>
                  <p:cNvSpPr>
                    <a:spLocks noChangeArrowheads="1"/>
                  </p:cNvSpPr>
                  <p:nvPr/>
                </p:nvSpPr>
                <p:spPr bwMode="auto">
                  <a:xfrm>
                    <a:off x="1152" y="3504"/>
                    <a:ext cx="432" cy="432"/>
                  </a:xfrm>
                  <a:prstGeom prst="ellipse">
                    <a:avLst/>
                  </a:prstGeom>
                  <a:solidFill>
                    <a:srgbClr val="FF6699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8138" name="Text Box 1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200" y="3552"/>
                    <a:ext cx="480" cy="365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en-US" sz="3200">
                        <a:latin typeface="Arial" charset="0"/>
                      </a:rPr>
                      <a:t>O</a:t>
                    </a:r>
                    <a:endParaRPr lang="en-US"/>
                  </a:p>
                </p:txBody>
              </p:sp>
            </p:grpSp>
            <p:grpSp>
              <p:nvGrpSpPr>
                <p:cNvPr id="6" name="Group 11"/>
                <p:cNvGrpSpPr>
                  <a:grpSpLocks/>
                </p:cNvGrpSpPr>
                <p:nvPr/>
              </p:nvGrpSpPr>
              <p:grpSpPr bwMode="auto">
                <a:xfrm>
                  <a:off x="960" y="1488"/>
                  <a:ext cx="572" cy="624"/>
                  <a:chOff x="864" y="1680"/>
                  <a:chExt cx="572" cy="624"/>
                </a:xfrm>
              </p:grpSpPr>
              <p:sp>
                <p:nvSpPr>
                  <p:cNvPr id="48140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1680"/>
                    <a:ext cx="572" cy="624"/>
                  </a:xfrm>
                  <a:prstGeom prst="ellipse">
                    <a:avLst/>
                  </a:prstGeom>
                  <a:solidFill>
                    <a:srgbClr val="FF9933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8141" name="Text Box 1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64" y="1824"/>
                    <a:ext cx="528" cy="365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en-US" sz="3200">
                        <a:solidFill>
                          <a:schemeClr val="tx2"/>
                        </a:solidFill>
                        <a:latin typeface="Arial" charset="0"/>
                      </a:rPr>
                      <a:t> Hg</a:t>
                    </a:r>
                    <a:endParaRPr lang="en-US"/>
                  </a:p>
                </p:txBody>
              </p:sp>
            </p:grpSp>
          </p:grpSp>
          <p:grpSp>
            <p:nvGrpSpPr>
              <p:cNvPr id="7" name="Group 14"/>
              <p:cNvGrpSpPr>
                <a:grpSpLocks/>
              </p:cNvGrpSpPr>
              <p:nvPr/>
            </p:nvGrpSpPr>
            <p:grpSpPr bwMode="auto">
              <a:xfrm>
                <a:off x="624" y="2208"/>
                <a:ext cx="956" cy="624"/>
                <a:chOff x="576" y="1488"/>
                <a:chExt cx="956" cy="624"/>
              </a:xfrm>
            </p:grpSpPr>
            <p:grpSp>
              <p:nvGrpSpPr>
                <p:cNvPr id="8" name="Group 15"/>
                <p:cNvGrpSpPr>
                  <a:grpSpLocks/>
                </p:cNvGrpSpPr>
                <p:nvPr/>
              </p:nvGrpSpPr>
              <p:grpSpPr bwMode="auto">
                <a:xfrm>
                  <a:off x="576" y="1584"/>
                  <a:ext cx="528" cy="432"/>
                  <a:chOff x="1152" y="3504"/>
                  <a:chExt cx="528" cy="432"/>
                </a:xfrm>
              </p:grpSpPr>
              <p:sp>
                <p:nvSpPr>
                  <p:cNvPr id="48144" name="Oval 16"/>
                  <p:cNvSpPr>
                    <a:spLocks noChangeArrowheads="1"/>
                  </p:cNvSpPr>
                  <p:nvPr/>
                </p:nvSpPr>
                <p:spPr bwMode="auto">
                  <a:xfrm>
                    <a:off x="1152" y="3504"/>
                    <a:ext cx="432" cy="432"/>
                  </a:xfrm>
                  <a:prstGeom prst="ellipse">
                    <a:avLst/>
                  </a:prstGeom>
                  <a:solidFill>
                    <a:srgbClr val="FF6699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8145" name="Text Box 1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200" y="3552"/>
                    <a:ext cx="480" cy="365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en-US" sz="3200">
                        <a:latin typeface="Arial" charset="0"/>
                      </a:rPr>
                      <a:t>O</a:t>
                    </a:r>
                    <a:endParaRPr lang="en-US"/>
                  </a:p>
                </p:txBody>
              </p:sp>
            </p:grpSp>
            <p:grpSp>
              <p:nvGrpSpPr>
                <p:cNvPr id="9" name="Group 18"/>
                <p:cNvGrpSpPr>
                  <a:grpSpLocks/>
                </p:cNvGrpSpPr>
                <p:nvPr/>
              </p:nvGrpSpPr>
              <p:grpSpPr bwMode="auto">
                <a:xfrm>
                  <a:off x="960" y="1488"/>
                  <a:ext cx="572" cy="624"/>
                  <a:chOff x="864" y="1680"/>
                  <a:chExt cx="572" cy="624"/>
                </a:xfrm>
              </p:grpSpPr>
              <p:sp>
                <p:nvSpPr>
                  <p:cNvPr id="48147" name="Oval 19"/>
                  <p:cNvSpPr>
                    <a:spLocks noChangeArrowheads="1"/>
                  </p:cNvSpPr>
                  <p:nvPr/>
                </p:nvSpPr>
                <p:spPr bwMode="auto">
                  <a:xfrm>
                    <a:off x="864" y="1680"/>
                    <a:ext cx="572" cy="624"/>
                  </a:xfrm>
                  <a:prstGeom prst="ellipse">
                    <a:avLst/>
                  </a:prstGeom>
                  <a:solidFill>
                    <a:srgbClr val="FF9933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8148" name="Text Box 2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64" y="1824"/>
                    <a:ext cx="528" cy="365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en-US" sz="3200">
                        <a:solidFill>
                          <a:schemeClr val="tx2"/>
                        </a:solidFill>
                        <a:latin typeface="Arial" charset="0"/>
                      </a:rPr>
                      <a:t> Hg</a:t>
                    </a:r>
                    <a:endParaRPr lang="en-US"/>
                  </a:p>
                </p:txBody>
              </p:sp>
            </p:grpSp>
          </p:grpSp>
        </p:grpSp>
      </p:grpSp>
      <p:grpSp>
        <p:nvGrpSpPr>
          <p:cNvPr id="10" name="Group 21"/>
          <p:cNvGrpSpPr>
            <a:grpSpLocks/>
          </p:cNvGrpSpPr>
          <p:nvPr/>
        </p:nvGrpSpPr>
        <p:grpSpPr bwMode="auto">
          <a:xfrm>
            <a:off x="4267200" y="2667000"/>
            <a:ext cx="3505200" cy="2133600"/>
            <a:chOff x="2688" y="1488"/>
            <a:chExt cx="2208" cy="1344"/>
          </a:xfrm>
        </p:grpSpPr>
        <p:grpSp>
          <p:nvGrpSpPr>
            <p:cNvPr id="11" name="Group 22"/>
            <p:cNvGrpSpPr>
              <a:grpSpLocks/>
            </p:cNvGrpSpPr>
            <p:nvPr/>
          </p:nvGrpSpPr>
          <p:grpSpPr bwMode="auto">
            <a:xfrm>
              <a:off x="2688" y="1488"/>
              <a:ext cx="572" cy="624"/>
              <a:chOff x="864" y="1680"/>
              <a:chExt cx="572" cy="624"/>
            </a:xfrm>
          </p:grpSpPr>
          <p:sp>
            <p:nvSpPr>
              <p:cNvPr id="48151" name="Oval 23"/>
              <p:cNvSpPr>
                <a:spLocks noChangeArrowheads="1"/>
              </p:cNvSpPr>
              <p:nvPr/>
            </p:nvSpPr>
            <p:spPr bwMode="auto">
              <a:xfrm>
                <a:off x="864" y="1680"/>
                <a:ext cx="572" cy="624"/>
              </a:xfrm>
              <a:prstGeom prst="ellipse">
                <a:avLst/>
              </a:prstGeom>
              <a:solidFill>
                <a:srgbClr val="FF9933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152" name="Text Box 24"/>
              <p:cNvSpPr txBox="1">
                <a:spLocks noChangeArrowheads="1"/>
              </p:cNvSpPr>
              <p:nvPr/>
            </p:nvSpPr>
            <p:spPr bwMode="auto">
              <a:xfrm>
                <a:off x="864" y="1824"/>
                <a:ext cx="528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200">
                    <a:solidFill>
                      <a:schemeClr val="tx2"/>
                    </a:solidFill>
                    <a:latin typeface="Arial" charset="0"/>
                  </a:rPr>
                  <a:t> Hg</a:t>
                </a:r>
                <a:endParaRPr lang="en-US"/>
              </a:p>
            </p:txBody>
          </p:sp>
        </p:grpSp>
        <p:grpSp>
          <p:nvGrpSpPr>
            <p:cNvPr id="12" name="Group 25"/>
            <p:cNvGrpSpPr>
              <a:grpSpLocks/>
            </p:cNvGrpSpPr>
            <p:nvPr/>
          </p:nvGrpSpPr>
          <p:grpSpPr bwMode="auto">
            <a:xfrm>
              <a:off x="3984" y="2016"/>
              <a:ext cx="912" cy="432"/>
              <a:chOff x="4176" y="1872"/>
              <a:chExt cx="912" cy="432"/>
            </a:xfrm>
          </p:grpSpPr>
          <p:grpSp>
            <p:nvGrpSpPr>
              <p:cNvPr id="13" name="Group 26"/>
              <p:cNvGrpSpPr>
                <a:grpSpLocks/>
              </p:cNvGrpSpPr>
              <p:nvPr/>
            </p:nvGrpSpPr>
            <p:grpSpPr bwMode="auto">
              <a:xfrm>
                <a:off x="4176" y="1872"/>
                <a:ext cx="528" cy="432"/>
                <a:chOff x="1152" y="3504"/>
                <a:chExt cx="528" cy="432"/>
              </a:xfrm>
            </p:grpSpPr>
            <p:sp>
              <p:nvSpPr>
                <p:cNvPr id="48155" name="Oval 27"/>
                <p:cNvSpPr>
                  <a:spLocks noChangeArrowheads="1"/>
                </p:cNvSpPr>
                <p:nvPr/>
              </p:nvSpPr>
              <p:spPr bwMode="auto">
                <a:xfrm>
                  <a:off x="1152" y="3504"/>
                  <a:ext cx="432" cy="432"/>
                </a:xfrm>
                <a:prstGeom prst="ellipse">
                  <a:avLst/>
                </a:prstGeom>
                <a:solidFill>
                  <a:srgbClr val="FF66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8156" name="Text Box 28"/>
                <p:cNvSpPr txBox="1">
                  <a:spLocks noChangeArrowheads="1"/>
                </p:cNvSpPr>
                <p:nvPr/>
              </p:nvSpPr>
              <p:spPr bwMode="auto">
                <a:xfrm>
                  <a:off x="1200" y="3552"/>
                  <a:ext cx="480" cy="3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3200">
                      <a:latin typeface="Arial" charset="0"/>
                    </a:rPr>
                    <a:t>O</a:t>
                  </a:r>
                  <a:endParaRPr lang="en-US"/>
                </a:p>
              </p:txBody>
            </p:sp>
          </p:grpSp>
          <p:grpSp>
            <p:nvGrpSpPr>
              <p:cNvPr id="14" name="Group 29"/>
              <p:cNvGrpSpPr>
                <a:grpSpLocks/>
              </p:cNvGrpSpPr>
              <p:nvPr/>
            </p:nvGrpSpPr>
            <p:grpSpPr bwMode="auto">
              <a:xfrm>
                <a:off x="4560" y="1872"/>
                <a:ext cx="528" cy="432"/>
                <a:chOff x="1152" y="3504"/>
                <a:chExt cx="528" cy="432"/>
              </a:xfrm>
            </p:grpSpPr>
            <p:sp>
              <p:nvSpPr>
                <p:cNvPr id="48158" name="Oval 30"/>
                <p:cNvSpPr>
                  <a:spLocks noChangeArrowheads="1"/>
                </p:cNvSpPr>
                <p:nvPr/>
              </p:nvSpPr>
              <p:spPr bwMode="auto">
                <a:xfrm>
                  <a:off x="1152" y="3504"/>
                  <a:ext cx="432" cy="432"/>
                </a:xfrm>
                <a:prstGeom prst="ellipse">
                  <a:avLst/>
                </a:prstGeom>
                <a:solidFill>
                  <a:srgbClr val="FF6699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8159" name="Text Box 31"/>
                <p:cNvSpPr txBox="1">
                  <a:spLocks noChangeArrowheads="1"/>
                </p:cNvSpPr>
                <p:nvPr/>
              </p:nvSpPr>
              <p:spPr bwMode="auto">
                <a:xfrm>
                  <a:off x="1200" y="3552"/>
                  <a:ext cx="480" cy="3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3200">
                      <a:latin typeface="Arial" charset="0"/>
                    </a:rPr>
                    <a:t>O</a:t>
                  </a:r>
                  <a:endParaRPr lang="en-US"/>
                </a:p>
              </p:txBody>
            </p:sp>
          </p:grpSp>
        </p:grpSp>
        <p:grpSp>
          <p:nvGrpSpPr>
            <p:cNvPr id="15" name="Group 32"/>
            <p:cNvGrpSpPr>
              <a:grpSpLocks/>
            </p:cNvGrpSpPr>
            <p:nvPr/>
          </p:nvGrpSpPr>
          <p:grpSpPr bwMode="auto">
            <a:xfrm>
              <a:off x="2688" y="2208"/>
              <a:ext cx="572" cy="624"/>
              <a:chOff x="864" y="1680"/>
              <a:chExt cx="572" cy="624"/>
            </a:xfrm>
          </p:grpSpPr>
          <p:sp>
            <p:nvSpPr>
              <p:cNvPr id="48161" name="Oval 33"/>
              <p:cNvSpPr>
                <a:spLocks noChangeArrowheads="1"/>
              </p:cNvSpPr>
              <p:nvPr/>
            </p:nvSpPr>
            <p:spPr bwMode="auto">
              <a:xfrm>
                <a:off x="864" y="1680"/>
                <a:ext cx="572" cy="624"/>
              </a:xfrm>
              <a:prstGeom prst="ellipse">
                <a:avLst/>
              </a:prstGeom>
              <a:solidFill>
                <a:srgbClr val="FF9933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162" name="Text Box 34"/>
              <p:cNvSpPr txBox="1">
                <a:spLocks noChangeArrowheads="1"/>
              </p:cNvSpPr>
              <p:nvPr/>
            </p:nvSpPr>
            <p:spPr bwMode="auto">
              <a:xfrm>
                <a:off x="864" y="1824"/>
                <a:ext cx="528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200">
                    <a:solidFill>
                      <a:schemeClr val="tx2"/>
                    </a:solidFill>
                    <a:latin typeface="Arial" charset="0"/>
                  </a:rPr>
                  <a:t> Hg</a:t>
                </a:r>
                <a:endParaRPr lang="en-US"/>
              </a:p>
            </p:txBody>
          </p:sp>
        </p:grpSp>
        <p:sp>
          <p:nvSpPr>
            <p:cNvPr id="48163" name="Text Box 35"/>
            <p:cNvSpPr txBox="1">
              <a:spLocks noChangeArrowheads="1"/>
            </p:cNvSpPr>
            <p:nvPr/>
          </p:nvSpPr>
          <p:spPr bwMode="auto">
            <a:xfrm>
              <a:off x="3456" y="2064"/>
              <a:ext cx="288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 b="1"/>
                <a:t>+</a:t>
              </a:r>
              <a:endParaRPr lang="en-US"/>
            </a:p>
          </p:txBody>
        </p:sp>
      </p:grpSp>
      <p:sp>
        <p:nvSpPr>
          <p:cNvPr id="48164" name="Rectangle 36"/>
          <p:cNvSpPr>
            <a:spLocks noChangeArrowheads="1"/>
          </p:cNvSpPr>
          <p:nvPr/>
        </p:nvSpPr>
        <p:spPr bwMode="auto">
          <a:xfrm>
            <a:off x="457200" y="5181600"/>
            <a:ext cx="8458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4400" dirty="0">
                <a:latin typeface="Arial" charset="0"/>
              </a:rPr>
              <a:t>General: 	AB </a:t>
            </a:r>
            <a:r>
              <a:rPr lang="en-US" sz="4400" dirty="0">
                <a:latin typeface="Arial" charset="0"/>
                <a:sym typeface="Symbol" pitchFamily="18" charset="2"/>
              </a:rPr>
              <a:t> A + B</a:t>
            </a:r>
            <a:endParaRPr lang="en-US" sz="4400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8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8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build="p" autoUpdateAnimBg="0"/>
      <p:bldP spid="48164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Types: Decomposition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Kind of like the reverse of synthesis</a:t>
            </a:r>
          </a:p>
          <a:p>
            <a:r>
              <a:rPr lang="en-US" sz="2400" dirty="0" smtClean="0"/>
              <a:t>Start with only one reactant and break down into multiple parts</a:t>
            </a:r>
          </a:p>
          <a:p>
            <a:r>
              <a:rPr lang="en-US" sz="2400" dirty="0" smtClean="0"/>
              <a:t>If Binary (two things making it up) it breaks down into elements</a:t>
            </a:r>
          </a:p>
          <a:p>
            <a:r>
              <a:rPr lang="en-US" sz="2400" dirty="0" smtClean="0"/>
              <a:t>Others are harder to tell and you don’t need to worry about these!</a:t>
            </a:r>
          </a:p>
          <a:p>
            <a:endParaRPr lang="en-US" dirty="0"/>
          </a:p>
        </p:txBody>
      </p:sp>
      <p:sp>
        <p:nvSpPr>
          <p:cNvPr id="4" name="Rectangle 36"/>
          <p:cNvSpPr>
            <a:spLocks noChangeArrowheads="1"/>
          </p:cNvSpPr>
          <p:nvPr/>
        </p:nvSpPr>
        <p:spPr bwMode="auto">
          <a:xfrm>
            <a:off x="304800" y="5181600"/>
            <a:ext cx="8458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4400" dirty="0">
                <a:latin typeface="Arial" charset="0"/>
              </a:rPr>
              <a:t>General: 	AB </a:t>
            </a:r>
            <a:r>
              <a:rPr lang="en-US" sz="4400" dirty="0">
                <a:latin typeface="Arial" charset="0"/>
                <a:sym typeface="Symbol" pitchFamily="18" charset="2"/>
              </a:rPr>
              <a:t> A + B</a:t>
            </a:r>
            <a:endParaRPr lang="en-US" sz="4400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144000" cy="1143000"/>
          </a:xfrm>
        </p:spPr>
        <p:txBody>
          <a:bodyPr/>
          <a:lstStyle/>
          <a:p>
            <a:r>
              <a:rPr lang="en-US" dirty="0">
                <a:latin typeface="Arial" charset="0"/>
              </a:rPr>
              <a:t>Types: </a:t>
            </a:r>
            <a:r>
              <a:rPr lang="en-US" dirty="0" smtClean="0">
                <a:latin typeface="Arial" charset="0"/>
              </a:rPr>
              <a:t>Single replacement</a:t>
            </a:r>
            <a:endParaRPr lang="en-US" dirty="0">
              <a:latin typeface="Arial" charset="0"/>
            </a:endParaRP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7391400" cy="6858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3600" dirty="0">
                <a:solidFill>
                  <a:srgbClr val="CCECFF"/>
                </a:solidFill>
                <a:latin typeface="Arial" charset="0"/>
              </a:rPr>
              <a:t>Example: </a:t>
            </a:r>
            <a:r>
              <a:rPr lang="en-US" sz="3600" dirty="0" smtClean="0">
                <a:solidFill>
                  <a:srgbClr val="CCECFF"/>
                </a:solidFill>
                <a:latin typeface="Arial" charset="0"/>
              </a:rPr>
              <a:t>Al </a:t>
            </a:r>
            <a:r>
              <a:rPr lang="en-US" sz="3600" dirty="0">
                <a:solidFill>
                  <a:srgbClr val="CCECFF"/>
                </a:solidFill>
                <a:latin typeface="Arial" charset="0"/>
              </a:rPr>
              <a:t>+ CuCl</a:t>
            </a:r>
            <a:r>
              <a:rPr lang="en-US" sz="3600" baseline="-25000" dirty="0">
                <a:solidFill>
                  <a:srgbClr val="CCECFF"/>
                </a:solidFill>
                <a:latin typeface="Arial" charset="0"/>
              </a:rPr>
              <a:t>2</a:t>
            </a:r>
            <a:endParaRPr lang="en-US" sz="3600" dirty="0">
              <a:solidFill>
                <a:srgbClr val="CCECFF"/>
              </a:solidFill>
              <a:latin typeface="Arial" charset="0"/>
            </a:endParaRPr>
          </a:p>
        </p:txBody>
      </p:sp>
      <p:grpSp>
        <p:nvGrpSpPr>
          <p:cNvPr id="2" name="Group 56"/>
          <p:cNvGrpSpPr>
            <a:grpSpLocks/>
          </p:cNvGrpSpPr>
          <p:nvPr/>
        </p:nvGrpSpPr>
        <p:grpSpPr bwMode="auto">
          <a:xfrm>
            <a:off x="533400" y="2895600"/>
            <a:ext cx="4495800" cy="1371600"/>
            <a:chOff x="336" y="1824"/>
            <a:chExt cx="2832" cy="864"/>
          </a:xfrm>
        </p:grpSpPr>
        <p:sp>
          <p:nvSpPr>
            <p:cNvPr id="45067" name="Text Box 11"/>
            <p:cNvSpPr txBox="1">
              <a:spLocks noChangeArrowheads="1"/>
            </p:cNvSpPr>
            <p:nvPr/>
          </p:nvSpPr>
          <p:spPr bwMode="auto">
            <a:xfrm>
              <a:off x="2736" y="2064"/>
              <a:ext cx="43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 b="1">
                  <a:sym typeface="Symbol" pitchFamily="18" charset="2"/>
                </a:rPr>
                <a:t></a:t>
              </a:r>
              <a:endParaRPr lang="en-US"/>
            </a:p>
          </p:txBody>
        </p:sp>
        <p:grpSp>
          <p:nvGrpSpPr>
            <p:cNvPr id="3" name="Group 34"/>
            <p:cNvGrpSpPr>
              <a:grpSpLocks/>
            </p:cNvGrpSpPr>
            <p:nvPr/>
          </p:nvGrpSpPr>
          <p:grpSpPr bwMode="auto">
            <a:xfrm>
              <a:off x="2064" y="1944"/>
              <a:ext cx="572" cy="624"/>
              <a:chOff x="1008" y="2208"/>
              <a:chExt cx="572" cy="624"/>
            </a:xfrm>
          </p:grpSpPr>
          <p:sp>
            <p:nvSpPr>
              <p:cNvPr id="45073" name="Oval 17"/>
              <p:cNvSpPr>
                <a:spLocks noChangeArrowheads="1"/>
              </p:cNvSpPr>
              <p:nvPr/>
            </p:nvSpPr>
            <p:spPr bwMode="auto">
              <a:xfrm>
                <a:off x="1008" y="2208"/>
                <a:ext cx="572" cy="624"/>
              </a:xfrm>
              <a:prstGeom prst="ellipse">
                <a:avLst/>
              </a:prstGeom>
              <a:solidFill>
                <a:srgbClr val="3366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074" name="Text Box 18"/>
              <p:cNvSpPr txBox="1">
                <a:spLocks noChangeArrowheads="1"/>
              </p:cNvSpPr>
              <p:nvPr/>
            </p:nvSpPr>
            <p:spPr bwMode="auto">
              <a:xfrm>
                <a:off x="1008" y="2352"/>
                <a:ext cx="528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200" dirty="0">
                    <a:solidFill>
                      <a:schemeClr val="tx2"/>
                    </a:solidFill>
                    <a:latin typeface="Arial" charset="0"/>
                  </a:rPr>
                  <a:t> </a:t>
                </a:r>
                <a:r>
                  <a:rPr lang="en-US" sz="3200" dirty="0" smtClean="0">
                    <a:solidFill>
                      <a:schemeClr val="tx2"/>
                    </a:solidFill>
                    <a:latin typeface="Arial" charset="0"/>
                  </a:rPr>
                  <a:t>Al</a:t>
                </a:r>
                <a:endParaRPr lang="en-US" dirty="0"/>
              </a:p>
            </p:txBody>
          </p:sp>
        </p:grpSp>
        <p:grpSp>
          <p:nvGrpSpPr>
            <p:cNvPr id="4" name="Group 55"/>
            <p:cNvGrpSpPr>
              <a:grpSpLocks/>
            </p:cNvGrpSpPr>
            <p:nvPr/>
          </p:nvGrpSpPr>
          <p:grpSpPr bwMode="auto">
            <a:xfrm>
              <a:off x="336" y="1824"/>
              <a:ext cx="1344" cy="864"/>
              <a:chOff x="336" y="1776"/>
              <a:chExt cx="1344" cy="864"/>
            </a:xfrm>
          </p:grpSpPr>
          <p:grpSp>
            <p:nvGrpSpPr>
              <p:cNvPr id="5" name="Group 38"/>
              <p:cNvGrpSpPr>
                <a:grpSpLocks/>
              </p:cNvGrpSpPr>
              <p:nvPr/>
            </p:nvGrpSpPr>
            <p:grpSpPr bwMode="auto">
              <a:xfrm>
                <a:off x="1104" y="2112"/>
                <a:ext cx="576" cy="528"/>
                <a:chOff x="624" y="2256"/>
                <a:chExt cx="576" cy="528"/>
              </a:xfrm>
            </p:grpSpPr>
            <p:sp>
              <p:nvSpPr>
                <p:cNvPr id="45095" name="Oval 39"/>
                <p:cNvSpPr>
                  <a:spLocks noChangeArrowheads="1"/>
                </p:cNvSpPr>
                <p:nvPr/>
              </p:nvSpPr>
              <p:spPr bwMode="auto">
                <a:xfrm>
                  <a:off x="624" y="2256"/>
                  <a:ext cx="528" cy="528"/>
                </a:xfrm>
                <a:prstGeom prst="ellipse">
                  <a:avLst/>
                </a:prstGeom>
                <a:solidFill>
                  <a:srgbClr val="339933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5096" name="Text Box 40"/>
                <p:cNvSpPr txBox="1">
                  <a:spLocks noChangeArrowheads="1"/>
                </p:cNvSpPr>
                <p:nvPr/>
              </p:nvSpPr>
              <p:spPr bwMode="auto">
                <a:xfrm>
                  <a:off x="720" y="2304"/>
                  <a:ext cx="480" cy="3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3200">
                      <a:latin typeface="Arial" charset="0"/>
                    </a:rPr>
                    <a:t>Cl</a:t>
                  </a:r>
                  <a:endParaRPr lang="en-US"/>
                </a:p>
              </p:txBody>
            </p:sp>
          </p:grpSp>
          <p:grpSp>
            <p:nvGrpSpPr>
              <p:cNvPr id="6" name="Group 37"/>
              <p:cNvGrpSpPr>
                <a:grpSpLocks/>
              </p:cNvGrpSpPr>
              <p:nvPr/>
            </p:nvGrpSpPr>
            <p:grpSpPr bwMode="auto">
              <a:xfrm>
                <a:off x="336" y="2112"/>
                <a:ext cx="576" cy="528"/>
                <a:chOff x="624" y="2256"/>
                <a:chExt cx="576" cy="528"/>
              </a:xfrm>
            </p:grpSpPr>
            <p:sp>
              <p:nvSpPr>
                <p:cNvPr id="45070" name="Oval 14"/>
                <p:cNvSpPr>
                  <a:spLocks noChangeArrowheads="1"/>
                </p:cNvSpPr>
                <p:nvPr/>
              </p:nvSpPr>
              <p:spPr bwMode="auto">
                <a:xfrm>
                  <a:off x="624" y="2256"/>
                  <a:ext cx="528" cy="528"/>
                </a:xfrm>
                <a:prstGeom prst="ellipse">
                  <a:avLst/>
                </a:prstGeom>
                <a:solidFill>
                  <a:srgbClr val="339933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5071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720" y="2304"/>
                  <a:ext cx="480" cy="3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3200" dirty="0" err="1" smtClean="0">
                      <a:latin typeface="Arial" charset="0"/>
                    </a:rPr>
                    <a:t>Cl</a:t>
                  </a:r>
                  <a:endParaRPr lang="en-US" dirty="0"/>
                </a:p>
              </p:txBody>
            </p:sp>
          </p:grpSp>
          <p:grpSp>
            <p:nvGrpSpPr>
              <p:cNvPr id="7" name="Group 35"/>
              <p:cNvGrpSpPr>
                <a:grpSpLocks/>
              </p:cNvGrpSpPr>
              <p:nvPr/>
            </p:nvGrpSpPr>
            <p:grpSpPr bwMode="auto">
              <a:xfrm>
                <a:off x="672" y="1776"/>
                <a:ext cx="624" cy="624"/>
                <a:chOff x="1344" y="2496"/>
                <a:chExt cx="624" cy="624"/>
              </a:xfrm>
            </p:grpSpPr>
            <p:sp>
              <p:nvSpPr>
                <p:cNvPr id="45076" name="Oval 20"/>
                <p:cNvSpPr>
                  <a:spLocks noChangeArrowheads="1"/>
                </p:cNvSpPr>
                <p:nvPr/>
              </p:nvSpPr>
              <p:spPr bwMode="auto">
                <a:xfrm>
                  <a:off x="1344" y="2496"/>
                  <a:ext cx="624" cy="624"/>
                </a:xfrm>
                <a:prstGeom prst="ellipse">
                  <a:avLst/>
                </a:prstGeom>
                <a:solidFill>
                  <a:srgbClr val="FF9966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5077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1344" y="2640"/>
                  <a:ext cx="624" cy="3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3200">
                      <a:solidFill>
                        <a:schemeClr val="tx2"/>
                      </a:solidFill>
                      <a:latin typeface="Arial" charset="0"/>
                    </a:rPr>
                    <a:t> </a:t>
                  </a:r>
                  <a:r>
                    <a:rPr lang="en-US" sz="1000">
                      <a:solidFill>
                        <a:schemeClr val="tx2"/>
                      </a:solidFill>
                      <a:latin typeface="Arial" charset="0"/>
                    </a:rPr>
                    <a:t> </a:t>
                  </a:r>
                  <a:r>
                    <a:rPr lang="en-US" sz="3200">
                      <a:solidFill>
                        <a:schemeClr val="tx2"/>
                      </a:solidFill>
                      <a:latin typeface="Arial" charset="0"/>
                    </a:rPr>
                    <a:t>Cu</a:t>
                  </a:r>
                  <a:endParaRPr lang="en-US"/>
                </a:p>
              </p:txBody>
            </p:sp>
          </p:grpSp>
        </p:grpSp>
        <p:sp>
          <p:nvSpPr>
            <p:cNvPr id="45088" name="Text Box 32"/>
            <p:cNvSpPr txBox="1">
              <a:spLocks noChangeArrowheads="1"/>
            </p:cNvSpPr>
            <p:nvPr/>
          </p:nvSpPr>
          <p:spPr bwMode="auto">
            <a:xfrm>
              <a:off x="1680" y="2054"/>
              <a:ext cx="288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 b="1"/>
                <a:t>+</a:t>
              </a:r>
              <a:endParaRPr lang="en-US"/>
            </a:p>
          </p:txBody>
        </p:sp>
      </p:grpSp>
      <p:sp>
        <p:nvSpPr>
          <p:cNvPr id="45089" name="Rectangle 33"/>
          <p:cNvSpPr>
            <a:spLocks noChangeArrowheads="1"/>
          </p:cNvSpPr>
          <p:nvPr/>
        </p:nvSpPr>
        <p:spPr bwMode="auto">
          <a:xfrm>
            <a:off x="304800" y="4953000"/>
            <a:ext cx="8458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4400" dirty="0">
                <a:latin typeface="Arial" charset="0"/>
              </a:rPr>
              <a:t>General: 	AB + C </a:t>
            </a:r>
            <a:r>
              <a:rPr lang="en-US" sz="4400" dirty="0">
                <a:latin typeface="Arial" charset="0"/>
                <a:sym typeface="Symbol" pitchFamily="18" charset="2"/>
              </a:rPr>
              <a:t> AC + B</a:t>
            </a:r>
            <a:endParaRPr lang="en-US" sz="4400" dirty="0">
              <a:latin typeface="Arial" charset="0"/>
            </a:endParaRPr>
          </a:p>
        </p:txBody>
      </p:sp>
      <p:grpSp>
        <p:nvGrpSpPr>
          <p:cNvPr id="8" name="Group 57"/>
          <p:cNvGrpSpPr>
            <a:grpSpLocks/>
          </p:cNvGrpSpPr>
          <p:nvPr/>
        </p:nvGrpSpPr>
        <p:grpSpPr bwMode="auto">
          <a:xfrm>
            <a:off x="5181600" y="2895600"/>
            <a:ext cx="3657600" cy="1371600"/>
            <a:chOff x="3264" y="1824"/>
            <a:chExt cx="2304" cy="864"/>
          </a:xfrm>
        </p:grpSpPr>
        <p:grpSp>
          <p:nvGrpSpPr>
            <p:cNvPr id="9" name="Group 54"/>
            <p:cNvGrpSpPr>
              <a:grpSpLocks/>
            </p:cNvGrpSpPr>
            <p:nvPr/>
          </p:nvGrpSpPr>
          <p:grpSpPr bwMode="auto">
            <a:xfrm>
              <a:off x="3264" y="1824"/>
              <a:ext cx="1344" cy="864"/>
              <a:chOff x="3264" y="1872"/>
              <a:chExt cx="1344" cy="864"/>
            </a:xfrm>
          </p:grpSpPr>
          <p:grpSp>
            <p:nvGrpSpPr>
              <p:cNvPr id="10" name="Group 41"/>
              <p:cNvGrpSpPr>
                <a:grpSpLocks/>
              </p:cNvGrpSpPr>
              <p:nvPr/>
            </p:nvGrpSpPr>
            <p:grpSpPr bwMode="auto">
              <a:xfrm>
                <a:off x="4032" y="2208"/>
                <a:ext cx="576" cy="528"/>
                <a:chOff x="624" y="2256"/>
                <a:chExt cx="576" cy="528"/>
              </a:xfrm>
            </p:grpSpPr>
            <p:sp>
              <p:nvSpPr>
                <p:cNvPr id="45098" name="Oval 42"/>
                <p:cNvSpPr>
                  <a:spLocks noChangeArrowheads="1"/>
                </p:cNvSpPr>
                <p:nvPr/>
              </p:nvSpPr>
              <p:spPr bwMode="auto">
                <a:xfrm>
                  <a:off x="624" y="2256"/>
                  <a:ext cx="528" cy="528"/>
                </a:xfrm>
                <a:prstGeom prst="ellipse">
                  <a:avLst/>
                </a:prstGeom>
                <a:solidFill>
                  <a:srgbClr val="339933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5099" name="Text Box 43"/>
                <p:cNvSpPr txBox="1">
                  <a:spLocks noChangeArrowheads="1"/>
                </p:cNvSpPr>
                <p:nvPr/>
              </p:nvSpPr>
              <p:spPr bwMode="auto">
                <a:xfrm>
                  <a:off x="720" y="2304"/>
                  <a:ext cx="480" cy="3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3200" dirty="0" smtClean="0">
                      <a:latin typeface="Arial" charset="0"/>
                    </a:rPr>
                    <a:t>Al</a:t>
                  </a:r>
                  <a:endParaRPr lang="en-US" dirty="0"/>
                </a:p>
              </p:txBody>
            </p:sp>
          </p:grpSp>
          <p:grpSp>
            <p:nvGrpSpPr>
              <p:cNvPr id="11" name="Group 44"/>
              <p:cNvGrpSpPr>
                <a:grpSpLocks/>
              </p:cNvGrpSpPr>
              <p:nvPr/>
            </p:nvGrpSpPr>
            <p:grpSpPr bwMode="auto">
              <a:xfrm>
                <a:off x="3264" y="2208"/>
                <a:ext cx="576" cy="528"/>
                <a:chOff x="624" y="2256"/>
                <a:chExt cx="576" cy="528"/>
              </a:xfrm>
            </p:grpSpPr>
            <p:sp>
              <p:nvSpPr>
                <p:cNvPr id="45101" name="Oval 45"/>
                <p:cNvSpPr>
                  <a:spLocks noChangeArrowheads="1"/>
                </p:cNvSpPr>
                <p:nvPr/>
              </p:nvSpPr>
              <p:spPr bwMode="auto">
                <a:xfrm>
                  <a:off x="624" y="2256"/>
                  <a:ext cx="528" cy="528"/>
                </a:xfrm>
                <a:prstGeom prst="ellipse">
                  <a:avLst/>
                </a:prstGeom>
                <a:solidFill>
                  <a:srgbClr val="339933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5102" name="Text Box 46"/>
                <p:cNvSpPr txBox="1">
                  <a:spLocks noChangeArrowheads="1"/>
                </p:cNvSpPr>
                <p:nvPr/>
              </p:nvSpPr>
              <p:spPr bwMode="auto">
                <a:xfrm>
                  <a:off x="720" y="2304"/>
                  <a:ext cx="480" cy="3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3200" dirty="0" smtClean="0">
                      <a:latin typeface="Arial" charset="0"/>
                    </a:rPr>
                    <a:t>Al</a:t>
                  </a:r>
                  <a:endParaRPr lang="en-US" dirty="0"/>
                </a:p>
              </p:txBody>
            </p:sp>
          </p:grpSp>
          <p:grpSp>
            <p:nvGrpSpPr>
              <p:cNvPr id="12" name="Group 47"/>
              <p:cNvGrpSpPr>
                <a:grpSpLocks/>
              </p:cNvGrpSpPr>
              <p:nvPr/>
            </p:nvGrpSpPr>
            <p:grpSpPr bwMode="auto">
              <a:xfrm>
                <a:off x="3648" y="1872"/>
                <a:ext cx="572" cy="624"/>
                <a:chOff x="1008" y="2208"/>
                <a:chExt cx="572" cy="624"/>
              </a:xfrm>
            </p:grpSpPr>
            <p:sp>
              <p:nvSpPr>
                <p:cNvPr id="45104" name="Oval 48"/>
                <p:cNvSpPr>
                  <a:spLocks noChangeArrowheads="1"/>
                </p:cNvSpPr>
                <p:nvPr/>
              </p:nvSpPr>
              <p:spPr bwMode="auto">
                <a:xfrm>
                  <a:off x="1008" y="2208"/>
                  <a:ext cx="572" cy="624"/>
                </a:xfrm>
                <a:prstGeom prst="ellipse">
                  <a:avLst/>
                </a:prstGeom>
                <a:solidFill>
                  <a:srgbClr val="3366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5105" name="Text Box 49"/>
                <p:cNvSpPr txBox="1">
                  <a:spLocks noChangeArrowheads="1"/>
                </p:cNvSpPr>
                <p:nvPr/>
              </p:nvSpPr>
              <p:spPr bwMode="auto">
                <a:xfrm>
                  <a:off x="1008" y="2352"/>
                  <a:ext cx="528" cy="36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3200">
                      <a:solidFill>
                        <a:schemeClr val="tx2"/>
                      </a:solidFill>
                      <a:latin typeface="Arial" charset="0"/>
                    </a:rPr>
                    <a:t> Zn</a:t>
                  </a:r>
                  <a:endParaRPr lang="en-US"/>
                </a:p>
              </p:txBody>
            </p:sp>
          </p:grpSp>
        </p:grpSp>
        <p:grpSp>
          <p:nvGrpSpPr>
            <p:cNvPr id="13" name="Group 50"/>
            <p:cNvGrpSpPr>
              <a:grpSpLocks/>
            </p:cNvGrpSpPr>
            <p:nvPr/>
          </p:nvGrpSpPr>
          <p:grpSpPr bwMode="auto">
            <a:xfrm>
              <a:off x="4944" y="1944"/>
              <a:ext cx="624" cy="624"/>
              <a:chOff x="1344" y="2496"/>
              <a:chExt cx="624" cy="624"/>
            </a:xfrm>
          </p:grpSpPr>
          <p:sp>
            <p:nvSpPr>
              <p:cNvPr id="45107" name="Oval 51"/>
              <p:cNvSpPr>
                <a:spLocks noChangeArrowheads="1"/>
              </p:cNvSpPr>
              <p:nvPr/>
            </p:nvSpPr>
            <p:spPr bwMode="auto">
              <a:xfrm>
                <a:off x="1344" y="2496"/>
                <a:ext cx="624" cy="624"/>
              </a:xfrm>
              <a:prstGeom prst="ellipse">
                <a:avLst/>
              </a:prstGeom>
              <a:solidFill>
                <a:srgbClr val="FF9966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108" name="Text Box 52"/>
              <p:cNvSpPr txBox="1">
                <a:spLocks noChangeArrowheads="1"/>
              </p:cNvSpPr>
              <p:nvPr/>
            </p:nvSpPr>
            <p:spPr bwMode="auto">
              <a:xfrm>
                <a:off x="1344" y="2640"/>
                <a:ext cx="624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200">
                    <a:solidFill>
                      <a:schemeClr val="tx2"/>
                    </a:solidFill>
                    <a:latin typeface="Arial" charset="0"/>
                  </a:rPr>
                  <a:t> </a:t>
                </a:r>
                <a:r>
                  <a:rPr lang="en-US" sz="1000">
                    <a:solidFill>
                      <a:schemeClr val="tx2"/>
                    </a:solidFill>
                    <a:latin typeface="Arial" charset="0"/>
                  </a:rPr>
                  <a:t> </a:t>
                </a:r>
                <a:r>
                  <a:rPr lang="en-US" sz="3200">
                    <a:solidFill>
                      <a:schemeClr val="tx2"/>
                    </a:solidFill>
                    <a:latin typeface="Arial" charset="0"/>
                  </a:rPr>
                  <a:t>Cu</a:t>
                </a:r>
                <a:endParaRPr lang="en-US"/>
              </a:p>
            </p:txBody>
          </p:sp>
        </p:grpSp>
        <p:sp>
          <p:nvSpPr>
            <p:cNvPr id="45109" name="Text Box 53"/>
            <p:cNvSpPr txBox="1">
              <a:spLocks noChangeArrowheads="1"/>
            </p:cNvSpPr>
            <p:nvPr/>
          </p:nvSpPr>
          <p:spPr bwMode="auto">
            <a:xfrm>
              <a:off x="4608" y="2054"/>
              <a:ext cx="288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 b="1"/>
                <a:t>+</a:t>
              </a:r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50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50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 build="p" autoUpdateAnimBg="0"/>
      <p:bldP spid="45089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Types: Single Replacement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057401"/>
            <a:ext cx="8610600" cy="4495799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ct val="10000"/>
              </a:spcBef>
            </a:pPr>
            <a:r>
              <a:rPr lang="en-US" sz="2400" dirty="0" smtClean="0"/>
              <a:t>one element replaces another in a compound</a:t>
            </a:r>
          </a:p>
          <a:p>
            <a:pPr lvl="1">
              <a:spcBef>
                <a:spcPct val="10000"/>
              </a:spcBef>
            </a:pPr>
            <a:r>
              <a:rPr lang="en-US" sz="2400" dirty="0" smtClean="0"/>
              <a:t>metal replaces metal (+)</a:t>
            </a:r>
          </a:p>
          <a:p>
            <a:pPr lvl="1">
              <a:spcBef>
                <a:spcPct val="10000"/>
              </a:spcBef>
            </a:pPr>
            <a:r>
              <a:rPr lang="en-US" sz="2400" dirty="0" smtClean="0"/>
              <a:t>nonmetal replaces nonmetal (-)</a:t>
            </a:r>
          </a:p>
          <a:p>
            <a:r>
              <a:rPr lang="en-US" sz="2400" dirty="0" smtClean="0"/>
              <a:t>A more reactive element will take the place of a less reactive one (Activity Series-do NOT need to know this)</a:t>
            </a:r>
          </a:p>
          <a:p>
            <a:r>
              <a:rPr lang="en-US" sz="2400" dirty="0" smtClean="0"/>
              <a:t>When have a alkali metal with water, write like this: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This will make it look like other single replacement reactions and will help you out! Just remember </a:t>
            </a:r>
            <a:r>
              <a:rPr lang="en-US" sz="2400" dirty="0" err="1" smtClean="0"/>
              <a:t>diatomics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5" name="Rectangle 33"/>
          <p:cNvSpPr>
            <a:spLocks noChangeArrowheads="1"/>
          </p:cNvSpPr>
          <p:nvPr/>
        </p:nvSpPr>
        <p:spPr bwMode="auto">
          <a:xfrm>
            <a:off x="990600" y="4648200"/>
            <a:ext cx="7467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4400" dirty="0" smtClean="0">
                <a:solidFill>
                  <a:srgbClr val="FFFF00"/>
                </a:solidFill>
                <a:latin typeface="Arial" charset="0"/>
              </a:rPr>
              <a:t>K </a:t>
            </a:r>
            <a:r>
              <a:rPr lang="en-US" sz="4400" dirty="0">
                <a:solidFill>
                  <a:srgbClr val="FFFF00"/>
                </a:solidFill>
                <a:latin typeface="Arial" charset="0"/>
              </a:rPr>
              <a:t>+ </a:t>
            </a:r>
            <a:r>
              <a:rPr lang="en-US" sz="4400" dirty="0" smtClean="0">
                <a:solidFill>
                  <a:srgbClr val="FFFF00"/>
                </a:solidFill>
                <a:latin typeface="Arial" charset="0"/>
              </a:rPr>
              <a:t>HOH </a:t>
            </a:r>
            <a:r>
              <a:rPr lang="en-US" sz="4400" dirty="0">
                <a:solidFill>
                  <a:srgbClr val="FFFF00"/>
                </a:solidFill>
                <a:latin typeface="Arial" charset="0"/>
                <a:sym typeface="Symbol" pitchFamily="18" charset="2"/>
              </a:rPr>
              <a:t> </a:t>
            </a:r>
            <a:r>
              <a:rPr lang="en-US" sz="4400" dirty="0" smtClean="0">
                <a:solidFill>
                  <a:srgbClr val="FFFF00"/>
                </a:solidFill>
                <a:latin typeface="Arial" charset="0"/>
                <a:sym typeface="Symbol" pitchFamily="18" charset="2"/>
              </a:rPr>
              <a:t>KOH </a:t>
            </a:r>
            <a:r>
              <a:rPr lang="en-US" sz="4400" dirty="0">
                <a:solidFill>
                  <a:srgbClr val="FFFF00"/>
                </a:solidFill>
                <a:latin typeface="Arial" charset="0"/>
                <a:sym typeface="Symbol" pitchFamily="18" charset="2"/>
              </a:rPr>
              <a:t>+ </a:t>
            </a:r>
            <a:r>
              <a:rPr lang="en-US" sz="4400" dirty="0" smtClean="0">
                <a:solidFill>
                  <a:srgbClr val="FFFF00"/>
                </a:solidFill>
                <a:latin typeface="Arial" charset="0"/>
                <a:sym typeface="Symbol" pitchFamily="18" charset="2"/>
              </a:rPr>
              <a:t>H</a:t>
            </a:r>
            <a:r>
              <a:rPr lang="en-US" sz="4400" baseline="-25000" dirty="0" smtClean="0">
                <a:solidFill>
                  <a:srgbClr val="FFFF00"/>
                </a:solidFill>
                <a:latin typeface="Arial" charset="0"/>
                <a:sym typeface="Symbol" pitchFamily="18" charset="2"/>
              </a:rPr>
              <a:t>2</a:t>
            </a:r>
            <a:endParaRPr lang="en-US" sz="4400" baseline="-25000" dirty="0">
              <a:solidFill>
                <a:srgbClr val="FFFF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144000" cy="1143000"/>
          </a:xfrm>
        </p:spPr>
        <p:txBody>
          <a:bodyPr/>
          <a:lstStyle/>
          <a:p>
            <a:r>
              <a:rPr lang="en-US" dirty="0">
                <a:latin typeface="Arial" charset="0"/>
              </a:rPr>
              <a:t>Types: Double </a:t>
            </a:r>
            <a:r>
              <a:rPr lang="en-US" dirty="0" smtClean="0">
                <a:latin typeface="Arial" charset="0"/>
              </a:rPr>
              <a:t>replacement</a:t>
            </a:r>
            <a:endParaRPr lang="en-US" dirty="0">
              <a:latin typeface="Arial" charset="0"/>
            </a:endParaRP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7391400" cy="6858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3600" dirty="0">
                <a:solidFill>
                  <a:srgbClr val="CCECFF"/>
                </a:solidFill>
                <a:latin typeface="Arial" charset="0"/>
              </a:rPr>
              <a:t>Example: </a:t>
            </a:r>
            <a:r>
              <a:rPr lang="en-US" sz="3600" dirty="0" err="1">
                <a:solidFill>
                  <a:srgbClr val="CCECFF"/>
                </a:solidFill>
                <a:latin typeface="Arial" charset="0"/>
              </a:rPr>
              <a:t>MgO</a:t>
            </a:r>
            <a:r>
              <a:rPr lang="en-US" sz="3600" dirty="0">
                <a:solidFill>
                  <a:srgbClr val="CCECFF"/>
                </a:solidFill>
                <a:latin typeface="Arial" charset="0"/>
              </a:rPr>
              <a:t> + </a:t>
            </a:r>
            <a:r>
              <a:rPr lang="en-US" sz="3600" dirty="0" err="1">
                <a:solidFill>
                  <a:srgbClr val="CCECFF"/>
                </a:solidFill>
                <a:latin typeface="Arial" charset="0"/>
              </a:rPr>
              <a:t>CaS</a:t>
            </a:r>
            <a:endParaRPr lang="en-US" sz="3600" dirty="0">
              <a:solidFill>
                <a:srgbClr val="CCECFF"/>
              </a:solidFill>
              <a:latin typeface="Arial" charset="0"/>
            </a:endParaRPr>
          </a:p>
        </p:txBody>
      </p:sp>
      <p:sp>
        <p:nvSpPr>
          <p:cNvPr id="46100" name="Rectangle 20"/>
          <p:cNvSpPr>
            <a:spLocks noChangeArrowheads="1"/>
          </p:cNvSpPr>
          <p:nvPr/>
        </p:nvSpPr>
        <p:spPr bwMode="auto">
          <a:xfrm>
            <a:off x="381000" y="5257800"/>
            <a:ext cx="8458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4400" dirty="0">
                <a:latin typeface="Arial" charset="0"/>
              </a:rPr>
              <a:t>General:	AB + CD </a:t>
            </a:r>
            <a:r>
              <a:rPr lang="en-US" sz="4400" dirty="0">
                <a:latin typeface="Arial" charset="0"/>
                <a:sym typeface="Symbol" pitchFamily="18" charset="2"/>
              </a:rPr>
              <a:t> AD + CB</a:t>
            </a:r>
          </a:p>
        </p:txBody>
      </p:sp>
      <p:grpSp>
        <p:nvGrpSpPr>
          <p:cNvPr id="2" name="Group 63"/>
          <p:cNvGrpSpPr>
            <a:grpSpLocks/>
          </p:cNvGrpSpPr>
          <p:nvPr/>
        </p:nvGrpSpPr>
        <p:grpSpPr bwMode="auto">
          <a:xfrm>
            <a:off x="838200" y="2819400"/>
            <a:ext cx="4038600" cy="1600200"/>
            <a:chOff x="528" y="1488"/>
            <a:chExt cx="2544" cy="1008"/>
          </a:xfrm>
        </p:grpSpPr>
        <p:grpSp>
          <p:nvGrpSpPr>
            <p:cNvPr id="3" name="Group 49"/>
            <p:cNvGrpSpPr>
              <a:grpSpLocks/>
            </p:cNvGrpSpPr>
            <p:nvPr/>
          </p:nvGrpSpPr>
          <p:grpSpPr bwMode="auto">
            <a:xfrm>
              <a:off x="1728" y="2064"/>
              <a:ext cx="432" cy="432"/>
              <a:chOff x="2064" y="2448"/>
              <a:chExt cx="432" cy="432"/>
            </a:xfrm>
          </p:grpSpPr>
          <p:sp>
            <p:nvSpPr>
              <p:cNvPr id="46120" name="Oval 40"/>
              <p:cNvSpPr>
                <a:spLocks noChangeArrowheads="1"/>
              </p:cNvSpPr>
              <p:nvPr/>
            </p:nvSpPr>
            <p:spPr bwMode="auto">
              <a:xfrm>
                <a:off x="2064" y="2448"/>
                <a:ext cx="432" cy="432"/>
              </a:xfrm>
              <a:prstGeom prst="ellipse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21" name="Text Box 41"/>
              <p:cNvSpPr txBox="1">
                <a:spLocks noChangeArrowheads="1"/>
              </p:cNvSpPr>
              <p:nvPr/>
            </p:nvSpPr>
            <p:spPr bwMode="auto">
              <a:xfrm>
                <a:off x="2112" y="2496"/>
                <a:ext cx="336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000">
                    <a:latin typeface="Arial" charset="0"/>
                  </a:rPr>
                  <a:t> </a:t>
                </a:r>
                <a:r>
                  <a:rPr lang="en-US" sz="3200">
                    <a:latin typeface="Arial" charset="0"/>
                  </a:rPr>
                  <a:t>S</a:t>
                </a:r>
                <a:endParaRPr lang="en-US"/>
              </a:p>
            </p:txBody>
          </p:sp>
        </p:grpSp>
        <p:grpSp>
          <p:nvGrpSpPr>
            <p:cNvPr id="4" name="Group 42"/>
            <p:cNvGrpSpPr>
              <a:grpSpLocks/>
            </p:cNvGrpSpPr>
            <p:nvPr/>
          </p:nvGrpSpPr>
          <p:grpSpPr bwMode="auto">
            <a:xfrm>
              <a:off x="576" y="2016"/>
              <a:ext cx="528" cy="432"/>
              <a:chOff x="1152" y="3504"/>
              <a:chExt cx="528" cy="432"/>
            </a:xfrm>
          </p:grpSpPr>
          <p:sp>
            <p:nvSpPr>
              <p:cNvPr id="46123" name="Oval 43"/>
              <p:cNvSpPr>
                <a:spLocks noChangeArrowheads="1"/>
              </p:cNvSpPr>
              <p:nvPr/>
            </p:nvSpPr>
            <p:spPr bwMode="auto">
              <a:xfrm>
                <a:off x="1152" y="3504"/>
                <a:ext cx="432" cy="432"/>
              </a:xfrm>
              <a:prstGeom prst="ellipse">
                <a:avLst/>
              </a:prstGeom>
              <a:solidFill>
                <a:srgbClr val="FF66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24" name="Text Box 44"/>
              <p:cNvSpPr txBox="1">
                <a:spLocks noChangeArrowheads="1"/>
              </p:cNvSpPr>
              <p:nvPr/>
            </p:nvSpPr>
            <p:spPr bwMode="auto">
              <a:xfrm>
                <a:off x="1200" y="3552"/>
                <a:ext cx="480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200">
                    <a:latin typeface="Arial" charset="0"/>
                  </a:rPr>
                  <a:t>O</a:t>
                </a:r>
                <a:endParaRPr lang="en-US"/>
              </a:p>
            </p:txBody>
          </p:sp>
        </p:grpSp>
        <p:sp>
          <p:nvSpPr>
            <p:cNvPr id="46085" name="Text Box 5"/>
            <p:cNvSpPr txBox="1">
              <a:spLocks noChangeArrowheads="1"/>
            </p:cNvSpPr>
            <p:nvPr/>
          </p:nvSpPr>
          <p:spPr bwMode="auto">
            <a:xfrm>
              <a:off x="2640" y="1728"/>
              <a:ext cx="43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 b="1">
                  <a:sym typeface="Symbol" pitchFamily="18" charset="2"/>
                </a:rPr>
                <a:t></a:t>
              </a:r>
              <a:endParaRPr lang="en-US"/>
            </a:p>
          </p:txBody>
        </p:sp>
        <p:grpSp>
          <p:nvGrpSpPr>
            <p:cNvPr id="5" name="Group 36"/>
            <p:cNvGrpSpPr>
              <a:grpSpLocks/>
            </p:cNvGrpSpPr>
            <p:nvPr/>
          </p:nvGrpSpPr>
          <p:grpSpPr bwMode="auto">
            <a:xfrm>
              <a:off x="528" y="1536"/>
              <a:ext cx="528" cy="528"/>
              <a:chOff x="384" y="1872"/>
              <a:chExt cx="528" cy="528"/>
            </a:xfrm>
          </p:grpSpPr>
          <p:sp>
            <p:nvSpPr>
              <p:cNvPr id="46094" name="Oval 14"/>
              <p:cNvSpPr>
                <a:spLocks noChangeArrowheads="1"/>
              </p:cNvSpPr>
              <p:nvPr/>
            </p:nvSpPr>
            <p:spPr bwMode="auto">
              <a:xfrm>
                <a:off x="384" y="1872"/>
                <a:ext cx="528" cy="528"/>
              </a:xfrm>
              <a:prstGeom prst="ellipse">
                <a:avLst/>
              </a:prstGeom>
              <a:solidFill>
                <a:srgbClr val="33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095" name="Text Box 15"/>
              <p:cNvSpPr txBox="1">
                <a:spLocks noChangeArrowheads="1"/>
              </p:cNvSpPr>
              <p:nvPr/>
            </p:nvSpPr>
            <p:spPr bwMode="auto">
              <a:xfrm>
                <a:off x="432" y="1968"/>
                <a:ext cx="480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200">
                    <a:latin typeface="Arial" charset="0"/>
                  </a:rPr>
                  <a:t>Mg</a:t>
                </a:r>
                <a:endParaRPr lang="en-US"/>
              </a:p>
            </p:txBody>
          </p:sp>
        </p:grpSp>
        <p:sp>
          <p:nvSpPr>
            <p:cNvPr id="46097" name="Oval 17"/>
            <p:cNvSpPr>
              <a:spLocks noChangeArrowheads="1"/>
            </p:cNvSpPr>
            <p:nvPr/>
          </p:nvSpPr>
          <p:spPr bwMode="auto">
            <a:xfrm>
              <a:off x="1632" y="1488"/>
              <a:ext cx="624" cy="624"/>
            </a:xfrm>
            <a:prstGeom prst="ellipse">
              <a:avLst/>
            </a:prstGeom>
            <a:solidFill>
              <a:srgbClr val="66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98" name="Text Box 18"/>
            <p:cNvSpPr txBox="1">
              <a:spLocks noChangeArrowheads="1"/>
            </p:cNvSpPr>
            <p:nvPr/>
          </p:nvSpPr>
          <p:spPr bwMode="auto">
            <a:xfrm>
              <a:off x="1632" y="1632"/>
              <a:ext cx="62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dirty="0">
                  <a:solidFill>
                    <a:schemeClr val="tx2"/>
                  </a:solidFill>
                  <a:latin typeface="Arial" charset="0"/>
                </a:rPr>
                <a:t> </a:t>
              </a:r>
              <a:r>
                <a:rPr lang="en-US" sz="1000" dirty="0">
                  <a:solidFill>
                    <a:schemeClr val="tx2"/>
                  </a:solidFill>
                  <a:latin typeface="Arial" charset="0"/>
                </a:rPr>
                <a:t> </a:t>
              </a:r>
              <a:r>
                <a:rPr lang="en-US" sz="3200" dirty="0">
                  <a:solidFill>
                    <a:schemeClr val="bg2"/>
                  </a:solidFill>
                  <a:latin typeface="Arial" charset="0"/>
                </a:rPr>
                <a:t>Ca</a:t>
              </a:r>
              <a:endParaRPr lang="en-US" dirty="0">
                <a:solidFill>
                  <a:schemeClr val="bg2"/>
                </a:solidFill>
              </a:endParaRPr>
            </a:p>
          </p:txBody>
        </p:sp>
        <p:sp>
          <p:nvSpPr>
            <p:cNvPr id="46115" name="Text Box 35"/>
            <p:cNvSpPr txBox="1">
              <a:spLocks noChangeArrowheads="1"/>
            </p:cNvSpPr>
            <p:nvPr/>
          </p:nvSpPr>
          <p:spPr bwMode="auto">
            <a:xfrm>
              <a:off x="1248" y="1776"/>
              <a:ext cx="288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 b="1"/>
                <a:t>+</a:t>
              </a:r>
              <a:endParaRPr lang="en-US"/>
            </a:p>
          </p:txBody>
        </p:sp>
      </p:grpSp>
      <p:grpSp>
        <p:nvGrpSpPr>
          <p:cNvPr id="6" name="Group 64"/>
          <p:cNvGrpSpPr>
            <a:grpSpLocks/>
          </p:cNvGrpSpPr>
          <p:nvPr/>
        </p:nvGrpSpPr>
        <p:grpSpPr bwMode="auto">
          <a:xfrm>
            <a:off x="5257800" y="2819400"/>
            <a:ext cx="2743200" cy="1600200"/>
            <a:chOff x="3312" y="1488"/>
            <a:chExt cx="1728" cy="1008"/>
          </a:xfrm>
        </p:grpSpPr>
        <p:grpSp>
          <p:nvGrpSpPr>
            <p:cNvPr id="7" name="Group 59"/>
            <p:cNvGrpSpPr>
              <a:grpSpLocks/>
            </p:cNvGrpSpPr>
            <p:nvPr/>
          </p:nvGrpSpPr>
          <p:grpSpPr bwMode="auto">
            <a:xfrm>
              <a:off x="4512" y="2064"/>
              <a:ext cx="528" cy="432"/>
              <a:chOff x="1152" y="3504"/>
              <a:chExt cx="528" cy="432"/>
            </a:xfrm>
          </p:grpSpPr>
          <p:sp>
            <p:nvSpPr>
              <p:cNvPr id="46140" name="Oval 60"/>
              <p:cNvSpPr>
                <a:spLocks noChangeArrowheads="1"/>
              </p:cNvSpPr>
              <p:nvPr/>
            </p:nvSpPr>
            <p:spPr bwMode="auto">
              <a:xfrm>
                <a:off x="1152" y="3504"/>
                <a:ext cx="432" cy="432"/>
              </a:xfrm>
              <a:prstGeom prst="ellipse">
                <a:avLst/>
              </a:prstGeom>
              <a:solidFill>
                <a:srgbClr val="FF66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41" name="Text Box 61"/>
              <p:cNvSpPr txBox="1">
                <a:spLocks noChangeArrowheads="1"/>
              </p:cNvSpPr>
              <p:nvPr/>
            </p:nvSpPr>
            <p:spPr bwMode="auto">
              <a:xfrm>
                <a:off x="1200" y="3552"/>
                <a:ext cx="480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200">
                    <a:latin typeface="Arial" charset="0"/>
                  </a:rPr>
                  <a:t>O</a:t>
                </a:r>
                <a:endParaRPr lang="en-US"/>
              </a:p>
            </p:txBody>
          </p:sp>
        </p:grpSp>
        <p:grpSp>
          <p:nvGrpSpPr>
            <p:cNvPr id="8" name="Group 56"/>
            <p:cNvGrpSpPr>
              <a:grpSpLocks/>
            </p:cNvGrpSpPr>
            <p:nvPr/>
          </p:nvGrpSpPr>
          <p:grpSpPr bwMode="auto">
            <a:xfrm>
              <a:off x="3360" y="2016"/>
              <a:ext cx="432" cy="432"/>
              <a:chOff x="2064" y="2448"/>
              <a:chExt cx="432" cy="432"/>
            </a:xfrm>
          </p:grpSpPr>
          <p:sp>
            <p:nvSpPr>
              <p:cNvPr id="46137" name="Oval 57"/>
              <p:cNvSpPr>
                <a:spLocks noChangeArrowheads="1"/>
              </p:cNvSpPr>
              <p:nvPr/>
            </p:nvSpPr>
            <p:spPr bwMode="auto">
              <a:xfrm>
                <a:off x="2064" y="2448"/>
                <a:ext cx="432" cy="432"/>
              </a:xfrm>
              <a:prstGeom prst="ellipse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38" name="Text Box 58"/>
              <p:cNvSpPr txBox="1">
                <a:spLocks noChangeArrowheads="1"/>
              </p:cNvSpPr>
              <p:nvPr/>
            </p:nvSpPr>
            <p:spPr bwMode="auto">
              <a:xfrm>
                <a:off x="2112" y="2496"/>
                <a:ext cx="336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000">
                    <a:latin typeface="Arial" charset="0"/>
                  </a:rPr>
                  <a:t> </a:t>
                </a:r>
                <a:r>
                  <a:rPr lang="en-US" sz="3200">
                    <a:latin typeface="Arial" charset="0"/>
                  </a:rPr>
                  <a:t>S</a:t>
                </a:r>
                <a:endParaRPr lang="en-US"/>
              </a:p>
            </p:txBody>
          </p:sp>
        </p:grpSp>
        <p:grpSp>
          <p:nvGrpSpPr>
            <p:cNvPr id="9" name="Group 50"/>
            <p:cNvGrpSpPr>
              <a:grpSpLocks/>
            </p:cNvGrpSpPr>
            <p:nvPr/>
          </p:nvGrpSpPr>
          <p:grpSpPr bwMode="auto">
            <a:xfrm>
              <a:off x="3312" y="1536"/>
              <a:ext cx="528" cy="528"/>
              <a:chOff x="384" y="1872"/>
              <a:chExt cx="528" cy="528"/>
            </a:xfrm>
          </p:grpSpPr>
          <p:sp>
            <p:nvSpPr>
              <p:cNvPr id="46131" name="Oval 51"/>
              <p:cNvSpPr>
                <a:spLocks noChangeArrowheads="1"/>
              </p:cNvSpPr>
              <p:nvPr/>
            </p:nvSpPr>
            <p:spPr bwMode="auto">
              <a:xfrm>
                <a:off x="384" y="1872"/>
                <a:ext cx="528" cy="528"/>
              </a:xfrm>
              <a:prstGeom prst="ellipse">
                <a:avLst/>
              </a:prstGeom>
              <a:solidFill>
                <a:srgbClr val="33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32" name="Text Box 52"/>
              <p:cNvSpPr txBox="1">
                <a:spLocks noChangeArrowheads="1"/>
              </p:cNvSpPr>
              <p:nvPr/>
            </p:nvSpPr>
            <p:spPr bwMode="auto">
              <a:xfrm>
                <a:off x="432" y="1968"/>
                <a:ext cx="480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200">
                    <a:latin typeface="Arial" charset="0"/>
                  </a:rPr>
                  <a:t>Mg</a:t>
                </a:r>
                <a:endParaRPr lang="en-US"/>
              </a:p>
            </p:txBody>
          </p:sp>
        </p:grpSp>
        <p:sp>
          <p:nvSpPr>
            <p:cNvPr id="46133" name="Oval 53"/>
            <p:cNvSpPr>
              <a:spLocks noChangeArrowheads="1"/>
            </p:cNvSpPr>
            <p:nvPr/>
          </p:nvSpPr>
          <p:spPr bwMode="auto">
            <a:xfrm>
              <a:off x="4416" y="1488"/>
              <a:ext cx="624" cy="624"/>
            </a:xfrm>
            <a:prstGeom prst="ellipse">
              <a:avLst/>
            </a:prstGeom>
            <a:solidFill>
              <a:srgbClr val="66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34" name="Text Box 54"/>
            <p:cNvSpPr txBox="1">
              <a:spLocks noChangeArrowheads="1"/>
            </p:cNvSpPr>
            <p:nvPr/>
          </p:nvSpPr>
          <p:spPr bwMode="auto">
            <a:xfrm>
              <a:off x="4416" y="1632"/>
              <a:ext cx="624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dirty="0">
                  <a:solidFill>
                    <a:schemeClr val="tx2"/>
                  </a:solidFill>
                  <a:latin typeface="Arial" charset="0"/>
                </a:rPr>
                <a:t> </a:t>
              </a:r>
              <a:r>
                <a:rPr lang="en-US" sz="1000" dirty="0">
                  <a:solidFill>
                    <a:schemeClr val="tx2"/>
                  </a:solidFill>
                  <a:latin typeface="Arial" charset="0"/>
                </a:rPr>
                <a:t> </a:t>
              </a:r>
              <a:r>
                <a:rPr lang="en-US" sz="3200" dirty="0">
                  <a:solidFill>
                    <a:schemeClr val="bg2"/>
                  </a:solidFill>
                  <a:latin typeface="Arial" charset="0"/>
                </a:rPr>
                <a:t>Ca</a:t>
              </a:r>
              <a:endParaRPr lang="en-US" dirty="0">
                <a:solidFill>
                  <a:schemeClr val="bg2"/>
                </a:solidFill>
              </a:endParaRPr>
            </a:p>
          </p:txBody>
        </p:sp>
        <p:sp>
          <p:nvSpPr>
            <p:cNvPr id="46135" name="Text Box 55"/>
            <p:cNvSpPr txBox="1">
              <a:spLocks noChangeArrowheads="1"/>
            </p:cNvSpPr>
            <p:nvPr/>
          </p:nvSpPr>
          <p:spPr bwMode="auto">
            <a:xfrm>
              <a:off x="4032" y="1776"/>
              <a:ext cx="288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600" b="1"/>
                <a:t>+</a:t>
              </a:r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00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6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6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build="p" autoUpdateAnimBg="0"/>
      <p:bldP spid="46100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2352" y="188259"/>
            <a:ext cx="8166847" cy="1461247"/>
          </a:xfrm>
        </p:spPr>
        <p:txBody>
          <a:bodyPr/>
          <a:lstStyle/>
          <a:p>
            <a:r>
              <a:rPr lang="en-US" dirty="0" smtClean="0"/>
              <a:t>Types: Double Replacement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28800"/>
            <a:ext cx="8077200" cy="3657600"/>
          </a:xfrm>
        </p:spPr>
        <p:txBody>
          <a:bodyPr>
            <a:normAutofit/>
          </a:bodyPr>
          <a:lstStyle/>
          <a:p>
            <a:pPr>
              <a:spcBef>
                <a:spcPct val="80000"/>
              </a:spcBef>
            </a:pPr>
            <a:r>
              <a:rPr lang="en-US" sz="2400" dirty="0" smtClean="0"/>
              <a:t>ions in two compounds “change partners”</a:t>
            </a:r>
          </a:p>
          <a:p>
            <a:r>
              <a:rPr lang="en-US" sz="2400" dirty="0" err="1" smtClean="0"/>
              <a:t>cation</a:t>
            </a:r>
            <a:r>
              <a:rPr lang="en-US" sz="2400" dirty="0" smtClean="0"/>
              <a:t> of one compound combines with anion of the other</a:t>
            </a:r>
          </a:p>
          <a:p>
            <a:r>
              <a:rPr lang="en-US" sz="2400" dirty="0" smtClean="0"/>
              <a:t>Occurs when a precipitate, water or a gas forms</a:t>
            </a:r>
          </a:p>
          <a:p>
            <a:r>
              <a:rPr lang="en-US" sz="2400" dirty="0" smtClean="0"/>
              <a:t>Precipitate – insoluble compound that comes out of solution during this type of reaction</a:t>
            </a:r>
          </a:p>
          <a:p>
            <a:endParaRPr lang="en-US" sz="2400" dirty="0"/>
          </a:p>
        </p:txBody>
      </p:sp>
      <p:sp>
        <p:nvSpPr>
          <p:cNvPr id="4" name="Rectangle 20"/>
          <p:cNvSpPr>
            <a:spLocks noChangeArrowheads="1"/>
          </p:cNvSpPr>
          <p:nvPr/>
        </p:nvSpPr>
        <p:spPr bwMode="auto">
          <a:xfrm>
            <a:off x="381000" y="6019800"/>
            <a:ext cx="8458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4400" dirty="0">
                <a:latin typeface="Arial" charset="0"/>
              </a:rPr>
              <a:t>General:	AB + CD </a:t>
            </a:r>
            <a:r>
              <a:rPr lang="en-US" sz="4400" dirty="0">
                <a:latin typeface="Arial" charset="0"/>
                <a:sym typeface="Symbol" pitchFamily="18" charset="2"/>
              </a:rPr>
              <a:t> AD + CB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7772400" cy="1470025"/>
          </a:xfrm>
        </p:spPr>
        <p:txBody>
          <a:bodyPr/>
          <a:lstStyle/>
          <a:p>
            <a:r>
              <a:rPr lang="en-US" dirty="0"/>
              <a:t>REACTION IN A BAG</a:t>
            </a:r>
          </a:p>
        </p:txBody>
      </p:sp>
      <p:pic>
        <p:nvPicPr>
          <p:cNvPr id="2052" name="Picture 4" descr="baking-sod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0" y="1600200"/>
            <a:ext cx="957263" cy="1365250"/>
          </a:xfrm>
          <a:prstGeom prst="rect">
            <a:avLst/>
          </a:prstGeom>
          <a:noFill/>
        </p:spPr>
      </p:pic>
      <p:pic>
        <p:nvPicPr>
          <p:cNvPr id="2053" name="Picture 5" descr="ziploc-sandwich-bags-box-of-50-1821-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10400" y="685800"/>
            <a:ext cx="1731963" cy="887413"/>
          </a:xfrm>
          <a:prstGeom prst="rect">
            <a:avLst/>
          </a:prstGeom>
          <a:noFill/>
        </p:spPr>
      </p:pic>
      <p:pic>
        <p:nvPicPr>
          <p:cNvPr id="2054" name="Picture 6" descr="MCj04369200000[1]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86600" y="1752600"/>
            <a:ext cx="1219200" cy="1219200"/>
          </a:xfrm>
          <a:prstGeom prst="rect">
            <a:avLst/>
          </a:prstGeom>
          <a:noFill/>
        </p:spPr>
      </p:pic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762000" y="2438400"/>
            <a:ext cx="6096000" cy="261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endParaRPr lang="en-US" sz="2400" b="1" dirty="0"/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800" dirty="0"/>
              <a:t>Make observations </a:t>
            </a:r>
            <a:r>
              <a:rPr lang="en-US" sz="2800" dirty="0" smtClean="0"/>
              <a:t>with your bags in groups of four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800" dirty="0" smtClean="0"/>
              <a:t>What is happening? How can you explain this?</a:t>
            </a:r>
            <a:endParaRPr lang="en-US" sz="28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027894" cy="1461247"/>
          </a:xfrm>
        </p:spPr>
        <p:txBody>
          <a:bodyPr/>
          <a:lstStyle/>
          <a:p>
            <a:r>
              <a:rPr lang="en-US" dirty="0" smtClean="0"/>
              <a:t>Types: Combustion</a:t>
            </a:r>
          </a:p>
        </p:txBody>
      </p:sp>
      <p:sp>
        <p:nvSpPr>
          <p:cNvPr id="81924" name="Rectangle 4"/>
          <p:cNvSpPr>
            <a:spLocks noChangeArrowheads="1"/>
          </p:cNvSpPr>
          <p:nvPr/>
        </p:nvSpPr>
        <p:spPr bwMode="auto">
          <a:xfrm>
            <a:off x="0" y="4114800"/>
            <a:ext cx="9144000" cy="87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3800" b="1" dirty="0">
                <a:solidFill>
                  <a:schemeClr val="hlink"/>
                </a:solidFill>
              </a:rPr>
              <a:t>CH</a:t>
            </a:r>
            <a:r>
              <a:rPr lang="en-US" sz="3800" b="1" baseline="-25000" dirty="0">
                <a:solidFill>
                  <a:schemeClr val="hlink"/>
                </a:solidFill>
              </a:rPr>
              <a:t>4</a:t>
            </a:r>
            <a:r>
              <a:rPr lang="en-US" sz="3800" b="1" dirty="0">
                <a:solidFill>
                  <a:schemeClr val="hlink"/>
                </a:solidFill>
              </a:rPr>
              <a:t>(g) + 2O</a:t>
            </a:r>
            <a:r>
              <a:rPr lang="en-US" sz="3800" b="1" baseline="-25000" dirty="0">
                <a:solidFill>
                  <a:schemeClr val="hlink"/>
                </a:solidFill>
              </a:rPr>
              <a:t>2</a:t>
            </a:r>
            <a:r>
              <a:rPr lang="en-US" sz="3800" b="1" dirty="0">
                <a:solidFill>
                  <a:schemeClr val="hlink"/>
                </a:solidFill>
              </a:rPr>
              <a:t>(g) </a:t>
            </a:r>
            <a:r>
              <a:rPr lang="en-US" sz="3800" b="1" dirty="0">
                <a:solidFill>
                  <a:schemeClr val="hlink"/>
                </a:solidFill>
                <a:sym typeface="Symbol" pitchFamily="18" charset="2"/>
              </a:rPr>
              <a:t> CO</a:t>
            </a:r>
            <a:r>
              <a:rPr lang="en-US" sz="3800" b="1" baseline="-25000" dirty="0">
                <a:solidFill>
                  <a:schemeClr val="hlink"/>
                </a:solidFill>
                <a:sym typeface="Symbol" pitchFamily="18" charset="2"/>
              </a:rPr>
              <a:t>2</a:t>
            </a:r>
            <a:r>
              <a:rPr lang="en-US" sz="3800" b="1" dirty="0">
                <a:solidFill>
                  <a:schemeClr val="hlink"/>
                </a:solidFill>
              </a:rPr>
              <a:t>(g)</a:t>
            </a:r>
            <a:r>
              <a:rPr lang="en-US" sz="3800" b="1" dirty="0">
                <a:solidFill>
                  <a:schemeClr val="hlink"/>
                </a:solidFill>
                <a:sym typeface="Symbol" pitchFamily="18" charset="2"/>
              </a:rPr>
              <a:t> + 2H</a:t>
            </a:r>
            <a:r>
              <a:rPr lang="en-US" sz="3800" b="1" baseline="-25000" dirty="0">
                <a:solidFill>
                  <a:schemeClr val="hlink"/>
                </a:solidFill>
                <a:sym typeface="Symbol" pitchFamily="18" charset="2"/>
              </a:rPr>
              <a:t>2</a:t>
            </a:r>
            <a:r>
              <a:rPr lang="en-US" sz="3800" b="1" dirty="0">
                <a:solidFill>
                  <a:schemeClr val="hlink"/>
                </a:solidFill>
                <a:sym typeface="Symbol" pitchFamily="18" charset="2"/>
              </a:rPr>
              <a:t>O</a:t>
            </a:r>
            <a:r>
              <a:rPr lang="en-US" sz="3800" b="1" dirty="0">
                <a:solidFill>
                  <a:schemeClr val="hlink"/>
                </a:solidFill>
              </a:rPr>
              <a:t>(g)</a:t>
            </a:r>
          </a:p>
        </p:txBody>
      </p:sp>
      <p:sp>
        <p:nvSpPr>
          <p:cNvPr id="8192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371600" y="1676400"/>
            <a:ext cx="7772400" cy="2362200"/>
          </a:xfrm>
        </p:spPr>
        <p:txBody>
          <a:bodyPr>
            <a:normAutofit/>
          </a:bodyPr>
          <a:lstStyle/>
          <a:p>
            <a:pPr>
              <a:spcBef>
                <a:spcPct val="0"/>
              </a:spcBef>
            </a:pPr>
            <a:r>
              <a:rPr lang="en-US" sz="2400" dirty="0" smtClean="0"/>
              <a:t>the burning of any substance in O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to produce heat</a:t>
            </a:r>
          </a:p>
          <a:p>
            <a:pPr>
              <a:spcBef>
                <a:spcPct val="0"/>
              </a:spcBef>
            </a:pPr>
            <a:r>
              <a:rPr lang="en-US" sz="2400" dirty="0" smtClean="0"/>
              <a:t>Substance A is usually an organic compound</a:t>
            </a:r>
          </a:p>
          <a:p>
            <a:pPr>
              <a:spcBef>
                <a:spcPct val="0"/>
              </a:spcBef>
            </a:pPr>
            <a:r>
              <a:rPr lang="en-US" sz="2400" dirty="0" smtClean="0"/>
              <a:t>Must have good air supply for complete combustion (we’re just going to worry about full combustions)</a:t>
            </a:r>
          </a:p>
          <a:p>
            <a:pPr>
              <a:spcBef>
                <a:spcPct val="0"/>
              </a:spcBef>
            </a:pPr>
            <a:endParaRPr lang="en-US" sz="2400" dirty="0" smtClean="0"/>
          </a:p>
        </p:txBody>
      </p:sp>
      <p:sp>
        <p:nvSpPr>
          <p:cNvPr id="8" name="Rectangle 20"/>
          <p:cNvSpPr>
            <a:spLocks noChangeArrowheads="1"/>
          </p:cNvSpPr>
          <p:nvPr/>
        </p:nvSpPr>
        <p:spPr bwMode="auto">
          <a:xfrm>
            <a:off x="381000" y="6019800"/>
            <a:ext cx="8458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4400" dirty="0">
                <a:latin typeface="Arial" charset="0"/>
              </a:rPr>
              <a:t>General:	</a:t>
            </a:r>
            <a:r>
              <a:rPr lang="en-US" sz="4400" dirty="0" smtClean="0">
                <a:latin typeface="Arial" charset="0"/>
              </a:rPr>
              <a:t>A </a:t>
            </a:r>
            <a:r>
              <a:rPr lang="en-US" sz="4400" dirty="0">
                <a:latin typeface="Arial" charset="0"/>
              </a:rPr>
              <a:t>+ </a:t>
            </a:r>
            <a:r>
              <a:rPr lang="en-US" sz="4400" dirty="0" smtClean="0">
                <a:latin typeface="Arial" charset="0"/>
              </a:rPr>
              <a:t>O</a:t>
            </a:r>
            <a:r>
              <a:rPr lang="en-US" sz="4400" baseline="-25000" dirty="0" smtClean="0">
                <a:latin typeface="Arial" charset="0"/>
              </a:rPr>
              <a:t>2</a:t>
            </a:r>
            <a:r>
              <a:rPr lang="en-US" sz="4400" dirty="0" smtClean="0">
                <a:latin typeface="Arial" charset="0"/>
              </a:rPr>
              <a:t> </a:t>
            </a:r>
            <a:r>
              <a:rPr lang="en-US" sz="4400" dirty="0">
                <a:latin typeface="Arial" charset="0"/>
                <a:sym typeface="Symbol" pitchFamily="18" charset="2"/>
              </a:rPr>
              <a:t> </a:t>
            </a:r>
            <a:r>
              <a:rPr lang="en-US" sz="4400" dirty="0" smtClean="0">
                <a:latin typeface="Arial" charset="0"/>
                <a:sym typeface="Symbol" pitchFamily="18" charset="2"/>
              </a:rPr>
              <a:t>B</a:t>
            </a:r>
            <a:endParaRPr lang="en-US" sz="4400" dirty="0">
              <a:latin typeface="Arial" charset="0"/>
              <a:sym typeface="Symbol" pitchFamily="18" charset="2"/>
            </a:endParaRPr>
          </a:p>
        </p:txBody>
      </p:sp>
      <p:sp>
        <p:nvSpPr>
          <p:cNvPr id="9" name="Rectangle 20"/>
          <p:cNvSpPr>
            <a:spLocks noChangeArrowheads="1"/>
          </p:cNvSpPr>
          <p:nvPr/>
        </p:nvSpPr>
        <p:spPr bwMode="auto">
          <a:xfrm>
            <a:off x="0" y="5029200"/>
            <a:ext cx="9144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3800" dirty="0" smtClean="0">
                <a:latin typeface="Arial" charset="0"/>
              </a:rPr>
              <a:t>When A is organic: A </a:t>
            </a:r>
            <a:r>
              <a:rPr lang="en-US" sz="3800" dirty="0">
                <a:latin typeface="Arial" charset="0"/>
              </a:rPr>
              <a:t>+ </a:t>
            </a:r>
            <a:r>
              <a:rPr lang="en-US" sz="3800" dirty="0" smtClean="0">
                <a:latin typeface="Arial" charset="0"/>
              </a:rPr>
              <a:t>O</a:t>
            </a:r>
            <a:r>
              <a:rPr lang="en-US" sz="3800" baseline="-25000" dirty="0" smtClean="0">
                <a:latin typeface="Arial" charset="0"/>
              </a:rPr>
              <a:t>2</a:t>
            </a:r>
            <a:r>
              <a:rPr lang="en-US" sz="3800" dirty="0" smtClean="0">
                <a:latin typeface="Arial" charset="0"/>
              </a:rPr>
              <a:t> </a:t>
            </a:r>
            <a:r>
              <a:rPr lang="en-US" sz="3800" dirty="0">
                <a:latin typeface="Arial" charset="0"/>
                <a:sym typeface="Symbol" pitchFamily="18" charset="2"/>
              </a:rPr>
              <a:t> </a:t>
            </a:r>
            <a:r>
              <a:rPr lang="en-US" sz="3800" dirty="0" smtClean="0">
                <a:latin typeface="Arial" charset="0"/>
                <a:sym typeface="Symbol" pitchFamily="18" charset="2"/>
              </a:rPr>
              <a:t>CO</a:t>
            </a:r>
            <a:r>
              <a:rPr lang="en-US" sz="3800" baseline="-25000" dirty="0" smtClean="0">
                <a:latin typeface="Arial" charset="0"/>
                <a:sym typeface="Symbol" pitchFamily="18" charset="2"/>
              </a:rPr>
              <a:t>2</a:t>
            </a:r>
            <a:r>
              <a:rPr lang="en-US" sz="3800" dirty="0" smtClean="0">
                <a:latin typeface="Arial" charset="0"/>
                <a:sym typeface="Symbol" pitchFamily="18" charset="2"/>
              </a:rPr>
              <a:t> + H</a:t>
            </a:r>
            <a:r>
              <a:rPr lang="en-US" sz="3800" baseline="-25000" dirty="0" smtClean="0">
                <a:latin typeface="Arial" charset="0"/>
                <a:sym typeface="Symbol" pitchFamily="18" charset="2"/>
              </a:rPr>
              <a:t>2</a:t>
            </a:r>
            <a:r>
              <a:rPr lang="en-US" sz="3800" dirty="0" smtClean="0">
                <a:latin typeface="Arial" charset="0"/>
                <a:sym typeface="Symbol" pitchFamily="18" charset="2"/>
              </a:rPr>
              <a:t>O</a:t>
            </a:r>
            <a:endParaRPr lang="en-US" sz="3800" dirty="0">
              <a:latin typeface="Arial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19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19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819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81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4" grpId="0"/>
      <p:bldP spid="81925" grpId="0" build="p" autoUpdateAnimBg="0" advAuto="0"/>
      <p:bldP spid="8" grpId="0" autoUpdateAnimBg="0"/>
      <p:bldP spid="9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Combustion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2057401"/>
            <a:ext cx="7239000" cy="23621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Combustion Video:</a:t>
            </a:r>
          </a:p>
          <a:p>
            <a:pPr>
              <a:buNone/>
            </a:pPr>
            <a:r>
              <a:rPr lang="en-US" sz="2800" dirty="0" smtClean="0">
                <a:hlinkClick r:id="rId2"/>
              </a:rPr>
              <a:t>http://www.youtube.com/watch?v=SJCcH0ATMQ4</a:t>
            </a:r>
            <a:r>
              <a:rPr lang="en-US" sz="2800" dirty="0" smtClean="0"/>
              <a:t>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88259"/>
            <a:ext cx="9144000" cy="1461247"/>
          </a:xfrm>
        </p:spPr>
        <p:txBody>
          <a:bodyPr/>
          <a:lstStyle/>
          <a:p>
            <a:r>
              <a:rPr lang="en-US" dirty="0" smtClean="0"/>
              <a:t>Types: Oxidation &amp; Reduction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057400"/>
            <a:ext cx="7924800" cy="4114799"/>
          </a:xfrm>
        </p:spPr>
        <p:txBody>
          <a:bodyPr>
            <a:normAutofit fontScale="92500" lnSpcReduction="20000"/>
          </a:bodyPr>
          <a:lstStyle/>
          <a:p>
            <a:r>
              <a:rPr lang="en-US" sz="2600" dirty="0" smtClean="0"/>
              <a:t>Any chemical change in which one species is oxidized (loses electrons) and one species is reduced (gains electrons)</a:t>
            </a:r>
          </a:p>
          <a:p>
            <a:r>
              <a:rPr lang="en-US" sz="2600" dirty="0" smtClean="0"/>
              <a:t>REDOX Reactions: Remember OIL RIG!!</a:t>
            </a:r>
          </a:p>
          <a:p>
            <a:r>
              <a:rPr lang="en-US" sz="2600" dirty="0" smtClean="0"/>
              <a:t>The single replacement reaction was an example of a </a:t>
            </a:r>
            <a:r>
              <a:rPr lang="en-US" sz="2600" dirty="0" err="1" smtClean="0"/>
              <a:t>redox</a:t>
            </a:r>
            <a:r>
              <a:rPr lang="en-US" sz="2600" dirty="0" smtClean="0"/>
              <a:t> reaction</a:t>
            </a:r>
          </a:p>
          <a:p>
            <a:r>
              <a:rPr lang="en-US" sz="2600" dirty="0" smtClean="0"/>
              <a:t>Rust is a REDOX reaction (iron in oxygen)</a:t>
            </a:r>
          </a:p>
          <a:p>
            <a:r>
              <a:rPr lang="en-US" sz="2600" dirty="0" smtClean="0"/>
              <a:t>Let’s try one and look at it in a few days</a:t>
            </a:r>
          </a:p>
          <a:p>
            <a:pPr lvl="1"/>
            <a:r>
              <a:rPr lang="en-US" sz="2400" dirty="0" smtClean="0"/>
              <a:t>Iron Nail in a solution of CuSO4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Radicals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52600"/>
            <a:ext cx="7848600" cy="4343399"/>
          </a:xfrm>
        </p:spPr>
        <p:txBody>
          <a:bodyPr>
            <a:normAutofit fontScale="92500" lnSpcReduction="10000"/>
          </a:bodyPr>
          <a:lstStyle/>
          <a:p>
            <a:r>
              <a:rPr lang="en-US" sz="2600" dirty="0" smtClean="0"/>
              <a:t>Radicals have at least one unpaired electron formed when </a:t>
            </a:r>
            <a:r>
              <a:rPr lang="en-US" sz="2400" dirty="0" smtClean="0"/>
              <a:t>covalent bonds are broken</a:t>
            </a:r>
          </a:p>
          <a:p>
            <a:r>
              <a:rPr lang="en-US" sz="2400" dirty="0" smtClean="0"/>
              <a:t>They are very reactive to form other covalent bonds with other substances making new compounds</a:t>
            </a:r>
          </a:p>
          <a:p>
            <a:r>
              <a:rPr lang="en-US" sz="2400" dirty="0" smtClean="0"/>
              <a:t>Also known as free radicals</a:t>
            </a:r>
          </a:p>
          <a:p>
            <a:pPr lvl="1"/>
            <a:r>
              <a:rPr lang="en-US" sz="2400" dirty="0" smtClean="0"/>
              <a:t>Too many free radicals in the body can lead to cardiovascular disease, cancer, Alzheimer's disease, and Parkinson's disease.</a:t>
            </a:r>
          </a:p>
          <a:p>
            <a:pPr lvl="1"/>
            <a:r>
              <a:rPr lang="en-US" sz="2400" dirty="0" smtClean="0"/>
              <a:t>To combat unwanted free radicals, consume antioxidants that can be found in Vitamin C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and Balancing Chemical Reaction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99294" cy="1039906"/>
          </a:xfrm>
        </p:spPr>
        <p:txBody>
          <a:bodyPr/>
          <a:lstStyle/>
          <a:p>
            <a:r>
              <a:rPr lang="en-US" dirty="0" smtClean="0"/>
              <a:t>Balancing Steps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2225" y="1450975"/>
            <a:ext cx="7851775" cy="2659063"/>
          </a:xfrm>
        </p:spPr>
        <p:txBody>
          <a:bodyPr>
            <a:noAutofit/>
          </a:bodyPr>
          <a:lstStyle/>
          <a:p>
            <a:pPr marL="509588" indent="-509588">
              <a:lnSpc>
                <a:spcPct val="110000"/>
              </a:lnSpc>
              <a:spcBef>
                <a:spcPct val="0"/>
              </a:spcBef>
              <a:buFont typeface="Monotype Sorts" pitchFamily="2" charset="2"/>
              <a:buNone/>
            </a:pPr>
            <a:r>
              <a:rPr lang="en-US" sz="2400" dirty="0" smtClean="0"/>
              <a:t>1.	Write the unbalanced equation.</a:t>
            </a:r>
          </a:p>
          <a:p>
            <a:pPr marL="509588" indent="-509588">
              <a:lnSpc>
                <a:spcPct val="120000"/>
              </a:lnSpc>
              <a:buFont typeface="Monotype Sorts" pitchFamily="2" charset="2"/>
              <a:buNone/>
            </a:pPr>
            <a:r>
              <a:rPr lang="en-US" sz="2400" dirty="0" smtClean="0"/>
              <a:t>2.	Count atoms on each side.</a:t>
            </a:r>
          </a:p>
          <a:p>
            <a:pPr marL="509588" indent="-509588">
              <a:lnSpc>
                <a:spcPct val="120000"/>
              </a:lnSpc>
              <a:buFont typeface="Monotype Sorts" pitchFamily="2" charset="2"/>
              <a:buNone/>
            </a:pPr>
            <a:r>
              <a:rPr lang="en-US" sz="2400" dirty="0" smtClean="0"/>
              <a:t>3.	Add coefficients to make #s equal.</a:t>
            </a:r>
          </a:p>
          <a:p>
            <a:pPr marL="509588" indent="-509588" algn="ctr">
              <a:lnSpc>
                <a:spcPct val="120000"/>
              </a:lnSpc>
              <a:buFont typeface="Monotype Sorts" pitchFamily="2" charset="2"/>
              <a:buNone/>
            </a:pPr>
            <a:r>
              <a:rPr lang="en-US" sz="2400" dirty="0" smtClean="0">
                <a:solidFill>
                  <a:schemeClr val="hlink"/>
                </a:solidFill>
              </a:rPr>
              <a:t>Coefficient </a:t>
            </a:r>
            <a:r>
              <a:rPr lang="en-US" sz="2400" dirty="0" smtClean="0">
                <a:solidFill>
                  <a:schemeClr val="hlink"/>
                </a:solidFill>
                <a:sym typeface="Symbol" pitchFamily="18" charset="2"/>
              </a:rPr>
              <a:t> subscript = # of atoms</a:t>
            </a:r>
          </a:p>
          <a:p>
            <a:pPr marL="509588" indent="-509588">
              <a:lnSpc>
                <a:spcPct val="120000"/>
              </a:lnSpc>
              <a:buFont typeface="Monotype Sorts" pitchFamily="2" charset="2"/>
              <a:buNone/>
            </a:pPr>
            <a:r>
              <a:rPr lang="en-US" sz="2400" dirty="0" smtClean="0"/>
              <a:t>4.	Reduce coefficients to lowest possible ratio, if necessary.</a:t>
            </a:r>
          </a:p>
          <a:p>
            <a:pPr marL="509588" indent="-509588">
              <a:lnSpc>
                <a:spcPct val="120000"/>
              </a:lnSpc>
              <a:buFont typeface="Monotype Sorts" pitchFamily="2" charset="2"/>
              <a:buNone/>
            </a:pPr>
            <a:r>
              <a:rPr lang="en-US" sz="2400" dirty="0" smtClean="0"/>
              <a:t>5.	Double check atom balance!!!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4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5" grpId="0" build="p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Helpful Tips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447800"/>
            <a:ext cx="7772400" cy="54102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Balance one element at a time.</a:t>
            </a:r>
          </a:p>
          <a:p>
            <a:r>
              <a:rPr lang="en-US" sz="2400" dirty="0" smtClean="0"/>
              <a:t>Update ALL atom counts after adding a coefficient.</a:t>
            </a:r>
          </a:p>
          <a:p>
            <a:r>
              <a:rPr lang="en-US" sz="2400" dirty="0" smtClean="0"/>
              <a:t>If an element appears more than once per side, balance it last.</a:t>
            </a:r>
          </a:p>
          <a:p>
            <a:r>
              <a:rPr lang="en-US" sz="2400" dirty="0" smtClean="0"/>
              <a:t>Balance polyatomic ions as single units.</a:t>
            </a:r>
          </a:p>
          <a:p>
            <a:pPr lvl="1"/>
            <a:r>
              <a:rPr lang="en-US" sz="2400" dirty="0" smtClean="0"/>
              <a:t>“1 SO</a:t>
            </a:r>
            <a:r>
              <a:rPr lang="en-US" sz="2400" baseline="-25000" dirty="0" smtClean="0"/>
              <a:t>4</a:t>
            </a:r>
            <a:r>
              <a:rPr lang="en-US" sz="2400" dirty="0" smtClean="0"/>
              <a:t>” instead of “1 S” and “4 O”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5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5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5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5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05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5" grpId="0" build="p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1063625" y="2771775"/>
            <a:ext cx="8080375" cy="3636963"/>
            <a:chOff x="670" y="1746"/>
            <a:chExt cx="5090" cy="2291"/>
          </a:xfrm>
        </p:grpSpPr>
        <p:sp>
          <p:nvSpPr>
            <p:cNvPr id="6159" name="Rectangle 9"/>
            <p:cNvSpPr>
              <a:spLocks noChangeArrowheads="1"/>
            </p:cNvSpPr>
            <p:nvPr/>
          </p:nvSpPr>
          <p:spPr bwMode="auto">
            <a:xfrm>
              <a:off x="670" y="1746"/>
              <a:ext cx="5090" cy="5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 algn="l">
                <a:lnSpc>
                  <a:spcPct val="120000"/>
                </a:lnSpc>
                <a:buClr>
                  <a:schemeClr val="hlink"/>
                </a:buClr>
                <a:buSzPct val="70000"/>
                <a:buFont typeface="Monotype Sorts" pitchFamily="2" charset="2"/>
                <a:buNone/>
              </a:pPr>
              <a:r>
                <a:rPr kumimoji="1" lang="en-US" sz="3800" b="1" dirty="0">
                  <a:solidFill>
                    <a:schemeClr val="bg1"/>
                  </a:solidFill>
                  <a:latin typeface="Arial" charset="0"/>
                </a:rPr>
                <a:t>    Al +     CuCl</a:t>
              </a:r>
              <a:r>
                <a:rPr kumimoji="1" lang="en-US" sz="3800" b="1" baseline="-25000" dirty="0">
                  <a:solidFill>
                    <a:schemeClr val="bg1"/>
                  </a:solidFill>
                  <a:latin typeface="Arial" charset="0"/>
                </a:rPr>
                <a:t>2</a:t>
              </a:r>
              <a:r>
                <a:rPr kumimoji="1" lang="en-US" sz="3800" b="1" dirty="0">
                  <a:solidFill>
                    <a:schemeClr val="bg1"/>
                  </a:solidFill>
                  <a:latin typeface="Arial" charset="0"/>
                </a:rPr>
                <a:t> </a:t>
              </a:r>
              <a:r>
                <a:rPr kumimoji="1" lang="en-US" sz="3800" b="1" dirty="0">
                  <a:solidFill>
                    <a:schemeClr val="bg1"/>
                  </a:solidFill>
                  <a:latin typeface="Arial" charset="0"/>
                  <a:sym typeface="Symbol" pitchFamily="18" charset="2"/>
                </a:rPr>
                <a:t>     Cu +     AlCl</a:t>
              </a:r>
              <a:r>
                <a:rPr kumimoji="1" lang="en-US" sz="3800" b="1" baseline="-25000" dirty="0">
                  <a:solidFill>
                    <a:schemeClr val="bg1"/>
                  </a:solidFill>
                  <a:latin typeface="Arial" charset="0"/>
                  <a:sym typeface="Symbol" pitchFamily="18" charset="2"/>
                </a:rPr>
                <a:t>3</a:t>
              </a:r>
              <a:endParaRPr kumimoji="1" lang="en-US" sz="3800" b="1" dirty="0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6160" name="Rectangle 10"/>
            <p:cNvSpPr>
              <a:spLocks noChangeArrowheads="1"/>
            </p:cNvSpPr>
            <p:nvPr/>
          </p:nvSpPr>
          <p:spPr bwMode="auto">
            <a:xfrm>
              <a:off x="2802" y="2349"/>
              <a:ext cx="599" cy="16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>
                <a:lnSpc>
                  <a:spcPct val="150000"/>
                </a:lnSpc>
                <a:buClr>
                  <a:schemeClr val="hlink"/>
                </a:buClr>
                <a:buSzPct val="70000"/>
                <a:buFont typeface="Monotype Sorts" pitchFamily="2" charset="2"/>
                <a:buNone/>
              </a:pPr>
              <a:r>
                <a:rPr kumimoji="1" lang="en-US" sz="3800" b="1">
                  <a:solidFill>
                    <a:schemeClr val="bg1"/>
                  </a:solidFill>
                  <a:latin typeface="Arial" charset="0"/>
                </a:rPr>
                <a:t>Al</a:t>
              </a:r>
            </a:p>
            <a:p>
              <a:pPr marL="342900" indent="-342900">
                <a:lnSpc>
                  <a:spcPct val="150000"/>
                </a:lnSpc>
                <a:buClr>
                  <a:schemeClr val="hlink"/>
                </a:buClr>
                <a:buSzPct val="70000"/>
                <a:buFont typeface="Monotype Sorts" pitchFamily="2" charset="2"/>
                <a:buNone/>
              </a:pPr>
              <a:r>
                <a:rPr kumimoji="1" lang="en-US" sz="3800" b="1">
                  <a:solidFill>
                    <a:schemeClr val="bg1"/>
                  </a:solidFill>
                  <a:latin typeface="Arial" charset="0"/>
                </a:rPr>
                <a:t>Cu</a:t>
              </a:r>
            </a:p>
            <a:p>
              <a:pPr marL="342900" indent="-342900">
                <a:lnSpc>
                  <a:spcPct val="150000"/>
                </a:lnSpc>
                <a:buClr>
                  <a:schemeClr val="hlink"/>
                </a:buClr>
                <a:buSzPct val="70000"/>
                <a:buFont typeface="Monotype Sorts" pitchFamily="2" charset="2"/>
                <a:buNone/>
              </a:pPr>
              <a:r>
                <a:rPr kumimoji="1" lang="en-US" sz="3800" b="1">
                  <a:solidFill>
                    <a:schemeClr val="bg1"/>
                  </a:solidFill>
                  <a:latin typeface="Arial" charset="0"/>
                </a:rPr>
                <a:t>Cl</a:t>
              </a:r>
            </a:p>
          </p:txBody>
        </p:sp>
      </p:grpSp>
      <p:sp>
        <p:nvSpPr>
          <p:cNvPr id="75778" name="Rectangle 2"/>
          <p:cNvSpPr>
            <a:spLocks noChangeArrowheads="1"/>
          </p:cNvSpPr>
          <p:nvPr/>
        </p:nvSpPr>
        <p:spPr bwMode="auto">
          <a:xfrm>
            <a:off x="3257550" y="3729038"/>
            <a:ext cx="3332163" cy="267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lnSpc>
                <a:spcPct val="150000"/>
              </a:lnSpc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sz="3800" b="1">
                <a:solidFill>
                  <a:schemeClr val="bg1"/>
                </a:solidFill>
                <a:latin typeface="Arial" charset="0"/>
              </a:rPr>
              <a:t>1                   1</a:t>
            </a:r>
          </a:p>
          <a:p>
            <a:pPr marL="342900" indent="-342900" algn="l">
              <a:lnSpc>
                <a:spcPct val="150000"/>
              </a:lnSpc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sz="3800" b="1">
                <a:solidFill>
                  <a:schemeClr val="bg1"/>
                </a:solidFill>
                <a:latin typeface="Arial" charset="0"/>
              </a:rPr>
              <a:t>1                   1</a:t>
            </a:r>
          </a:p>
          <a:p>
            <a:pPr marL="342900" indent="-342900" algn="l">
              <a:lnSpc>
                <a:spcPct val="150000"/>
              </a:lnSpc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sz="3800" b="1">
                <a:solidFill>
                  <a:schemeClr val="bg1"/>
                </a:solidFill>
                <a:latin typeface="Arial" charset="0"/>
              </a:rPr>
              <a:t>2                   3</a:t>
            </a:r>
          </a:p>
        </p:txBody>
      </p:sp>
      <p:sp>
        <p:nvSpPr>
          <p:cNvPr id="75779" name="Rectangle 3"/>
          <p:cNvSpPr>
            <a:spLocks noChangeArrowheads="1"/>
          </p:cNvSpPr>
          <p:nvPr/>
        </p:nvSpPr>
        <p:spPr bwMode="auto">
          <a:xfrm>
            <a:off x="2830513" y="3732213"/>
            <a:ext cx="1050925" cy="969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lnSpc>
                <a:spcPct val="150000"/>
              </a:lnSpc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sz="3800" b="1">
                <a:solidFill>
                  <a:srgbClr val="FFFF00"/>
                </a:solidFill>
                <a:latin typeface="Arial" charset="0"/>
              </a:rPr>
              <a:t>2  </a:t>
            </a:r>
            <a:r>
              <a:rPr kumimoji="1" lang="en-US" sz="3800" b="1">
                <a:solidFill>
                  <a:srgbClr val="FFFF00"/>
                </a:solidFill>
                <a:latin typeface="Arial" charset="0"/>
                <a:sym typeface="Symbol" pitchFamily="18" charset="2"/>
              </a:rPr>
              <a:t></a:t>
            </a:r>
            <a:endParaRPr kumimoji="1" lang="en-US" sz="3800" b="1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75780" name="Rectangle 4"/>
          <p:cNvSpPr>
            <a:spLocks noChangeArrowheads="1"/>
          </p:cNvSpPr>
          <p:nvPr/>
        </p:nvSpPr>
        <p:spPr bwMode="auto">
          <a:xfrm>
            <a:off x="2830513" y="4589463"/>
            <a:ext cx="1060450" cy="189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lnSpc>
                <a:spcPct val="150000"/>
              </a:lnSpc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sz="3800" b="1">
                <a:solidFill>
                  <a:srgbClr val="FFFF00"/>
                </a:solidFill>
                <a:latin typeface="Arial" charset="0"/>
              </a:rPr>
              <a:t>3  </a:t>
            </a:r>
            <a:r>
              <a:rPr kumimoji="1" lang="en-US" sz="3800" b="1">
                <a:solidFill>
                  <a:srgbClr val="FFFF00"/>
                </a:solidFill>
                <a:latin typeface="Arial" charset="0"/>
                <a:sym typeface="Symbol" pitchFamily="18" charset="2"/>
              </a:rPr>
              <a:t></a:t>
            </a:r>
            <a:endParaRPr kumimoji="1" lang="en-US" sz="3800" b="1">
              <a:solidFill>
                <a:srgbClr val="FFFF00"/>
              </a:solidFill>
              <a:latin typeface="Arial" charset="0"/>
            </a:endParaRPr>
          </a:p>
          <a:p>
            <a:pPr marL="342900" indent="-342900" algn="l">
              <a:lnSpc>
                <a:spcPct val="150000"/>
              </a:lnSpc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sz="3800" b="1">
                <a:solidFill>
                  <a:srgbClr val="FFFF00"/>
                </a:solidFill>
                <a:latin typeface="Arial" charset="0"/>
              </a:rPr>
              <a:t>6  </a:t>
            </a:r>
            <a:r>
              <a:rPr kumimoji="1" lang="en-US" sz="3800" b="1">
                <a:solidFill>
                  <a:srgbClr val="FFFF00"/>
                </a:solidFill>
                <a:latin typeface="Arial" charset="0"/>
                <a:sym typeface="Symbol" pitchFamily="18" charset="2"/>
              </a:rPr>
              <a:t></a:t>
            </a:r>
            <a:endParaRPr kumimoji="1" lang="en-US" sz="3800" b="1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75781" name="Rectangle 5"/>
          <p:cNvSpPr>
            <a:spLocks noChangeArrowheads="1"/>
          </p:cNvSpPr>
          <p:nvPr/>
        </p:nvSpPr>
        <p:spPr bwMode="auto">
          <a:xfrm>
            <a:off x="6037263" y="4591050"/>
            <a:ext cx="1073150" cy="1049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lnSpc>
                <a:spcPct val="150000"/>
              </a:lnSpc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sz="3800" b="1">
                <a:solidFill>
                  <a:srgbClr val="FFFF00"/>
                </a:solidFill>
                <a:latin typeface="Arial" charset="0"/>
                <a:sym typeface="Symbol" pitchFamily="18" charset="2"/>
              </a:rPr>
              <a:t> </a:t>
            </a:r>
            <a:r>
              <a:rPr kumimoji="1" lang="en-US" sz="3800" b="1">
                <a:solidFill>
                  <a:srgbClr val="FFFF00"/>
                </a:solidFill>
                <a:latin typeface="Arial" charset="0"/>
              </a:rPr>
              <a:t>  3</a:t>
            </a:r>
          </a:p>
        </p:txBody>
      </p:sp>
      <p:sp>
        <p:nvSpPr>
          <p:cNvPr id="75782" name="Rectangle 6"/>
          <p:cNvSpPr>
            <a:spLocks noChangeArrowheads="1"/>
          </p:cNvSpPr>
          <p:nvPr/>
        </p:nvSpPr>
        <p:spPr bwMode="auto">
          <a:xfrm>
            <a:off x="5354638" y="2778125"/>
            <a:ext cx="593725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lnSpc>
                <a:spcPct val="120000"/>
              </a:lnSpc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sz="3800" b="1">
                <a:solidFill>
                  <a:srgbClr val="FFFF00"/>
                </a:solidFill>
                <a:latin typeface="Arial" charset="0"/>
              </a:rPr>
              <a:t>3</a:t>
            </a:r>
            <a:endParaRPr kumimoji="1" lang="en-US" sz="380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75783" name="Rectangle 7"/>
          <p:cNvSpPr>
            <a:spLocks noChangeArrowheads="1"/>
          </p:cNvSpPr>
          <p:nvPr/>
        </p:nvSpPr>
        <p:spPr bwMode="auto">
          <a:xfrm>
            <a:off x="2808288" y="2778125"/>
            <a:ext cx="581025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lnSpc>
                <a:spcPct val="120000"/>
              </a:lnSpc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sz="3800" b="1">
                <a:solidFill>
                  <a:srgbClr val="FFFF00"/>
                </a:solidFill>
                <a:latin typeface="Arial" charset="0"/>
              </a:rPr>
              <a:t>3</a:t>
            </a:r>
            <a:endParaRPr kumimoji="1" lang="en-US" sz="380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75787" name="Rectangle 11"/>
          <p:cNvSpPr>
            <a:spLocks noChangeArrowheads="1"/>
          </p:cNvSpPr>
          <p:nvPr/>
        </p:nvSpPr>
        <p:spPr bwMode="auto">
          <a:xfrm>
            <a:off x="1065213" y="2778125"/>
            <a:ext cx="69850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lnSpc>
                <a:spcPct val="120000"/>
              </a:lnSpc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sz="3800">
                <a:solidFill>
                  <a:srgbClr val="FFFF00"/>
                </a:solidFill>
                <a:latin typeface="Arial" charset="0"/>
              </a:rPr>
              <a:t> </a:t>
            </a:r>
            <a:r>
              <a:rPr kumimoji="1" lang="en-US" sz="3800" b="1">
                <a:solidFill>
                  <a:srgbClr val="FFFF00"/>
                </a:solidFill>
                <a:latin typeface="Arial" charset="0"/>
              </a:rPr>
              <a:t>2</a:t>
            </a:r>
            <a:endParaRPr kumimoji="1" lang="en-US" sz="380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6155" name="Rectangle 12"/>
          <p:cNvSpPr>
            <a:spLocks noGrp="1" noChangeArrowheads="1"/>
          </p:cNvSpPr>
          <p:nvPr>
            <p:ph type="title"/>
          </p:nvPr>
        </p:nvSpPr>
        <p:spPr>
          <a:xfrm>
            <a:off x="1066800" y="457200"/>
            <a:ext cx="7799294" cy="887506"/>
          </a:xfrm>
        </p:spPr>
        <p:txBody>
          <a:bodyPr/>
          <a:lstStyle/>
          <a:p>
            <a:pPr algn="ctr"/>
            <a:r>
              <a:rPr lang="en-US" dirty="0" smtClean="0"/>
              <a:t>Balancing Example</a:t>
            </a:r>
          </a:p>
        </p:txBody>
      </p:sp>
      <p:sp>
        <p:nvSpPr>
          <p:cNvPr id="6156" name="Rectangle 13"/>
          <p:cNvSpPr>
            <a:spLocks noGrp="1" noChangeArrowheads="1"/>
          </p:cNvSpPr>
          <p:nvPr>
            <p:ph type="body" idx="1"/>
          </p:nvPr>
        </p:nvSpPr>
        <p:spPr>
          <a:xfrm>
            <a:off x="1" y="1600201"/>
            <a:ext cx="9144000" cy="11430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10000"/>
              </a:lnSpc>
              <a:spcBef>
                <a:spcPct val="0"/>
              </a:spcBef>
              <a:buFont typeface="Monotype Sorts" pitchFamily="2" charset="2"/>
              <a:buNone/>
            </a:pPr>
            <a:r>
              <a:rPr lang="en-US" sz="2400" dirty="0" smtClean="0"/>
              <a:t>Aluminum and copper(II) chloride react to form copper and aluminum chloride. </a:t>
            </a:r>
          </a:p>
        </p:txBody>
      </p:sp>
      <p:sp>
        <p:nvSpPr>
          <p:cNvPr id="75790" name="Rectangle 14"/>
          <p:cNvSpPr>
            <a:spLocks noChangeArrowheads="1"/>
          </p:cNvSpPr>
          <p:nvPr/>
        </p:nvSpPr>
        <p:spPr bwMode="auto">
          <a:xfrm>
            <a:off x="7064375" y="2778125"/>
            <a:ext cx="541338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lnSpc>
                <a:spcPct val="120000"/>
              </a:lnSpc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sz="3800" b="1">
                <a:solidFill>
                  <a:srgbClr val="FFFF00"/>
                </a:solidFill>
                <a:latin typeface="Arial" charset="0"/>
              </a:rPr>
              <a:t>2</a:t>
            </a:r>
            <a:endParaRPr kumimoji="1" lang="en-US" sz="380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75791" name="Rectangle 15"/>
          <p:cNvSpPr>
            <a:spLocks noChangeArrowheads="1"/>
          </p:cNvSpPr>
          <p:nvPr/>
        </p:nvSpPr>
        <p:spPr bwMode="auto">
          <a:xfrm>
            <a:off x="6027738" y="3722688"/>
            <a:ext cx="1047750" cy="267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lnSpc>
                <a:spcPct val="150000"/>
              </a:lnSpc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sz="3800" b="1">
                <a:solidFill>
                  <a:srgbClr val="FFFF00"/>
                </a:solidFill>
                <a:latin typeface="Arial" charset="0"/>
              </a:rPr>
              <a:t> </a:t>
            </a:r>
            <a:r>
              <a:rPr kumimoji="1" lang="en-US" sz="3800" b="1">
                <a:solidFill>
                  <a:srgbClr val="FFFF00"/>
                </a:solidFill>
                <a:latin typeface="Arial" charset="0"/>
                <a:sym typeface="Symbol" pitchFamily="18" charset="2"/>
              </a:rPr>
              <a:t></a:t>
            </a:r>
            <a:r>
              <a:rPr kumimoji="1" lang="en-US" sz="3800" b="1">
                <a:solidFill>
                  <a:srgbClr val="FFFF00"/>
                </a:solidFill>
                <a:latin typeface="Arial" charset="0"/>
              </a:rPr>
              <a:t>  2</a:t>
            </a:r>
          </a:p>
          <a:p>
            <a:pPr marL="342900" indent="-342900" algn="l">
              <a:lnSpc>
                <a:spcPct val="150000"/>
              </a:lnSpc>
              <a:buClr>
                <a:schemeClr val="hlink"/>
              </a:buClr>
              <a:buSzPct val="70000"/>
              <a:buFont typeface="Monotype Sorts" pitchFamily="2" charset="2"/>
              <a:buNone/>
            </a:pPr>
            <a:endParaRPr kumimoji="1" lang="en-US" sz="3800" b="1">
              <a:solidFill>
                <a:srgbClr val="FFFF00"/>
              </a:solidFill>
              <a:latin typeface="Arial" charset="0"/>
            </a:endParaRPr>
          </a:p>
          <a:p>
            <a:pPr marL="342900" indent="-342900" algn="l">
              <a:lnSpc>
                <a:spcPct val="150000"/>
              </a:lnSpc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sz="3800" b="1">
                <a:solidFill>
                  <a:srgbClr val="FFFF00"/>
                </a:solidFill>
                <a:latin typeface="Arial" charset="0"/>
                <a:sym typeface="Symbol" pitchFamily="18" charset="2"/>
              </a:rPr>
              <a:t> </a:t>
            </a:r>
            <a:r>
              <a:rPr kumimoji="1" lang="en-US" sz="3800" b="1">
                <a:solidFill>
                  <a:srgbClr val="FFFF00"/>
                </a:solidFill>
                <a:latin typeface="Arial" charset="0"/>
              </a:rPr>
              <a:t>  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300"/>
                                        <p:tgtEl>
                                          <p:spTgt spid="757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300"/>
                                        <p:tgtEl>
                                          <p:spTgt spid="757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300"/>
                                        <p:tgtEl>
                                          <p:spTgt spid="757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75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757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757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757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757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757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75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75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75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75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8" grpId="0" build="p" autoUpdateAnimBg="0"/>
      <p:bldP spid="75779" grpId="0" autoUpdateAnimBg="0"/>
      <p:bldP spid="75780" grpId="0" build="p" autoUpdateAnimBg="0"/>
      <p:bldP spid="75781" grpId="0" autoUpdateAnimBg="0"/>
      <p:bldP spid="75782" grpId="0" autoUpdateAnimBg="0"/>
      <p:bldP spid="75783" grpId="0" autoUpdateAnimBg="0"/>
      <p:bldP spid="75787" grpId="0" autoUpdateAnimBg="0"/>
      <p:bldP spid="75790" grpId="0" build="p" autoUpdateAnimBg="0"/>
      <p:bldP spid="75791" grpId="0" build="p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99294" cy="1039906"/>
          </a:xfrm>
        </p:spPr>
        <p:txBody>
          <a:bodyPr/>
          <a:lstStyle/>
          <a:p>
            <a:r>
              <a:rPr lang="en-US" dirty="0" smtClean="0"/>
              <a:t>Writing Equations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242175" cy="3808413"/>
          </a:xfrm>
        </p:spPr>
        <p:txBody>
          <a:bodyPr/>
          <a:lstStyle/>
          <a:p>
            <a:pPr marL="0" indent="0">
              <a:lnSpc>
                <a:spcPct val="110000"/>
              </a:lnSpc>
              <a:buFont typeface="Monotype Sorts" pitchFamily="2" charset="2"/>
              <a:buNone/>
            </a:pPr>
            <a:r>
              <a:rPr lang="en-US" sz="2600" dirty="0" smtClean="0"/>
              <a:t>Two atoms of aluminum react with three units of aqueous copper(II) chloride to produce three atoms of copper and two units of aqueous aluminum chloride</a:t>
            </a:r>
            <a:r>
              <a:rPr lang="en-US" dirty="0" smtClean="0"/>
              <a:t>.</a:t>
            </a:r>
          </a:p>
        </p:txBody>
      </p:sp>
      <p:sp>
        <p:nvSpPr>
          <p:cNvPr id="100357" name="Text Box 5"/>
          <p:cNvSpPr txBox="1">
            <a:spLocks noChangeArrowheads="1"/>
          </p:cNvSpPr>
          <p:nvPr/>
        </p:nvSpPr>
        <p:spPr bwMode="auto">
          <a:xfrm>
            <a:off x="3048000" y="4572000"/>
            <a:ext cx="2993127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buClr>
                <a:schemeClr val="hlink"/>
              </a:buClr>
              <a:buFontTx/>
              <a:buChar char="•"/>
            </a:pPr>
            <a:r>
              <a:rPr lang="en-US" sz="3200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3200" dirty="0">
                <a:solidFill>
                  <a:srgbClr val="CCECFF"/>
                </a:solidFill>
                <a:latin typeface="Arial" charset="0"/>
              </a:rPr>
              <a:t>How many?</a:t>
            </a:r>
          </a:p>
          <a:p>
            <a:pPr algn="l">
              <a:buClr>
                <a:schemeClr val="hlink"/>
              </a:buClr>
              <a:buFontTx/>
              <a:buChar char="•"/>
            </a:pPr>
            <a:r>
              <a:rPr lang="en-US" sz="3200" dirty="0">
                <a:solidFill>
                  <a:srgbClr val="CCECFF"/>
                </a:solidFill>
                <a:latin typeface="Arial" charset="0"/>
              </a:rPr>
              <a:t> Of what?</a:t>
            </a:r>
          </a:p>
          <a:p>
            <a:pPr algn="l">
              <a:buClr>
                <a:schemeClr val="hlink"/>
              </a:buClr>
              <a:buFontTx/>
              <a:buChar char="•"/>
            </a:pPr>
            <a:r>
              <a:rPr lang="en-US" sz="3200" dirty="0">
                <a:solidFill>
                  <a:srgbClr val="CCECFF"/>
                </a:solidFill>
                <a:latin typeface="Arial" charset="0"/>
              </a:rPr>
              <a:t> In what state?</a:t>
            </a:r>
          </a:p>
        </p:txBody>
      </p:sp>
      <p:sp>
        <p:nvSpPr>
          <p:cNvPr id="100358" name="Line 6"/>
          <p:cNvSpPr>
            <a:spLocks noChangeShapeType="1"/>
          </p:cNvSpPr>
          <p:nvPr/>
        </p:nvSpPr>
        <p:spPr bwMode="auto">
          <a:xfrm>
            <a:off x="3352800" y="1905000"/>
            <a:ext cx="1917700" cy="0"/>
          </a:xfrm>
          <a:prstGeom prst="line">
            <a:avLst/>
          </a:prstGeom>
          <a:noFill/>
          <a:ln w="28575">
            <a:solidFill>
              <a:schemeClr val="accent4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39" name="Line 8"/>
          <p:cNvSpPr>
            <a:spLocks noChangeShapeType="1"/>
          </p:cNvSpPr>
          <p:nvPr/>
        </p:nvSpPr>
        <p:spPr bwMode="auto">
          <a:xfrm>
            <a:off x="3962400" y="2362200"/>
            <a:ext cx="2895600" cy="0"/>
          </a:xfrm>
          <a:prstGeom prst="line">
            <a:avLst/>
          </a:prstGeom>
          <a:noFill/>
          <a:ln w="28575">
            <a:solidFill>
              <a:schemeClr val="accent4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362" name="Line 10"/>
          <p:cNvSpPr>
            <a:spLocks noChangeShapeType="1"/>
          </p:cNvSpPr>
          <p:nvPr/>
        </p:nvSpPr>
        <p:spPr bwMode="auto">
          <a:xfrm>
            <a:off x="2362200" y="3200400"/>
            <a:ext cx="4800600" cy="0"/>
          </a:xfrm>
          <a:prstGeom prst="line">
            <a:avLst/>
          </a:prstGeom>
          <a:noFill/>
          <a:ln w="28575">
            <a:solidFill>
              <a:schemeClr val="accent4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363" name="Line 11"/>
          <p:cNvSpPr>
            <a:spLocks noChangeShapeType="1"/>
          </p:cNvSpPr>
          <p:nvPr/>
        </p:nvSpPr>
        <p:spPr bwMode="auto">
          <a:xfrm>
            <a:off x="4800600" y="2743200"/>
            <a:ext cx="1331912" cy="0"/>
          </a:xfrm>
          <a:prstGeom prst="line">
            <a:avLst/>
          </a:prstGeom>
          <a:noFill/>
          <a:ln w="28575">
            <a:solidFill>
              <a:schemeClr val="accent4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00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7" grpId="0" autoUpdateAnimBg="0"/>
      <p:bldP spid="100358" grpId="0" animBg="1"/>
      <p:bldP spid="100362" grpId="0" animBg="1"/>
      <p:bldP spid="100363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0"/>
            <a:ext cx="7799294" cy="1039906"/>
          </a:xfrm>
        </p:spPr>
        <p:txBody>
          <a:bodyPr/>
          <a:lstStyle/>
          <a:p>
            <a:r>
              <a:rPr lang="en-US" dirty="0" smtClean="0"/>
              <a:t>Describing Equations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73163" y="1225550"/>
            <a:ext cx="7970837" cy="2828925"/>
          </a:xfrm>
        </p:spPr>
        <p:txBody>
          <a:bodyPr/>
          <a:lstStyle/>
          <a:p>
            <a:r>
              <a:rPr lang="en-US" sz="3400" b="1" dirty="0" smtClean="0"/>
              <a:t>Describing Coefficients</a:t>
            </a:r>
            <a:r>
              <a:rPr lang="en-US" sz="3400" dirty="0" smtClean="0"/>
              <a:t>:</a:t>
            </a:r>
          </a:p>
          <a:p>
            <a:pPr lvl="1">
              <a:spcBef>
                <a:spcPct val="40000"/>
              </a:spcBef>
            </a:pPr>
            <a:r>
              <a:rPr lang="en-US" sz="3400" dirty="0" smtClean="0"/>
              <a:t>individual atom </a:t>
            </a:r>
            <a:r>
              <a:rPr lang="en-US" sz="3400" dirty="0" smtClean="0">
                <a:sym typeface="Symbol" pitchFamily="18" charset="2"/>
              </a:rPr>
              <a:t>= “atom”</a:t>
            </a:r>
            <a:endParaRPr lang="en-US" sz="3400" dirty="0" smtClean="0"/>
          </a:p>
          <a:p>
            <a:pPr lvl="1">
              <a:spcBef>
                <a:spcPct val="40000"/>
              </a:spcBef>
            </a:pPr>
            <a:r>
              <a:rPr lang="en-US" sz="3400" dirty="0" smtClean="0"/>
              <a:t>covalent substance </a:t>
            </a:r>
            <a:r>
              <a:rPr lang="en-US" sz="3400" dirty="0" smtClean="0">
                <a:sym typeface="Symbol" pitchFamily="18" charset="2"/>
              </a:rPr>
              <a:t>= “molecule”</a:t>
            </a:r>
            <a:endParaRPr lang="en-US" sz="3400" dirty="0" smtClean="0"/>
          </a:p>
          <a:p>
            <a:pPr lvl="1">
              <a:spcBef>
                <a:spcPct val="40000"/>
              </a:spcBef>
            </a:pPr>
            <a:r>
              <a:rPr lang="en-US" sz="3400" dirty="0" smtClean="0"/>
              <a:t>ionic substance </a:t>
            </a:r>
            <a:r>
              <a:rPr lang="en-US" sz="3400" dirty="0" smtClean="0">
                <a:sym typeface="Symbol" pitchFamily="18" charset="2"/>
              </a:rPr>
              <a:t>= “unit”</a:t>
            </a:r>
            <a:endParaRPr lang="en-US" sz="3400" dirty="0" smtClean="0">
              <a:solidFill>
                <a:srgbClr val="FFFF66"/>
              </a:solidFill>
              <a:sym typeface="Symbol" pitchFamily="18" charset="2"/>
            </a:endParaRPr>
          </a:p>
        </p:txBody>
      </p:sp>
      <p:sp>
        <p:nvSpPr>
          <p:cNvPr id="73732" name="Rectangle 4"/>
          <p:cNvSpPr>
            <a:spLocks noChangeArrowheads="1"/>
          </p:cNvSpPr>
          <p:nvPr/>
        </p:nvSpPr>
        <p:spPr bwMode="auto">
          <a:xfrm>
            <a:off x="3125788" y="4303713"/>
            <a:ext cx="6016625" cy="216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lnSpc>
                <a:spcPct val="12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sz="3400">
                <a:solidFill>
                  <a:srgbClr val="FFFF66"/>
                </a:solidFill>
                <a:latin typeface="Arial" charset="0"/>
                <a:sym typeface="Symbol" pitchFamily="18" charset="2"/>
              </a:rPr>
              <a:t>3 molecules of carbon dioxide</a:t>
            </a:r>
            <a:endParaRPr kumimoji="1" lang="en-US" sz="3400">
              <a:solidFill>
                <a:schemeClr val="bg1"/>
              </a:solidFill>
              <a:latin typeface="Arial" charset="0"/>
            </a:endParaRPr>
          </a:p>
          <a:p>
            <a:pPr marL="342900" indent="-342900" algn="l">
              <a:lnSpc>
                <a:spcPct val="12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sz="3400">
                <a:solidFill>
                  <a:srgbClr val="FFFF66"/>
                </a:solidFill>
                <a:latin typeface="Arial" charset="0"/>
                <a:sym typeface="Symbol" pitchFamily="18" charset="2"/>
              </a:rPr>
              <a:t>2 atoms of magnesium</a:t>
            </a:r>
            <a:endParaRPr kumimoji="1" lang="en-US" sz="3400">
              <a:solidFill>
                <a:schemeClr val="bg1"/>
              </a:solidFill>
              <a:latin typeface="Arial" charset="0"/>
            </a:endParaRPr>
          </a:p>
          <a:p>
            <a:pPr marL="342900" indent="-342900" algn="l">
              <a:lnSpc>
                <a:spcPct val="12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sz="3400">
                <a:solidFill>
                  <a:srgbClr val="FFFF66"/>
                </a:solidFill>
                <a:latin typeface="Arial" charset="0"/>
                <a:sym typeface="Symbol" pitchFamily="18" charset="2"/>
              </a:rPr>
              <a:t>4 units of magnesium oxide</a:t>
            </a:r>
          </a:p>
        </p:txBody>
      </p:sp>
      <p:sp>
        <p:nvSpPr>
          <p:cNvPr id="73733" name="Rectangle 5"/>
          <p:cNvSpPr>
            <a:spLocks noChangeArrowheads="1"/>
          </p:cNvSpPr>
          <p:nvPr/>
        </p:nvSpPr>
        <p:spPr bwMode="auto">
          <a:xfrm>
            <a:off x="1171575" y="4303713"/>
            <a:ext cx="2092325" cy="161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lnSpc>
                <a:spcPct val="12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sz="3400">
                <a:solidFill>
                  <a:srgbClr val="FFFF66"/>
                </a:solidFill>
                <a:latin typeface="Arial" charset="0"/>
              </a:rPr>
              <a:t>3CO</a:t>
            </a:r>
            <a:r>
              <a:rPr kumimoji="1" lang="en-US" sz="3400" baseline="-25000">
                <a:solidFill>
                  <a:srgbClr val="FFFF66"/>
                </a:solidFill>
                <a:latin typeface="Arial" charset="0"/>
              </a:rPr>
              <a:t>2</a:t>
            </a:r>
            <a:r>
              <a:rPr kumimoji="1" lang="en-US" sz="3400">
                <a:solidFill>
                  <a:srgbClr val="FFFF66"/>
                </a:solidFill>
                <a:latin typeface="Arial" charset="0"/>
              </a:rPr>
              <a:t>  </a:t>
            </a:r>
            <a:r>
              <a:rPr kumimoji="1" lang="en-US" sz="3400">
                <a:solidFill>
                  <a:srgbClr val="FFFF66"/>
                </a:solidFill>
                <a:latin typeface="Arial" charset="0"/>
                <a:sym typeface="Symbol" pitchFamily="18" charset="2"/>
              </a:rPr>
              <a:t></a:t>
            </a:r>
            <a:endParaRPr kumimoji="1" lang="en-US" sz="3400">
              <a:solidFill>
                <a:schemeClr val="bg1"/>
              </a:solidFill>
              <a:latin typeface="Arial" charset="0"/>
            </a:endParaRPr>
          </a:p>
          <a:p>
            <a:pPr marL="342900" indent="-342900" algn="l">
              <a:lnSpc>
                <a:spcPct val="12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sz="3400">
                <a:solidFill>
                  <a:srgbClr val="FFFF66"/>
                </a:solidFill>
                <a:latin typeface="Arial" charset="0"/>
              </a:rPr>
              <a:t>2Mg   </a:t>
            </a:r>
            <a:r>
              <a:rPr kumimoji="1" lang="en-US">
                <a:solidFill>
                  <a:srgbClr val="FFFF66"/>
                </a:solidFill>
                <a:latin typeface="Arial" charset="0"/>
              </a:rPr>
              <a:t> </a:t>
            </a:r>
            <a:r>
              <a:rPr kumimoji="1" lang="en-US" sz="3400">
                <a:solidFill>
                  <a:srgbClr val="FFFF66"/>
                </a:solidFill>
                <a:latin typeface="Arial" charset="0"/>
                <a:sym typeface="Symbol" pitchFamily="18" charset="2"/>
              </a:rPr>
              <a:t></a:t>
            </a:r>
            <a:endParaRPr kumimoji="1" lang="en-US" sz="3400">
              <a:solidFill>
                <a:schemeClr val="bg1"/>
              </a:solidFill>
              <a:latin typeface="Arial" charset="0"/>
            </a:endParaRPr>
          </a:p>
          <a:p>
            <a:pPr marL="342900" indent="-342900" algn="l">
              <a:lnSpc>
                <a:spcPct val="12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sz="3400">
                <a:solidFill>
                  <a:srgbClr val="FFFF66"/>
                </a:solidFill>
                <a:latin typeface="Arial" charset="0"/>
                <a:sym typeface="Symbol" pitchFamily="18" charset="2"/>
              </a:rPr>
              <a:t>4MgO 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3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37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37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737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1" grpId="0" build="p" bldLvl="2" autoUpdateAnimBg="0"/>
      <p:bldP spid="73732" grpId="0" build="p" autoUpdateAnimBg="0"/>
      <p:bldP spid="73733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88259"/>
            <a:ext cx="8381999" cy="1461247"/>
          </a:xfrm>
        </p:spPr>
        <p:txBody>
          <a:bodyPr/>
          <a:lstStyle/>
          <a:p>
            <a:r>
              <a:rPr lang="en-US" dirty="0" smtClean="0"/>
              <a:t>Signs of a Chemical Reaction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Evolution of heat and light</a:t>
            </a:r>
          </a:p>
          <a:p>
            <a:r>
              <a:rPr lang="en-US" sz="2800" dirty="0" smtClean="0"/>
              <a:t>Formation of a gas (bubbling)</a:t>
            </a:r>
          </a:p>
          <a:p>
            <a:r>
              <a:rPr lang="en-US" sz="2800" dirty="0" smtClean="0"/>
              <a:t>Formation of a precipitate</a:t>
            </a:r>
          </a:p>
          <a:p>
            <a:r>
              <a:rPr lang="en-US" sz="2800" dirty="0" smtClean="0"/>
              <a:t>Color change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99294" cy="1116106"/>
          </a:xfrm>
        </p:spPr>
        <p:txBody>
          <a:bodyPr/>
          <a:lstStyle/>
          <a:p>
            <a:r>
              <a:rPr lang="en-US" dirty="0" smtClean="0"/>
              <a:t>Describing Equations</a:t>
            </a:r>
          </a:p>
        </p:txBody>
      </p:sp>
      <p:sp>
        <p:nvSpPr>
          <p:cNvPr id="101381" name="Text Box 5"/>
          <p:cNvSpPr txBox="1">
            <a:spLocks noChangeArrowheads="1"/>
          </p:cNvSpPr>
          <p:nvPr/>
        </p:nvSpPr>
        <p:spPr bwMode="auto">
          <a:xfrm>
            <a:off x="3365500" y="2120900"/>
            <a:ext cx="2965450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buClr>
                <a:schemeClr val="hlink"/>
              </a:buClr>
              <a:buFontTx/>
              <a:buChar char="•"/>
            </a:pPr>
            <a:r>
              <a:rPr lang="en-US" sz="3200">
                <a:solidFill>
                  <a:schemeClr val="bg1"/>
                </a:solidFill>
                <a:latin typeface="Arial" charset="0"/>
              </a:rPr>
              <a:t> How many?</a:t>
            </a:r>
          </a:p>
          <a:p>
            <a:pPr algn="l">
              <a:buClr>
                <a:schemeClr val="hlink"/>
              </a:buClr>
              <a:buFontTx/>
              <a:buChar char="•"/>
            </a:pPr>
            <a:r>
              <a:rPr lang="en-US" sz="3200">
                <a:solidFill>
                  <a:schemeClr val="bg1"/>
                </a:solidFill>
                <a:latin typeface="Arial" charset="0"/>
              </a:rPr>
              <a:t> Of what?</a:t>
            </a:r>
          </a:p>
          <a:p>
            <a:pPr algn="l">
              <a:buClr>
                <a:schemeClr val="hlink"/>
              </a:buClr>
              <a:buFontTx/>
              <a:buChar char="•"/>
            </a:pPr>
            <a:r>
              <a:rPr lang="en-US" sz="3200">
                <a:solidFill>
                  <a:schemeClr val="bg1"/>
                </a:solidFill>
                <a:latin typeface="Arial" charset="0"/>
              </a:rPr>
              <a:t> In what state?</a:t>
            </a:r>
          </a:p>
        </p:txBody>
      </p:sp>
      <p:sp>
        <p:nvSpPr>
          <p:cNvPr id="11270" name="Rectangle 24"/>
          <p:cNvSpPr>
            <a:spLocks noChangeArrowheads="1"/>
          </p:cNvSpPr>
          <p:nvPr/>
        </p:nvSpPr>
        <p:spPr bwMode="auto">
          <a:xfrm>
            <a:off x="1" y="1225550"/>
            <a:ext cx="9144000" cy="89535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sz="3800" b="1" dirty="0">
                <a:solidFill>
                  <a:srgbClr val="FFFF66"/>
                </a:solidFill>
              </a:rPr>
              <a:t>Zn(</a:t>
            </a:r>
            <a:r>
              <a:rPr kumimoji="1" lang="en-US" sz="3800" b="1" i="1" dirty="0">
                <a:solidFill>
                  <a:srgbClr val="FFFF66"/>
                </a:solidFill>
              </a:rPr>
              <a:t>s</a:t>
            </a:r>
            <a:r>
              <a:rPr kumimoji="1" lang="en-US" sz="3800" b="1" dirty="0">
                <a:solidFill>
                  <a:srgbClr val="FFFF66"/>
                </a:solidFill>
              </a:rPr>
              <a:t>) + 2HCl(</a:t>
            </a:r>
            <a:r>
              <a:rPr kumimoji="1" lang="en-US" sz="3800" b="1" i="1" dirty="0" err="1">
                <a:solidFill>
                  <a:srgbClr val="FFFF66"/>
                </a:solidFill>
              </a:rPr>
              <a:t>aq</a:t>
            </a:r>
            <a:r>
              <a:rPr kumimoji="1" lang="en-US" sz="3800" b="1" dirty="0">
                <a:solidFill>
                  <a:srgbClr val="FFFF66"/>
                </a:solidFill>
              </a:rPr>
              <a:t>) </a:t>
            </a:r>
            <a:r>
              <a:rPr kumimoji="1" lang="en-US" sz="3800" b="1" dirty="0">
                <a:solidFill>
                  <a:srgbClr val="FFFF66"/>
                </a:solidFill>
                <a:sym typeface="Symbol" pitchFamily="18" charset="2"/>
              </a:rPr>
              <a:t> ZnCl</a:t>
            </a:r>
            <a:r>
              <a:rPr kumimoji="1" lang="en-US" sz="3800" b="1" baseline="-25000" dirty="0">
                <a:solidFill>
                  <a:srgbClr val="FFFF66"/>
                </a:solidFill>
                <a:sym typeface="Symbol" pitchFamily="18" charset="2"/>
              </a:rPr>
              <a:t>2</a:t>
            </a:r>
            <a:r>
              <a:rPr kumimoji="1" lang="en-US" sz="3800" b="1" dirty="0">
                <a:solidFill>
                  <a:srgbClr val="FFFF66"/>
                </a:solidFill>
                <a:sym typeface="Symbol" pitchFamily="18" charset="2"/>
              </a:rPr>
              <a:t>(</a:t>
            </a:r>
            <a:r>
              <a:rPr kumimoji="1" lang="en-US" sz="3800" b="1" i="1" dirty="0" err="1">
                <a:solidFill>
                  <a:srgbClr val="FFFF66"/>
                </a:solidFill>
                <a:sym typeface="Symbol" pitchFamily="18" charset="2"/>
              </a:rPr>
              <a:t>aq</a:t>
            </a:r>
            <a:r>
              <a:rPr kumimoji="1" lang="en-US" sz="3800" b="1" dirty="0">
                <a:solidFill>
                  <a:srgbClr val="FFFF66"/>
                </a:solidFill>
                <a:sym typeface="Symbol" pitchFamily="18" charset="2"/>
              </a:rPr>
              <a:t>) + H</a:t>
            </a:r>
            <a:r>
              <a:rPr kumimoji="1" lang="en-US" sz="3800" b="1" baseline="-25000" dirty="0">
                <a:solidFill>
                  <a:srgbClr val="FFFF66"/>
                </a:solidFill>
                <a:sym typeface="Symbol" pitchFamily="18" charset="2"/>
              </a:rPr>
              <a:t>2</a:t>
            </a:r>
            <a:r>
              <a:rPr kumimoji="1" lang="en-US" sz="3800" b="1" dirty="0">
                <a:solidFill>
                  <a:srgbClr val="FFFF66"/>
                </a:solidFill>
                <a:sym typeface="Symbol" pitchFamily="18" charset="2"/>
              </a:rPr>
              <a:t>(</a:t>
            </a:r>
            <a:r>
              <a:rPr kumimoji="1" lang="en-US" sz="3800" b="1" i="1" dirty="0">
                <a:solidFill>
                  <a:srgbClr val="FFFF66"/>
                </a:solidFill>
                <a:sym typeface="Symbol" pitchFamily="18" charset="2"/>
              </a:rPr>
              <a:t>g</a:t>
            </a:r>
            <a:r>
              <a:rPr kumimoji="1" lang="en-US" sz="3800" b="1" dirty="0">
                <a:solidFill>
                  <a:srgbClr val="FFFF66"/>
                </a:solidFill>
                <a:sym typeface="Symbol" pitchFamily="18" charset="2"/>
              </a:rPr>
              <a:t>)</a:t>
            </a:r>
            <a:endParaRPr kumimoji="1" lang="en-US" sz="3800" b="1" dirty="0">
              <a:solidFill>
                <a:srgbClr val="FFFF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1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81" grpId="0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2352" y="188259"/>
            <a:ext cx="8090647" cy="1461247"/>
          </a:xfrm>
        </p:spPr>
        <p:txBody>
          <a:bodyPr/>
          <a:lstStyle/>
          <a:p>
            <a:r>
              <a:rPr lang="en-US" dirty="0" smtClean="0"/>
              <a:t>Law of Definite Proportions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2057401"/>
            <a:ext cx="7353300" cy="259079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2800" dirty="0" smtClean="0"/>
              <a:t>A compound always contains the same elements in the same proportions, regardless of the how the compound is made or how much of the compound is formed</a:t>
            </a:r>
            <a:endParaRPr lang="en-US" sz="2800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Mole Ratios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305800" cy="4419599"/>
          </a:xfrm>
        </p:spPr>
        <p:txBody>
          <a:bodyPr>
            <a:normAutofit fontScale="92500" lnSpcReduction="20000"/>
          </a:bodyPr>
          <a:lstStyle/>
          <a:p>
            <a:r>
              <a:rPr lang="en-US" sz="2600" dirty="0" smtClean="0"/>
              <a:t>The relative amount of moles of substance required to produce a given amount of product in a chemical reaction</a:t>
            </a:r>
          </a:p>
          <a:p>
            <a:r>
              <a:rPr lang="en-US" sz="2600" dirty="0" smtClean="0"/>
              <a:t>Look at this chemical equation (remember to balance):</a:t>
            </a:r>
          </a:p>
          <a:p>
            <a:pPr>
              <a:buNone/>
            </a:pPr>
            <a:endParaRPr lang="en-US" sz="2600" dirty="0" smtClean="0"/>
          </a:p>
          <a:p>
            <a:pPr>
              <a:buNone/>
            </a:pPr>
            <a:r>
              <a:rPr lang="en-US" sz="2600" dirty="0" smtClean="0"/>
              <a:t> </a:t>
            </a:r>
          </a:p>
          <a:p>
            <a:endParaRPr lang="en-US" sz="2600" dirty="0" smtClean="0"/>
          </a:p>
          <a:p>
            <a:r>
              <a:rPr lang="en-US" sz="2600" dirty="0" smtClean="0"/>
              <a:t>The mole ratio from the BALANCED reaction is 2 moles of H</a:t>
            </a:r>
            <a:r>
              <a:rPr lang="en-US" sz="2600" baseline="-25000" dirty="0" smtClean="0"/>
              <a:t>2</a:t>
            </a:r>
            <a:r>
              <a:rPr lang="en-US" sz="2600" dirty="0" smtClean="0"/>
              <a:t>O: 2 moles H</a:t>
            </a:r>
            <a:r>
              <a:rPr lang="en-US" sz="2600" baseline="-25000" dirty="0" smtClean="0"/>
              <a:t>2</a:t>
            </a:r>
            <a:r>
              <a:rPr lang="en-US" sz="2600" dirty="0" smtClean="0"/>
              <a:t> : 1 mole O</a:t>
            </a:r>
            <a:r>
              <a:rPr lang="en-US" sz="2600" baseline="-25000" dirty="0" smtClean="0"/>
              <a:t>2</a:t>
            </a:r>
            <a:endParaRPr lang="en-US" sz="2600" baseline="-25000" dirty="0"/>
          </a:p>
        </p:txBody>
      </p:sp>
      <p:sp>
        <p:nvSpPr>
          <p:cNvPr id="4" name="TextBox 3"/>
          <p:cNvSpPr txBox="1"/>
          <p:nvPr/>
        </p:nvSpPr>
        <p:spPr>
          <a:xfrm>
            <a:off x="2590800" y="4079557"/>
            <a:ext cx="373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H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O </a:t>
            </a:r>
            <a:r>
              <a:rPr lang="en-US" sz="2800" dirty="0" smtClean="0">
                <a:sym typeface="Wingdings" pitchFamily="2" charset="2"/>
              </a:rPr>
              <a:t> H</a:t>
            </a:r>
            <a:r>
              <a:rPr lang="en-US" sz="2800" baseline="-25000" dirty="0" smtClean="0">
                <a:sym typeface="Wingdings" pitchFamily="2" charset="2"/>
              </a:rPr>
              <a:t>2</a:t>
            </a:r>
            <a:r>
              <a:rPr lang="en-US" sz="2800" dirty="0" smtClean="0">
                <a:sym typeface="Wingdings" pitchFamily="2" charset="2"/>
              </a:rPr>
              <a:t> + O</a:t>
            </a:r>
            <a:r>
              <a:rPr lang="en-US" sz="2800" baseline="-25000" dirty="0" smtClean="0">
                <a:sym typeface="Wingdings" pitchFamily="2" charset="2"/>
              </a:rPr>
              <a:t>2</a:t>
            </a:r>
            <a:endParaRPr lang="en-US" sz="2800" baseline="-25000" dirty="0"/>
          </a:p>
        </p:txBody>
      </p:sp>
      <p:sp>
        <p:nvSpPr>
          <p:cNvPr id="5" name="TextBox 4"/>
          <p:cNvSpPr txBox="1"/>
          <p:nvPr/>
        </p:nvSpPr>
        <p:spPr>
          <a:xfrm>
            <a:off x="2590800" y="4689157"/>
            <a:ext cx="373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FF00"/>
                </a:solidFill>
              </a:rPr>
              <a:t>2</a:t>
            </a:r>
            <a:r>
              <a:rPr lang="en-US" sz="2800" dirty="0" smtClean="0"/>
              <a:t>H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O </a:t>
            </a:r>
            <a:r>
              <a:rPr lang="en-US" sz="2800" dirty="0" smtClean="0">
                <a:sym typeface="Wingdings" pitchFamily="2" charset="2"/>
              </a:rPr>
              <a:t> </a:t>
            </a:r>
            <a:r>
              <a:rPr lang="en-US" sz="2800" dirty="0" smtClean="0">
                <a:solidFill>
                  <a:srgbClr val="FFFF00"/>
                </a:solidFill>
                <a:sym typeface="Wingdings" pitchFamily="2" charset="2"/>
              </a:rPr>
              <a:t>2</a:t>
            </a:r>
            <a:r>
              <a:rPr lang="en-US" sz="2800" dirty="0" smtClean="0">
                <a:sym typeface="Wingdings" pitchFamily="2" charset="2"/>
              </a:rPr>
              <a:t>H</a:t>
            </a:r>
            <a:r>
              <a:rPr lang="en-US" sz="2800" baseline="-25000" dirty="0" smtClean="0">
                <a:sym typeface="Wingdings" pitchFamily="2" charset="2"/>
              </a:rPr>
              <a:t>2</a:t>
            </a:r>
            <a:r>
              <a:rPr lang="en-US" sz="2800" dirty="0" smtClean="0">
                <a:sym typeface="Wingdings" pitchFamily="2" charset="2"/>
              </a:rPr>
              <a:t> + O</a:t>
            </a:r>
            <a:r>
              <a:rPr lang="en-US" sz="2800" baseline="-25000" dirty="0" smtClean="0">
                <a:sym typeface="Wingdings" pitchFamily="2" charset="2"/>
              </a:rPr>
              <a:t>2</a:t>
            </a:r>
            <a:endParaRPr lang="en-US" sz="2800" baseline="-25000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8382000" cy="19049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Determine the mass of hydrogen gas (H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) and oxygen gas (O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) produced by 4 moles of water in the following chemical reaction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905000" y="3276600"/>
            <a:ext cx="4800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    H</a:t>
            </a:r>
            <a:r>
              <a:rPr lang="en-US" sz="3000" baseline="-25000" dirty="0" smtClean="0"/>
              <a:t>2</a:t>
            </a:r>
            <a:r>
              <a:rPr lang="en-US" sz="3000" dirty="0" smtClean="0"/>
              <a:t>O </a:t>
            </a:r>
            <a:r>
              <a:rPr lang="en-US" sz="3000" dirty="0" smtClean="0">
                <a:sym typeface="Wingdings" pitchFamily="2" charset="2"/>
              </a:rPr>
              <a:t>    H</a:t>
            </a:r>
            <a:r>
              <a:rPr lang="en-US" sz="3000" baseline="-25000" dirty="0" smtClean="0">
                <a:sym typeface="Wingdings" pitchFamily="2" charset="2"/>
              </a:rPr>
              <a:t>2</a:t>
            </a:r>
            <a:r>
              <a:rPr lang="en-US" sz="3000" dirty="0" smtClean="0">
                <a:sym typeface="Wingdings" pitchFamily="2" charset="2"/>
              </a:rPr>
              <a:t> +    O</a:t>
            </a:r>
            <a:r>
              <a:rPr lang="en-US" sz="3000" baseline="-25000" dirty="0" smtClean="0">
                <a:sym typeface="Wingdings" pitchFamily="2" charset="2"/>
              </a:rPr>
              <a:t>2</a:t>
            </a:r>
            <a:endParaRPr lang="en-US" sz="3000" baseline="-25000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Rates of Change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Factors affecting Reaction Rate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1752600"/>
            <a:ext cx="8534400" cy="5105400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Reaction rate-how fast the reaction goes from reactants to products</a:t>
            </a:r>
          </a:p>
          <a:p>
            <a:r>
              <a:rPr lang="en-US" sz="2800" dirty="0" smtClean="0"/>
              <a:t>Factors affecting reaction rate</a:t>
            </a:r>
          </a:p>
          <a:p>
            <a:pPr lvl="1"/>
            <a:r>
              <a:rPr lang="en-US" sz="2600" dirty="0" smtClean="0"/>
              <a:t>Temperature</a:t>
            </a:r>
          </a:p>
          <a:p>
            <a:pPr lvl="1"/>
            <a:r>
              <a:rPr lang="en-US" sz="2600" dirty="0" smtClean="0"/>
              <a:t>Surface Area</a:t>
            </a:r>
          </a:p>
          <a:p>
            <a:pPr lvl="1"/>
            <a:r>
              <a:rPr lang="en-US" sz="2600" dirty="0" smtClean="0"/>
              <a:t>Concentration</a:t>
            </a:r>
          </a:p>
          <a:p>
            <a:pPr lvl="1"/>
            <a:r>
              <a:rPr lang="en-US" sz="2600" dirty="0" smtClean="0"/>
              <a:t>Pressure</a:t>
            </a:r>
          </a:p>
          <a:p>
            <a:pPr lvl="1"/>
            <a:r>
              <a:rPr lang="en-US" sz="2600" dirty="0" smtClean="0"/>
              <a:t>Size and shape of molecules</a:t>
            </a:r>
          </a:p>
          <a:p>
            <a:pPr lvl="1"/>
            <a:r>
              <a:rPr lang="en-US" sz="2600" dirty="0" smtClean="0"/>
              <a:t>Presence of a catalyst</a:t>
            </a:r>
          </a:p>
          <a:p>
            <a:pPr lvl="1"/>
            <a:endParaRPr lang="en-US" sz="2600" dirty="0" smtClean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Temperature and Surface Area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04800" y="1676400"/>
            <a:ext cx="4087906" cy="41322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600" dirty="0" smtClean="0">
                <a:solidFill>
                  <a:srgbClr val="FFFF00"/>
                </a:solidFill>
              </a:rPr>
              <a:t>Temperature</a:t>
            </a:r>
          </a:p>
          <a:p>
            <a:r>
              <a:rPr lang="en-US" sz="2400" dirty="0" smtClean="0"/>
              <a:t>Most reactions go faster at a higher temperature</a:t>
            </a:r>
          </a:p>
          <a:p>
            <a:r>
              <a:rPr lang="en-US" sz="2400" dirty="0" smtClean="0"/>
              <a:t>This is because of the Kinetic theory</a:t>
            </a:r>
          </a:p>
          <a:p>
            <a:pPr lvl="1"/>
            <a:r>
              <a:rPr lang="en-US" sz="2400" dirty="0" smtClean="0"/>
              <a:t>Higher temp means molecules going faster, more likely to collide</a:t>
            </a:r>
            <a:endParaRPr lang="en-US" sz="2400" dirty="0"/>
          </a:p>
        </p:txBody>
      </p:sp>
      <p:sp>
        <p:nvSpPr>
          <p:cNvPr id="7" name="Content Placeholder 4"/>
          <p:cNvSpPr>
            <a:spLocks noGrp="1"/>
          </p:cNvSpPr>
          <p:nvPr>
            <p:ph sz="half" idx="1"/>
          </p:nvPr>
        </p:nvSpPr>
        <p:spPr>
          <a:xfrm>
            <a:off x="4648200" y="1676400"/>
            <a:ext cx="4087906" cy="41322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600" dirty="0" smtClean="0">
                <a:solidFill>
                  <a:srgbClr val="FFFF00"/>
                </a:solidFill>
              </a:rPr>
              <a:t>Surface Area</a:t>
            </a:r>
          </a:p>
          <a:p>
            <a:r>
              <a:rPr lang="en-US" sz="2400" dirty="0" smtClean="0"/>
              <a:t>A large surface area speeds up reactions</a:t>
            </a:r>
          </a:p>
          <a:p>
            <a:r>
              <a:rPr lang="en-US" sz="2400" dirty="0" smtClean="0"/>
              <a:t>Solids that have a large surface area react more quickly because more particles come in contact with the other reactants</a:t>
            </a:r>
            <a:endParaRPr lang="en-US" sz="2400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88259"/>
            <a:ext cx="8229599" cy="1461247"/>
          </a:xfrm>
        </p:spPr>
        <p:txBody>
          <a:bodyPr/>
          <a:lstStyle/>
          <a:p>
            <a:r>
              <a:rPr lang="en-US" dirty="0" smtClean="0"/>
              <a:t>Concentration and Pressure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04800" y="1676400"/>
            <a:ext cx="4087906" cy="41322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600" dirty="0" smtClean="0">
                <a:solidFill>
                  <a:srgbClr val="FFFF00"/>
                </a:solidFill>
              </a:rPr>
              <a:t>Concentration</a:t>
            </a:r>
          </a:p>
          <a:p>
            <a:r>
              <a:rPr lang="en-US" sz="2400" dirty="0" smtClean="0"/>
              <a:t>Most reactions go faster at a higher concentration (3% </a:t>
            </a:r>
            <a:r>
              <a:rPr lang="en-US" sz="2400" dirty="0" err="1" smtClean="0"/>
              <a:t>vs</a:t>
            </a:r>
            <a:r>
              <a:rPr lang="en-US" sz="2400" dirty="0" smtClean="0"/>
              <a:t> 30% solution)</a:t>
            </a:r>
          </a:p>
          <a:p>
            <a:r>
              <a:rPr lang="en-US" sz="2400" dirty="0" smtClean="0"/>
              <a:t>Think of doing laundry </a:t>
            </a:r>
          </a:p>
        </p:txBody>
      </p:sp>
      <p:sp>
        <p:nvSpPr>
          <p:cNvPr id="7" name="Content Placeholder 4"/>
          <p:cNvSpPr>
            <a:spLocks noGrp="1"/>
          </p:cNvSpPr>
          <p:nvPr>
            <p:ph sz="half" idx="1"/>
          </p:nvPr>
        </p:nvSpPr>
        <p:spPr>
          <a:xfrm>
            <a:off x="4648200" y="1676400"/>
            <a:ext cx="4087906" cy="41322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600" dirty="0" smtClean="0">
                <a:solidFill>
                  <a:srgbClr val="FFFF00"/>
                </a:solidFill>
              </a:rPr>
              <a:t>Pressure</a:t>
            </a:r>
          </a:p>
          <a:p>
            <a:r>
              <a:rPr lang="en-US" sz="2400" dirty="0" smtClean="0"/>
              <a:t>Reactions are faster at a higher pressure</a:t>
            </a:r>
          </a:p>
          <a:p>
            <a:r>
              <a:rPr lang="en-US" sz="2400" dirty="0" smtClean="0"/>
              <a:t>Gases are more concentrated at higher pressures because it has been squeezed into a smaller volume and have more collisions</a:t>
            </a:r>
            <a:endParaRPr lang="en-US" sz="2400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Size/Shape and Catalysts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04800" y="1676400"/>
            <a:ext cx="4087906" cy="41322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600" dirty="0" smtClean="0">
                <a:solidFill>
                  <a:srgbClr val="FFFF00"/>
                </a:solidFill>
              </a:rPr>
              <a:t>Size and Shape</a:t>
            </a:r>
          </a:p>
          <a:p>
            <a:r>
              <a:rPr lang="en-US" sz="2400" dirty="0" smtClean="0"/>
              <a:t>Massive, Bulky molecules react slower</a:t>
            </a:r>
          </a:p>
          <a:p>
            <a:r>
              <a:rPr lang="en-US" sz="2400" dirty="0" smtClean="0"/>
              <a:t>Because of Kinetic Molecular theory:</a:t>
            </a:r>
          </a:p>
          <a:p>
            <a:pPr lvl="1"/>
            <a:r>
              <a:rPr lang="en-US" sz="2400" dirty="0" smtClean="0"/>
              <a:t>Bigger molecules move more slowly, collide less</a:t>
            </a:r>
          </a:p>
        </p:txBody>
      </p:sp>
      <p:sp>
        <p:nvSpPr>
          <p:cNvPr id="7" name="Content Placeholder 4"/>
          <p:cNvSpPr>
            <a:spLocks noGrp="1"/>
          </p:cNvSpPr>
          <p:nvPr>
            <p:ph sz="half" idx="1"/>
          </p:nvPr>
        </p:nvSpPr>
        <p:spPr>
          <a:xfrm>
            <a:off x="4648200" y="1676400"/>
            <a:ext cx="4087906" cy="41322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600" dirty="0" smtClean="0">
                <a:solidFill>
                  <a:srgbClr val="FFFF00"/>
                </a:solidFill>
              </a:rPr>
              <a:t>Catalyst</a:t>
            </a:r>
          </a:p>
          <a:p>
            <a:r>
              <a:rPr lang="en-US" sz="2400" dirty="0" smtClean="0"/>
              <a:t>A substance that changes the rate of a chemical </a:t>
            </a:r>
            <a:r>
              <a:rPr lang="en-US" sz="2400" dirty="0" err="1" smtClean="0"/>
              <a:t>rxn</a:t>
            </a:r>
            <a:r>
              <a:rPr lang="en-US" sz="2400" dirty="0" smtClean="0"/>
              <a:t> without being consumed </a:t>
            </a:r>
          </a:p>
          <a:p>
            <a:r>
              <a:rPr lang="en-US" sz="2400" dirty="0" smtClean="0"/>
              <a:t>Not reactants or products</a:t>
            </a:r>
          </a:p>
          <a:p>
            <a:r>
              <a:rPr lang="en-US" sz="2400" dirty="0" smtClean="0"/>
              <a:t>Do not play a role in the </a:t>
            </a:r>
            <a:r>
              <a:rPr lang="en-US" sz="2400" dirty="0" err="1" smtClean="0"/>
              <a:t>equilbrium</a:t>
            </a:r>
            <a:r>
              <a:rPr lang="en-US" sz="2400" dirty="0" smtClean="0"/>
              <a:t> (we will get to this) </a:t>
            </a:r>
            <a:endParaRPr lang="en-US" sz="2400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99294" cy="1116106"/>
          </a:xfrm>
        </p:spPr>
        <p:txBody>
          <a:bodyPr/>
          <a:lstStyle/>
          <a:p>
            <a:pPr algn="ctr"/>
            <a:r>
              <a:rPr lang="en-US" dirty="0" smtClean="0"/>
              <a:t>Catalysts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419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Catalysts: speed up reactions</a:t>
            </a:r>
          </a:p>
          <a:p>
            <a:r>
              <a:rPr lang="en-US" sz="2800" dirty="0" smtClean="0"/>
              <a:t>Inhibitors: slow down reactions</a:t>
            </a:r>
          </a:p>
          <a:p>
            <a:r>
              <a:rPr lang="en-US" sz="2800" dirty="0" smtClean="0"/>
              <a:t>Enzymes: biological catalysts</a:t>
            </a:r>
          </a:p>
          <a:p>
            <a:pPr lvl="1"/>
            <a:r>
              <a:rPr lang="en-US" sz="2600" dirty="0" smtClean="0"/>
              <a:t>Ex. Lipase breaks down fat into smaller molecules</a:t>
            </a:r>
          </a:p>
          <a:p>
            <a:pPr lvl="1"/>
            <a:r>
              <a:rPr lang="en-US" sz="2600" dirty="0" smtClean="0"/>
              <a:t>Substrate: the reactant in reactions catalyzed by enzymes</a:t>
            </a:r>
            <a:endParaRPr lang="en-US" sz="2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686800" cy="1461247"/>
          </a:xfrm>
        </p:spPr>
        <p:txBody>
          <a:bodyPr/>
          <a:lstStyle/>
          <a:p>
            <a:r>
              <a:rPr lang="en-US" dirty="0" smtClean="0"/>
              <a:t>Law of Conservation of Mass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447800"/>
            <a:ext cx="7772400" cy="19050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mass is neither created nor destroyed in a chemical reaction</a:t>
            </a:r>
          </a:p>
        </p:txBody>
      </p:sp>
      <p:sp>
        <p:nvSpPr>
          <p:cNvPr id="43013" name="Rectangle 5"/>
          <p:cNvSpPr>
            <a:spLocks noChangeArrowheads="1"/>
          </p:cNvSpPr>
          <p:nvPr/>
        </p:nvSpPr>
        <p:spPr bwMode="auto">
          <a:xfrm>
            <a:off x="1074738" y="4583113"/>
            <a:ext cx="962025" cy="139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sz="3400" b="1" dirty="0" smtClean="0">
                <a:solidFill>
                  <a:schemeClr val="bg1"/>
                </a:solidFill>
              </a:rPr>
              <a:t>4H</a:t>
            </a:r>
            <a:endParaRPr kumimoji="1" lang="en-US" sz="3400" b="1" dirty="0">
              <a:solidFill>
                <a:schemeClr val="bg1"/>
              </a:solidFill>
            </a:endParaRPr>
          </a:p>
          <a:p>
            <a:pPr marL="342900" indent="-342900" algn="l">
              <a:lnSpc>
                <a:spcPct val="150000"/>
              </a:lnSpc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sz="3400" b="1" dirty="0">
                <a:solidFill>
                  <a:schemeClr val="bg1"/>
                </a:solidFill>
              </a:rPr>
              <a:t>2 O</a:t>
            </a:r>
          </a:p>
        </p:txBody>
      </p:sp>
      <p:pic>
        <p:nvPicPr>
          <p:cNvPr id="43019" name="Picture 11"/>
          <p:cNvPicPr>
            <a:picLocks noChangeAspect="1" noChangeArrowheads="1"/>
          </p:cNvPicPr>
          <p:nvPr/>
        </p:nvPicPr>
        <p:blipFill>
          <a:blip r:embed="rId2" cstate="print">
            <a:lum bright="-18000" contrast="30000"/>
          </a:blip>
          <a:srcRect/>
          <a:stretch>
            <a:fillRect/>
          </a:stretch>
        </p:blipFill>
        <p:spPr bwMode="auto">
          <a:xfrm>
            <a:off x="2036763" y="3822700"/>
            <a:ext cx="6072187" cy="29178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43020" name="Rectangle 12"/>
          <p:cNvSpPr>
            <a:spLocks noChangeArrowheads="1"/>
          </p:cNvSpPr>
          <p:nvPr/>
        </p:nvSpPr>
        <p:spPr bwMode="auto">
          <a:xfrm>
            <a:off x="8181975" y="4583113"/>
            <a:ext cx="962025" cy="139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sz="3400" b="1" dirty="0" smtClean="0">
                <a:solidFill>
                  <a:schemeClr val="bg1"/>
                </a:solidFill>
              </a:rPr>
              <a:t>4H</a:t>
            </a:r>
            <a:endParaRPr kumimoji="1" lang="en-US" sz="3400" b="1" dirty="0">
              <a:solidFill>
                <a:schemeClr val="bg1"/>
              </a:solidFill>
            </a:endParaRPr>
          </a:p>
          <a:p>
            <a:pPr marL="342900" indent="-342900" algn="l">
              <a:lnSpc>
                <a:spcPct val="150000"/>
              </a:lnSpc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sz="3400" b="1" dirty="0">
                <a:solidFill>
                  <a:schemeClr val="bg1"/>
                </a:solidFill>
              </a:rPr>
              <a:t>2 O</a:t>
            </a:r>
          </a:p>
        </p:txBody>
      </p:sp>
      <p:sp>
        <p:nvSpPr>
          <p:cNvPr id="43022" name="Text Box 14"/>
          <p:cNvSpPr txBox="1">
            <a:spLocks noChangeArrowheads="1"/>
          </p:cNvSpPr>
          <p:nvPr/>
        </p:nvSpPr>
        <p:spPr bwMode="auto">
          <a:xfrm>
            <a:off x="2535238" y="6046788"/>
            <a:ext cx="565150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4 g</a:t>
            </a:r>
          </a:p>
        </p:txBody>
      </p:sp>
      <p:sp>
        <p:nvSpPr>
          <p:cNvPr id="43023" name="Text Box 15"/>
          <p:cNvSpPr txBox="1">
            <a:spLocks noChangeArrowheads="1"/>
          </p:cNvSpPr>
          <p:nvPr/>
        </p:nvSpPr>
        <p:spPr bwMode="auto">
          <a:xfrm>
            <a:off x="4491038" y="6046788"/>
            <a:ext cx="717550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32 g</a:t>
            </a:r>
          </a:p>
        </p:txBody>
      </p:sp>
      <p:sp>
        <p:nvSpPr>
          <p:cNvPr id="43024" name="Text Box 16"/>
          <p:cNvSpPr txBox="1">
            <a:spLocks noChangeArrowheads="1"/>
          </p:cNvSpPr>
          <p:nvPr/>
        </p:nvSpPr>
        <p:spPr bwMode="auto">
          <a:xfrm>
            <a:off x="6891338" y="5003800"/>
            <a:ext cx="717550" cy="4572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36 g</a:t>
            </a:r>
          </a:p>
        </p:txBody>
      </p:sp>
      <p:sp>
        <p:nvSpPr>
          <p:cNvPr id="43025" name="Rectangle 17"/>
          <p:cNvSpPr>
            <a:spLocks noChangeArrowheads="1"/>
          </p:cNvSpPr>
          <p:nvPr/>
        </p:nvSpPr>
        <p:spPr bwMode="auto">
          <a:xfrm>
            <a:off x="1171575" y="23495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chemeClr val="hlink"/>
              </a:buClr>
              <a:buSzPct val="70000"/>
              <a:buFont typeface="Monotype Sorts" pitchFamily="2" charset="2"/>
              <a:buChar char="n"/>
            </a:pPr>
            <a:r>
              <a:rPr kumimoji="1" lang="en-US" sz="3400">
                <a:solidFill>
                  <a:schemeClr val="bg1"/>
                </a:solidFill>
                <a:latin typeface="Arial" charset="0"/>
              </a:rPr>
              <a:t>total mass stays the same</a:t>
            </a:r>
          </a:p>
        </p:txBody>
      </p:sp>
      <p:sp>
        <p:nvSpPr>
          <p:cNvPr id="43026" name="Rectangle 18"/>
          <p:cNvSpPr>
            <a:spLocks noChangeArrowheads="1"/>
          </p:cNvSpPr>
          <p:nvPr/>
        </p:nvSpPr>
        <p:spPr bwMode="auto">
          <a:xfrm>
            <a:off x="1177925" y="2974975"/>
            <a:ext cx="7772400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chemeClr val="hlink"/>
              </a:buClr>
              <a:buSzPct val="70000"/>
              <a:buFont typeface="Monotype Sorts" pitchFamily="2" charset="2"/>
              <a:buChar char="n"/>
            </a:pPr>
            <a:r>
              <a:rPr kumimoji="1" lang="en-US" sz="3400">
                <a:solidFill>
                  <a:schemeClr val="bg1"/>
                </a:solidFill>
                <a:latin typeface="Arial" charset="0"/>
              </a:rPr>
              <a:t>atoms can only rearrange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3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3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3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43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3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430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43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43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3" grpId="0" autoUpdateAnimBg="0"/>
      <p:bldP spid="43020" grpId="0" autoUpdateAnimBg="0"/>
      <p:bldP spid="43022" grpId="0" autoUpdateAnimBg="0"/>
      <p:bldP spid="43023" grpId="0" autoUpdateAnimBg="0"/>
      <p:bldP spid="43024" grpId="0" autoUpdateAnimBg="0"/>
      <p:bldP spid="43025" grpId="0" build="p" bldLvl="2" autoUpdateAnimBg="0"/>
      <p:bldP spid="43026" grpId="0" build="p" bldLvl="2" autoUpdateAnimBg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6600" dirty="0" smtClean="0"/>
              <a:t>END PHYSICAL SCIENCE NOTES!</a:t>
            </a:r>
            <a:endParaRPr lang="en-US" sz="6600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Equilibrium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05001"/>
            <a:ext cx="7924800" cy="3505200"/>
          </a:xfrm>
        </p:spPr>
        <p:txBody>
          <a:bodyPr>
            <a:normAutofit/>
          </a:bodyPr>
          <a:lstStyle/>
          <a:p>
            <a:r>
              <a:rPr lang="en-US" sz="2600" dirty="0" smtClean="0"/>
              <a:t>Reactions don’t always go to completion, some are REVERSIBLE</a:t>
            </a:r>
          </a:p>
          <a:p>
            <a:r>
              <a:rPr lang="en-US" sz="2600" dirty="0" smtClean="0"/>
              <a:t>At equilibrium, you can’t see any changes</a:t>
            </a:r>
          </a:p>
          <a:p>
            <a:r>
              <a:rPr lang="en-US" sz="2600" dirty="0" smtClean="0"/>
              <a:t>When the rate of the forward reaction is equal to the rate of the reverse reaction  and the concentration of products and reactants remain unchanged</a:t>
            </a:r>
            <a:endParaRPr lang="en-US" sz="2600" dirty="0"/>
          </a:p>
        </p:txBody>
      </p:sp>
      <p:sp>
        <p:nvSpPr>
          <p:cNvPr id="4" name="TextBox 3"/>
          <p:cNvSpPr txBox="1"/>
          <p:nvPr/>
        </p:nvSpPr>
        <p:spPr>
          <a:xfrm>
            <a:off x="2286000" y="5410200"/>
            <a:ext cx="4267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CaCO</a:t>
            </a:r>
            <a:r>
              <a:rPr lang="en-US" sz="3000" baseline="-25000" dirty="0" smtClean="0"/>
              <a:t>3</a:t>
            </a:r>
            <a:r>
              <a:rPr lang="en-US" sz="3000" dirty="0" smtClean="0"/>
              <a:t> </a:t>
            </a:r>
            <a:r>
              <a:rPr lang="en-US" sz="4400" dirty="0" smtClean="0"/>
              <a:t>↔</a:t>
            </a:r>
            <a:r>
              <a:rPr lang="en-US" sz="3000" dirty="0" smtClean="0"/>
              <a:t> </a:t>
            </a:r>
            <a:r>
              <a:rPr lang="en-US" sz="3000" dirty="0" err="1" smtClean="0"/>
              <a:t>CaO</a:t>
            </a:r>
            <a:r>
              <a:rPr lang="en-US" sz="3000" dirty="0" smtClean="0"/>
              <a:t> + CO</a:t>
            </a:r>
            <a:r>
              <a:rPr lang="en-US" sz="3000" baseline="-25000" dirty="0" smtClean="0"/>
              <a:t>2</a:t>
            </a:r>
            <a:endParaRPr lang="en-US" sz="3000" baseline="-25000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 </a:t>
            </a:r>
            <a:r>
              <a:rPr lang="en-US" dirty="0" err="1" smtClean="0"/>
              <a:t>Chatlier’s</a:t>
            </a:r>
            <a:r>
              <a:rPr lang="en-US" dirty="0" smtClean="0"/>
              <a:t> Principle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i="1" dirty="0" smtClean="0"/>
              <a:t>States that:</a:t>
            </a:r>
          </a:p>
          <a:p>
            <a:pPr lvl="1"/>
            <a:r>
              <a:rPr lang="en-US" sz="2400" dirty="0" smtClean="0"/>
              <a:t>Any change in equilibrium conditions upsets the equilibrium of the system</a:t>
            </a:r>
          </a:p>
          <a:p>
            <a:pPr lvl="1"/>
            <a:r>
              <a:rPr lang="en-US" sz="2400" dirty="0" smtClean="0"/>
              <a:t>A system at equilibrium will shift to relieve the stress</a:t>
            </a:r>
          </a:p>
          <a:p>
            <a:pPr lvl="1"/>
            <a:r>
              <a:rPr lang="en-US" sz="2400" dirty="0" smtClean="0"/>
              <a:t>There will be a change in the rate of the forward or reverse reaction to return the system to equilibrium</a:t>
            </a:r>
            <a:endParaRPr lang="en-US" sz="2400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Temperature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2057401"/>
            <a:ext cx="7239000" cy="3047999"/>
          </a:xfrm>
        </p:spPr>
        <p:txBody>
          <a:bodyPr>
            <a:normAutofit/>
          </a:bodyPr>
          <a:lstStyle/>
          <a:p>
            <a:r>
              <a:rPr lang="en-US" sz="2400" dirty="0" smtClean="0"/>
              <a:t>Increasing temperature favors the </a:t>
            </a:r>
            <a:r>
              <a:rPr lang="en-US" sz="2400" dirty="0" err="1" smtClean="0"/>
              <a:t>rxn</a:t>
            </a:r>
            <a:r>
              <a:rPr lang="en-US" sz="2400" dirty="0" smtClean="0"/>
              <a:t> that absorbs energy</a:t>
            </a:r>
          </a:p>
          <a:p>
            <a:pPr lvl="1"/>
            <a:r>
              <a:rPr lang="en-US" sz="2400" dirty="0" smtClean="0"/>
              <a:t>Increasing heat to an endothermic reaction will favor the products</a:t>
            </a:r>
          </a:p>
          <a:p>
            <a:pPr lvl="1"/>
            <a:r>
              <a:rPr lang="en-US" sz="2400" dirty="0" smtClean="0"/>
              <a:t>Increasing heat to an exothermic reaction will favor the reactants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990600" y="518160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Nitrogen + Hydrogen ↔ Ammonia (+ heat)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1981200" y="5715000"/>
            <a:ext cx="495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N2 + 3H2 ↔2 NH3 (+ heat)</a:t>
            </a:r>
            <a:endParaRPr lang="en-US" sz="2800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2057401"/>
            <a:ext cx="7239000" cy="3047999"/>
          </a:xfrm>
        </p:spPr>
        <p:txBody>
          <a:bodyPr>
            <a:normAutofit/>
          </a:bodyPr>
          <a:lstStyle/>
          <a:p>
            <a:r>
              <a:rPr lang="en-US" sz="2400" dirty="0" smtClean="0"/>
              <a:t>Increasing pressure favors the </a:t>
            </a:r>
            <a:r>
              <a:rPr lang="en-US" sz="2400" dirty="0" err="1" smtClean="0"/>
              <a:t>rxn</a:t>
            </a:r>
            <a:r>
              <a:rPr lang="en-US" sz="2400" dirty="0" smtClean="0"/>
              <a:t> that produces fewer gas molecules</a:t>
            </a:r>
          </a:p>
          <a:p>
            <a:r>
              <a:rPr lang="en-US" sz="2400" dirty="0" smtClean="0"/>
              <a:t>Decreasing Pressure favors the </a:t>
            </a:r>
            <a:r>
              <a:rPr lang="en-US" sz="2400" dirty="0" err="1" smtClean="0"/>
              <a:t>rxn</a:t>
            </a:r>
            <a:r>
              <a:rPr lang="en-US" sz="2400" dirty="0" smtClean="0"/>
              <a:t> that produces more gas molecules</a:t>
            </a:r>
          </a:p>
          <a:p>
            <a:endParaRPr lang="en-US" sz="24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990600" y="518160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Nitrogen + Hydrogen ↔ Ammonia (+ heat)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1676400" y="5715000"/>
            <a:ext cx="624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N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(g) + 3H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(g) ↔2 NH</a:t>
            </a:r>
            <a:r>
              <a:rPr lang="en-US" sz="2800" baseline="-25000" dirty="0" smtClean="0"/>
              <a:t>3</a:t>
            </a:r>
            <a:r>
              <a:rPr lang="en-US" sz="2800" dirty="0" smtClean="0"/>
              <a:t>(g) + heat</a:t>
            </a:r>
            <a:endParaRPr lang="en-US" sz="2800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Concentration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2057401"/>
            <a:ext cx="7239000" cy="3047999"/>
          </a:xfrm>
        </p:spPr>
        <p:txBody>
          <a:bodyPr>
            <a:normAutofit fontScale="92500"/>
          </a:bodyPr>
          <a:lstStyle/>
          <a:p>
            <a:r>
              <a:rPr lang="en-US" sz="2400" dirty="0" smtClean="0"/>
              <a:t>Increasing concentration of one substance favors the reaction that produces less of that substance</a:t>
            </a:r>
          </a:p>
          <a:p>
            <a:r>
              <a:rPr lang="en-US" sz="2400" dirty="0" smtClean="0"/>
              <a:t>Increasing the amount of a reactant, will favor more product production (forward reaction)</a:t>
            </a:r>
          </a:p>
          <a:p>
            <a:r>
              <a:rPr lang="en-US" sz="2400" dirty="0" smtClean="0"/>
              <a:t>Increasing the amount of a product will favor more reactant production (reverse reaction)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90600" y="518160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Nitrogen + Hydrogen ↔ Ammonia (+ heat)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1676400" y="5715000"/>
            <a:ext cx="624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N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(g) + 3H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(g) ↔2 NH</a:t>
            </a:r>
            <a:r>
              <a:rPr lang="en-US" sz="2800" baseline="-25000" dirty="0" smtClean="0"/>
              <a:t>3</a:t>
            </a:r>
            <a:r>
              <a:rPr lang="en-US" sz="2800" dirty="0" smtClean="0"/>
              <a:t>(g) + heat</a:t>
            </a:r>
            <a:endParaRPr lang="en-US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Chemical Equations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23963" y="2016125"/>
            <a:ext cx="7772400" cy="1958975"/>
          </a:xfrm>
        </p:spPr>
        <p:txBody>
          <a:bodyPr>
            <a:normAutofit fontScale="92500"/>
          </a:bodyPr>
          <a:lstStyle/>
          <a:p>
            <a:pPr algn="ctr">
              <a:spcBef>
                <a:spcPct val="40000"/>
              </a:spcBef>
              <a:buFont typeface="Monotype Sorts" pitchFamily="2" charset="2"/>
              <a:buNone/>
            </a:pPr>
            <a:r>
              <a:rPr lang="en-US" sz="10500" b="1" smtClean="0">
                <a:solidFill>
                  <a:srgbClr val="FFFF66"/>
                </a:solidFill>
              </a:rPr>
              <a:t>A+B </a:t>
            </a:r>
            <a:r>
              <a:rPr lang="en-US" sz="10500" b="1" smtClean="0">
                <a:sym typeface="Symbol" pitchFamily="18" charset="2"/>
              </a:rPr>
              <a:t> </a:t>
            </a:r>
            <a:r>
              <a:rPr lang="en-US" sz="10500" b="1" smtClean="0">
                <a:solidFill>
                  <a:srgbClr val="99FFCC"/>
                </a:solidFill>
                <a:sym typeface="Symbol" pitchFamily="18" charset="2"/>
              </a:rPr>
              <a:t>C+D</a:t>
            </a:r>
            <a:endParaRPr lang="en-US" sz="10500" smtClean="0"/>
          </a:p>
        </p:txBody>
      </p:sp>
      <p:sp>
        <p:nvSpPr>
          <p:cNvPr id="8213" name="Text Box 21"/>
          <p:cNvSpPr txBox="1">
            <a:spLocks noChangeArrowheads="1"/>
          </p:cNvSpPr>
          <p:nvPr/>
        </p:nvSpPr>
        <p:spPr bwMode="auto">
          <a:xfrm>
            <a:off x="1028700" y="4221163"/>
            <a:ext cx="376078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>
                <a:solidFill>
                  <a:srgbClr val="FFFF66"/>
                </a:solidFill>
                <a:latin typeface="Arial" charset="0"/>
              </a:rPr>
              <a:t>REACTANTS</a:t>
            </a:r>
          </a:p>
        </p:txBody>
      </p:sp>
      <p:sp>
        <p:nvSpPr>
          <p:cNvPr id="8214" name="Text Box 22"/>
          <p:cNvSpPr txBox="1">
            <a:spLocks noChangeArrowheads="1"/>
          </p:cNvSpPr>
          <p:nvPr/>
        </p:nvSpPr>
        <p:spPr bwMode="auto">
          <a:xfrm>
            <a:off x="5708650" y="4221163"/>
            <a:ext cx="33210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>
                <a:solidFill>
                  <a:srgbClr val="99FFCC"/>
                </a:solidFill>
                <a:latin typeface="Arial" charset="0"/>
              </a:rPr>
              <a:t>PRODUCTS</a:t>
            </a:r>
            <a:endParaRPr lang="en-US" sz="4400" b="1">
              <a:solidFill>
                <a:schemeClr val="hlink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13" grpId="0" autoUpdateAnimBg="0"/>
      <p:bldP spid="8214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58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066800"/>
            <a:ext cx="7640635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4" name="Line 7"/>
          <p:cNvSpPr>
            <a:spLocks noChangeShapeType="1"/>
          </p:cNvSpPr>
          <p:nvPr/>
        </p:nvSpPr>
        <p:spPr bwMode="auto">
          <a:xfrm>
            <a:off x="2071688" y="5934075"/>
            <a:ext cx="0" cy="47625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5" name="Line 8"/>
          <p:cNvSpPr>
            <a:spLocks noChangeShapeType="1"/>
          </p:cNvSpPr>
          <p:nvPr/>
        </p:nvSpPr>
        <p:spPr bwMode="auto">
          <a:xfrm>
            <a:off x="2022475" y="5946775"/>
            <a:ext cx="36513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7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7799294" cy="1004047"/>
          </a:xfrm>
        </p:spPr>
        <p:txBody>
          <a:bodyPr/>
          <a:lstStyle/>
          <a:p>
            <a:r>
              <a:rPr lang="en-US" dirty="0" smtClean="0"/>
              <a:t>Chemical Equations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7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Energy and Reactions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057400"/>
            <a:ext cx="8839200" cy="4343400"/>
          </a:xfrm>
        </p:spPr>
        <p:txBody>
          <a:bodyPr>
            <a:normAutofit lnSpcReduction="10000"/>
          </a:bodyPr>
          <a:lstStyle/>
          <a:p>
            <a:r>
              <a:rPr lang="en-US" sz="2600" dirty="0" smtClean="0">
                <a:solidFill>
                  <a:schemeClr val="tx2"/>
                </a:solidFill>
              </a:rPr>
              <a:t>Energy must be added to break bonds</a:t>
            </a:r>
          </a:p>
          <a:p>
            <a:r>
              <a:rPr lang="en-US" sz="2600" dirty="0" smtClean="0">
                <a:solidFill>
                  <a:schemeClr val="tx2"/>
                </a:solidFill>
              </a:rPr>
              <a:t>Energy is released when bonds are formed</a:t>
            </a:r>
          </a:p>
          <a:p>
            <a:r>
              <a:rPr lang="en-US" sz="2600" dirty="0" smtClean="0">
                <a:solidFill>
                  <a:schemeClr val="tx2"/>
                </a:solidFill>
              </a:rPr>
              <a:t>This energy can be in the form of heat as well as other things like electricity, sound, or light</a:t>
            </a:r>
          </a:p>
          <a:p>
            <a:r>
              <a:rPr lang="en-US" sz="2600" dirty="0" smtClean="0">
                <a:solidFill>
                  <a:schemeClr val="tx2"/>
                </a:solidFill>
              </a:rPr>
              <a:t>Chemical Energy: the energy released when a chemical compound reacts to produce a new compound</a:t>
            </a:r>
          </a:p>
          <a:p>
            <a:r>
              <a:rPr lang="en-US" sz="2600" dirty="0" smtClean="0">
                <a:solidFill>
                  <a:schemeClr val="tx2"/>
                </a:solidFill>
              </a:rPr>
              <a:t>Total Energy of Reactants=Total Energy of Products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z="3200" dirty="0" smtClean="0"/>
              <a:t>Exothermic</a:t>
            </a:r>
            <a:endParaRPr 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Endothermic </a:t>
            </a:r>
            <a:r>
              <a:rPr lang="en-US" dirty="0" err="1" smtClean="0"/>
              <a:t>vs</a:t>
            </a:r>
            <a:r>
              <a:rPr lang="en-US" dirty="0" smtClean="0"/>
              <a:t> Exothermic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200" dirty="0" smtClean="0"/>
              <a:t>Endothermic	</a:t>
            </a:r>
            <a:endParaRPr lang="en-US" sz="3200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1017494" y="2362200"/>
            <a:ext cx="3429000" cy="3446463"/>
          </a:xfrm>
        </p:spPr>
        <p:txBody>
          <a:bodyPr/>
          <a:lstStyle/>
          <a:p>
            <a:r>
              <a:rPr lang="en-US" dirty="0" smtClean="0"/>
              <a:t>A chemical reaction that requires heat</a:t>
            </a:r>
          </a:p>
          <a:p>
            <a:r>
              <a:rPr lang="en-US" dirty="0" smtClean="0"/>
              <a:t>More energy is needed to break the bonds in the reactants than is given off by forming bonds in the products</a:t>
            </a:r>
          </a:p>
          <a:p>
            <a:r>
              <a:rPr lang="en-US" dirty="0" smtClean="0"/>
              <a:t>Examples:  melting ice, photosynthesis, evaporating water, cooking an egg, baking bread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>
          <a:xfrm>
            <a:off x="4715435" y="2362200"/>
            <a:ext cx="3429000" cy="34464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 chemical reaction that does not require heat</a:t>
            </a:r>
          </a:p>
          <a:p>
            <a:r>
              <a:rPr lang="en-US" dirty="0" smtClean="0"/>
              <a:t>Heat is given off in the reaction as a product; heat is released to surrounding</a:t>
            </a:r>
          </a:p>
          <a:p>
            <a:r>
              <a:rPr lang="en-US" dirty="0" smtClean="0"/>
              <a:t>More energy is released by forming products than is needed to break the bonds of the reactants</a:t>
            </a:r>
          </a:p>
          <a:p>
            <a:r>
              <a:rPr lang="en-US" dirty="0" smtClean="0"/>
              <a:t>Examples: all combustion reactions, digestion, condensation, explosions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z="3200" dirty="0" smtClean="0"/>
              <a:t>Exothermic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Reaction Profiles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200" dirty="0" smtClean="0"/>
              <a:t>Endothermic</a:t>
            </a:r>
            <a:endParaRPr lang="en-US" sz="32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2590800"/>
            <a:ext cx="4002005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2554983"/>
            <a:ext cx="4114800" cy="22456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resh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Fresh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resh">
      <a:fillStyleLst>
        <a:solidFill>
          <a:schemeClr val="phClr"/>
        </a:solidFill>
        <a:solidFill>
          <a:schemeClr val="phClr">
            <a:tint val="70000"/>
            <a:satMod val="115000"/>
          </a:schemeClr>
        </a:solidFill>
        <a:solidFill>
          <a:schemeClr val="phClr">
            <a:shade val="80000"/>
            <a:satMod val="115000"/>
          </a:schemeClr>
        </a:solidFill>
      </a:fillStyleLst>
      <a:lnStyleLst>
        <a:ln w="2540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50800" cap="flat" cmpd="sng" algn="ctr">
          <a:solidFill>
            <a:schemeClr val="phClr"/>
          </a:solidFill>
          <a:prstDash val="solid"/>
          <a:miter/>
        </a:ln>
        <a:ln w="76200" cap="flat" cmpd="thickThin" algn="ctr">
          <a:solidFill>
            <a:schemeClr val="phClr">
              <a:alpha val="80000"/>
            </a:schemeClr>
          </a:solidFill>
          <a:prstDash val="solid"/>
          <a:miter/>
        </a:ln>
      </a:lnStyleLst>
      <a:effectStyleLst>
        <a:effectStyle>
          <a:effectLst/>
        </a:effectStyle>
        <a:effectStyle>
          <a:effectLst>
            <a:outerShdw blurRad="63500" sx="101000" sy="101000" rotWithShape="0">
              <a:srgbClr val="FFFFFF">
                <a:alpha val="50000"/>
              </a:srgbClr>
            </a:outerShdw>
          </a:effectLst>
        </a:effectStyle>
        <a:effectStyle>
          <a:effectLst>
            <a:innerShdw blurRad="101600">
              <a:srgbClr val="FFFFFF">
                <a:alpha val="75000"/>
              </a:srgbClr>
            </a:innerShdw>
            <a:outerShdw blurRad="63500" sx="101000" sy="101000" rotWithShape="0">
              <a:srgbClr val="FFFFFF">
                <a:alpha val="50000"/>
              </a:srgbClr>
            </a:outerShdw>
            <a:reflection blurRad="12700" stA="30000" endPos="35000" dist="38100" dir="5400000" sy="-100000" rotWithShape="0"/>
          </a:effectLst>
          <a:scene3d>
            <a:camera prst="orthographicFront">
              <a:rot lat="0" lon="0" rev="0"/>
            </a:camera>
            <a:lightRig rig="balanced" dir="t">
              <a:rot lat="0" lon="0" rev="30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Theme_Fresh_theme</Template>
  <TotalTime>307</TotalTime>
  <Words>1704</Words>
  <Application>Microsoft Office PowerPoint</Application>
  <PresentationFormat>On-screen Show (4:3)</PresentationFormat>
  <Paragraphs>342</Paragraphs>
  <Slides>45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Fresh</vt:lpstr>
      <vt:lpstr>Chemical Reactions</vt:lpstr>
      <vt:lpstr>REACTION IN A BAG</vt:lpstr>
      <vt:lpstr>Signs of a Chemical Reaction</vt:lpstr>
      <vt:lpstr>Law of Conservation of Mass</vt:lpstr>
      <vt:lpstr>Chemical Equations</vt:lpstr>
      <vt:lpstr>Chemical Equations</vt:lpstr>
      <vt:lpstr>Energy and Reactions</vt:lpstr>
      <vt:lpstr>Endothermic vs Exothermic</vt:lpstr>
      <vt:lpstr>Reaction Profiles</vt:lpstr>
      <vt:lpstr>Types of Chemical Reactions</vt:lpstr>
      <vt:lpstr>Types: Synthesis</vt:lpstr>
      <vt:lpstr>Types: Synthesis</vt:lpstr>
      <vt:lpstr>Types: Decomposition</vt:lpstr>
      <vt:lpstr>Types: Decomposition</vt:lpstr>
      <vt:lpstr>Types: Decomposition</vt:lpstr>
      <vt:lpstr>Types: Single replacement</vt:lpstr>
      <vt:lpstr>Types: Single Replacement</vt:lpstr>
      <vt:lpstr>Types: Double replacement</vt:lpstr>
      <vt:lpstr>Types: Double Replacement</vt:lpstr>
      <vt:lpstr>Types: Combustion</vt:lpstr>
      <vt:lpstr>Combustion</vt:lpstr>
      <vt:lpstr>Types: Oxidation &amp; Reduction</vt:lpstr>
      <vt:lpstr>Radicals</vt:lpstr>
      <vt:lpstr>Writing and Balancing Chemical Reaction</vt:lpstr>
      <vt:lpstr>Balancing Steps</vt:lpstr>
      <vt:lpstr>Helpful Tips</vt:lpstr>
      <vt:lpstr>Balancing Example</vt:lpstr>
      <vt:lpstr>Writing Equations</vt:lpstr>
      <vt:lpstr>Describing Equations</vt:lpstr>
      <vt:lpstr>Describing Equations</vt:lpstr>
      <vt:lpstr>Law of Definite Proportions</vt:lpstr>
      <vt:lpstr>Mole Ratios</vt:lpstr>
      <vt:lpstr>Example</vt:lpstr>
      <vt:lpstr>Rates of Change</vt:lpstr>
      <vt:lpstr>Factors affecting Reaction Rate</vt:lpstr>
      <vt:lpstr>Temperature and Surface Area </vt:lpstr>
      <vt:lpstr>Concentration and Pressure</vt:lpstr>
      <vt:lpstr>Size/Shape and Catalysts</vt:lpstr>
      <vt:lpstr>Catalysts</vt:lpstr>
      <vt:lpstr>Slide 40</vt:lpstr>
      <vt:lpstr>Equilibrium</vt:lpstr>
      <vt:lpstr>Le Chatlier’s Principle</vt:lpstr>
      <vt:lpstr>Temperature</vt:lpstr>
      <vt:lpstr>Pressure</vt:lpstr>
      <vt:lpstr>Concentration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Chemical Reactions</dc:title>
  <dc:creator>Your User Name</dc:creator>
  <cp:lastModifiedBy>Julia Price</cp:lastModifiedBy>
  <cp:revision>12</cp:revision>
  <dcterms:created xsi:type="dcterms:W3CDTF">2010-07-18T17:34:57Z</dcterms:created>
  <dcterms:modified xsi:type="dcterms:W3CDTF">2011-03-09T16:46:03Z</dcterms:modified>
</cp:coreProperties>
</file>