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6" r:id="rId17"/>
    <p:sldId id="277" r:id="rId18"/>
    <p:sldId id="279" r:id="rId19"/>
    <p:sldId id="280" r:id="rId20"/>
    <p:sldId id="281" r:id="rId21"/>
    <p:sldId id="282" r:id="rId22"/>
    <p:sldId id="285" r:id="rId23"/>
    <p:sldId id="286" r:id="rId24"/>
    <p:sldId id="287" r:id="rId25"/>
    <p:sldId id="290" r:id="rId26"/>
    <p:sldId id="291" r:id="rId27"/>
    <p:sldId id="292" r:id="rId28"/>
    <p:sldId id="294" r:id="rId29"/>
    <p:sldId id="296" r:id="rId30"/>
    <p:sldId id="283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13" r:id="rId41"/>
    <p:sldId id="314" r:id="rId42"/>
    <p:sldId id="315" r:id="rId43"/>
    <p:sldId id="316" r:id="rId44"/>
    <p:sldId id="317" r:id="rId45"/>
    <p:sldId id="318" r:id="rId46"/>
    <p:sldId id="336" r:id="rId47"/>
    <p:sldId id="325" r:id="rId48"/>
    <p:sldId id="326" r:id="rId49"/>
    <p:sldId id="330" r:id="rId50"/>
    <p:sldId id="331" r:id="rId51"/>
    <p:sldId id="337" r:id="rId52"/>
    <p:sldId id="338" r:id="rId53"/>
    <p:sldId id="332" r:id="rId54"/>
    <p:sldId id="333" r:id="rId55"/>
    <p:sldId id="335" r:id="rId56"/>
    <p:sldId id="309" r:id="rId57"/>
    <p:sldId id="310" r:id="rId58"/>
    <p:sldId id="312" r:id="rId59"/>
    <p:sldId id="339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0E0B4-FAE6-40CF-A1EC-6B697A8677F5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EC1A1-D0BE-4A83-85AD-01D8988C8A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AE2AD9-6E2F-4F20-83B9-189EE980BA5A}" type="slidenum">
              <a:rPr lang="zh-TW" altLang="en-US"/>
              <a:pPr/>
              <a:t>31</a:t>
            </a:fld>
            <a:endParaRPr lang="en-US" altLang="zh-TW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pitchFamily="2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50003C-8AD6-4BAB-886A-AC384E9E2430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7ED31E-5152-423F-81D8-B93989EAC61F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900700-1744-4D58-825C-9D9BDB7650A2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0C9F00-6F51-409F-9324-9822C9945FCE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5DB65E-3C3B-448F-BC89-223E8C5A977D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EBE95-1B26-4D69-8DD2-A2929091B185}" type="slidenum">
              <a:rPr lang="en-US"/>
              <a:pPr/>
              <a:t>46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6FB56D-E6FA-493D-BA8A-B9E915BF7157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A7237C-9B67-469A-A8C3-D23ACDACE257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10D4B9-2105-4118-83D5-413843043408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343BDA-580F-4C5D-9AB3-F92B279232FF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BBB370-8BEB-4365-8716-F44A44E53FDE}" type="slidenum">
              <a:rPr lang="zh-TW" altLang="en-US"/>
              <a:pPr/>
              <a:t>32</a:t>
            </a:fld>
            <a:endParaRPr lang="en-US" altLang="zh-TW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ea typeface="新細明體" pitchFamily="2" charset="-12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6DA906-E442-406A-A7D1-17232F3479FA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50C6F0-9EDC-4678-93D8-7F890AFCF40E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B51D9C-AB61-4608-8C7A-F72521C258C6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0E831-6369-4A0C-9A9C-7F0BFD9E1677}" type="slidenum">
              <a:rPr lang="en-US"/>
              <a:pPr/>
              <a:t>56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D95848-9C5A-4798-AE37-0200E68B5AC3}" type="slidenum">
              <a:rPr lang="zh-TW" altLang="en-US"/>
              <a:pPr/>
              <a:t>33</a:t>
            </a:fld>
            <a:endParaRPr lang="en-US" altLang="zh-TW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pitchFamily="2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CEF3DC-2341-4FD0-B7BC-405593EAC910}" type="slidenum">
              <a:rPr lang="zh-TW" altLang="en-US"/>
              <a:pPr/>
              <a:t>34</a:t>
            </a:fld>
            <a:endParaRPr lang="en-US" altLang="zh-TW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pitchFamily="2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084414-1DAE-4E17-9B91-450A93CF8334}" type="slidenum">
              <a:rPr lang="zh-TW" altLang="en-US"/>
              <a:pPr/>
              <a:t>35</a:t>
            </a:fld>
            <a:endParaRPr lang="en-US" altLang="zh-TW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pitchFamily="2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85301C-7053-4C30-88E2-EE8F8F46D963}" type="slidenum">
              <a:rPr lang="zh-TW" altLang="en-US"/>
              <a:pPr/>
              <a:t>36</a:t>
            </a:fld>
            <a:endParaRPr lang="en-US" altLang="zh-TW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pitchFamily="2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524A79-45D8-43A9-B24F-EF47A7C1AC1F}" type="slidenum">
              <a:rPr lang="zh-TW" altLang="en-US"/>
              <a:pPr/>
              <a:t>37</a:t>
            </a:fld>
            <a:endParaRPr lang="en-US" altLang="zh-TW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pitchFamily="2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DEC8A3-9F97-442A-ADEC-3DD9E4F7AD94}" type="slidenum">
              <a:rPr lang="zh-TW" altLang="en-US"/>
              <a:pPr/>
              <a:t>38</a:t>
            </a:fld>
            <a:endParaRPr lang="en-US" altLang="zh-TW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新細明體" pitchFamily="2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655CDB-36BF-4CF6-9CF1-5FAACF48CFEE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DF934-B910-4513-A416-C7B8E26B68D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3" Type="http://schemas.openxmlformats.org/officeDocument/2006/relationships/audio" Target="../media/audio1.wav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32.wmf"/><Relationship Id="rId5" Type="http://schemas.openxmlformats.org/officeDocument/2006/relationships/audio" Target="../media/audio3.wav"/><Relationship Id="rId10" Type="http://schemas.openxmlformats.org/officeDocument/2006/relationships/image" Target="../media/image31.wmf"/><Relationship Id="rId4" Type="http://schemas.openxmlformats.org/officeDocument/2006/relationships/audio" Target="../media/audio2.wav"/><Relationship Id="rId9" Type="http://schemas.openxmlformats.org/officeDocument/2006/relationships/image" Target="../media/image30.wmf"/><Relationship Id="rId14" Type="http://schemas.openxmlformats.org/officeDocument/2006/relationships/image" Target="../media/image3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4.wmf"/><Relationship Id="rId3" Type="http://schemas.openxmlformats.org/officeDocument/2006/relationships/audio" Target="../media/audio5.wav"/><Relationship Id="rId7" Type="http://schemas.openxmlformats.org/officeDocument/2006/relationships/image" Target="../media/image36.wmf"/><Relationship Id="rId12" Type="http://schemas.openxmlformats.org/officeDocument/2006/relationships/image" Target="../media/image3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40.wmf"/><Relationship Id="rId5" Type="http://schemas.openxmlformats.org/officeDocument/2006/relationships/audio" Target="../media/audio7.wav"/><Relationship Id="rId10" Type="http://schemas.openxmlformats.org/officeDocument/2006/relationships/image" Target="../media/image39.wmf"/><Relationship Id="rId4" Type="http://schemas.openxmlformats.org/officeDocument/2006/relationships/audio" Target="../media/audio6.wav"/><Relationship Id="rId9" Type="http://schemas.openxmlformats.org/officeDocument/2006/relationships/image" Target="../media/image38.wmf"/><Relationship Id="rId1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5.wmf"/><Relationship Id="rId3" Type="http://schemas.openxmlformats.org/officeDocument/2006/relationships/audio" Target="../media/audio8.wav"/><Relationship Id="rId7" Type="http://schemas.openxmlformats.org/officeDocument/2006/relationships/image" Target="../media/image36.wmf"/><Relationship Id="rId12" Type="http://schemas.openxmlformats.org/officeDocument/2006/relationships/image" Target="../media/image3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image" Target="../media/image33.wmf"/><Relationship Id="rId5" Type="http://schemas.openxmlformats.org/officeDocument/2006/relationships/audio" Target="../media/audio9.wav"/><Relationship Id="rId10" Type="http://schemas.openxmlformats.org/officeDocument/2006/relationships/image" Target="../media/image40.wmf"/><Relationship Id="rId4" Type="http://schemas.openxmlformats.org/officeDocument/2006/relationships/audio" Target="../media/audio6.wav"/><Relationship Id="rId9" Type="http://schemas.openxmlformats.org/officeDocument/2006/relationships/image" Target="../media/image38.wmf"/><Relationship Id="rId14" Type="http://schemas.openxmlformats.org/officeDocument/2006/relationships/image" Target="../media/image3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5.wmf"/><Relationship Id="rId3" Type="http://schemas.openxmlformats.org/officeDocument/2006/relationships/audio" Target="../media/audio10.wav"/><Relationship Id="rId7" Type="http://schemas.openxmlformats.org/officeDocument/2006/relationships/image" Target="../media/image36.wmf"/><Relationship Id="rId12" Type="http://schemas.openxmlformats.org/officeDocument/2006/relationships/image" Target="../media/image3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11" Type="http://schemas.openxmlformats.org/officeDocument/2006/relationships/image" Target="../media/image39.wmf"/><Relationship Id="rId5" Type="http://schemas.openxmlformats.org/officeDocument/2006/relationships/audio" Target="../media/audio3.wav"/><Relationship Id="rId10" Type="http://schemas.openxmlformats.org/officeDocument/2006/relationships/image" Target="../media/image40.wmf"/><Relationship Id="rId4" Type="http://schemas.openxmlformats.org/officeDocument/2006/relationships/audio" Target="../media/audio11.wav"/><Relationship Id="rId9" Type="http://schemas.openxmlformats.org/officeDocument/2006/relationships/image" Target="../media/image38.wmf"/><Relationship Id="rId14" Type="http://schemas.openxmlformats.org/officeDocument/2006/relationships/image" Target="../media/image4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7.wav"/><Relationship Id="rId4" Type="http://schemas.openxmlformats.org/officeDocument/2006/relationships/audio" Target="../media/audio1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15.wav"/><Relationship Id="rId4" Type="http://schemas.openxmlformats.org/officeDocument/2006/relationships/audio" Target="../media/audio14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8.xml"/><Relationship Id="rId7" Type="http://schemas.openxmlformats.org/officeDocument/2006/relationships/audio" Target="../media/audio18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17.wav"/><Relationship Id="rId5" Type="http://schemas.openxmlformats.org/officeDocument/2006/relationships/audio" Target="../media/audio4.wav"/><Relationship Id="rId4" Type="http://schemas.openxmlformats.org/officeDocument/2006/relationships/audio" Target="../media/audio16.wav"/><Relationship Id="rId9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Safety &amp; Scientific 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/>
              <a:t>Test Tube Holder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609600" y="2438400"/>
            <a:ext cx="3352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A test tube holder is useful for holding a test tube which is too hot to handle.</a:t>
            </a:r>
          </a:p>
        </p:txBody>
      </p:sp>
      <p:pic>
        <p:nvPicPr>
          <p:cNvPr id="12292" name="Picture 1028" descr="D:\My Documents\New Chemistry\Lab Powerpoints\Equipment\hol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371600"/>
            <a:ext cx="4816475" cy="3732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/>
              <a:t>Test Tube Brushes</a:t>
            </a:r>
          </a:p>
        </p:txBody>
      </p:sp>
      <p:pic>
        <p:nvPicPr>
          <p:cNvPr id="29699" name="Picture 1027" descr="D:\My Documents\New Chemistry\Lab Powerpoints\Equipment\ttbrush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524000"/>
            <a:ext cx="4114800" cy="3086100"/>
          </a:xfrm>
          <a:prstGeom prst="rect">
            <a:avLst/>
          </a:prstGeom>
          <a:noFill/>
        </p:spPr>
      </p:pic>
      <p:sp>
        <p:nvSpPr>
          <p:cNvPr id="29700" name="Text Box 1028"/>
          <p:cNvSpPr txBox="1">
            <a:spLocks noChangeArrowheads="1"/>
          </p:cNvSpPr>
          <p:nvPr/>
        </p:nvSpPr>
        <p:spPr bwMode="auto">
          <a:xfrm>
            <a:off x="304800" y="1600200"/>
            <a:ext cx="3902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Test tube brushes are used to clean test tubes and graduated cylinders.</a:t>
            </a:r>
          </a:p>
        </p:txBody>
      </p:sp>
      <p:sp>
        <p:nvSpPr>
          <p:cNvPr id="29701" name="Text Box 1029"/>
          <p:cNvSpPr txBox="1">
            <a:spLocks noChangeArrowheads="1"/>
          </p:cNvSpPr>
          <p:nvPr/>
        </p:nvSpPr>
        <p:spPr bwMode="auto">
          <a:xfrm>
            <a:off x="381000" y="3124200"/>
            <a:ext cx="4130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Forcing a large brush into a small test tube will often break the tube.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/>
              <a:t>Test Tube Racks</a:t>
            </a:r>
          </a:p>
        </p:txBody>
      </p:sp>
      <p:sp>
        <p:nvSpPr>
          <p:cNvPr id="23557" name="Text Box 1029"/>
          <p:cNvSpPr txBox="1">
            <a:spLocks noChangeArrowheads="1"/>
          </p:cNvSpPr>
          <p:nvPr/>
        </p:nvSpPr>
        <p:spPr bwMode="auto">
          <a:xfrm>
            <a:off x="609600" y="4724400"/>
            <a:ext cx="807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Test tube racks are for holding and organizing test tubes on the laboratory counter. Plastic racks may melt in contact with very hot test tubes.</a:t>
            </a:r>
          </a:p>
        </p:txBody>
      </p:sp>
      <p:pic>
        <p:nvPicPr>
          <p:cNvPr id="23558" name="Picture 1030" descr="D:\My Documents\New Chemistry\Lab Powerpoints\Equipment\testtuberac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14400"/>
            <a:ext cx="6096000" cy="372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/>
              <a:t>Rubber Stoppers</a:t>
            </a:r>
          </a:p>
        </p:txBody>
      </p:sp>
      <p:pic>
        <p:nvPicPr>
          <p:cNvPr id="32771" name="Picture 3" descr="D:\My Documents\New Chemistry\Lab Powerpoints\Equipment\rubberstop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4267200" cy="3197225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648200" y="1752600"/>
            <a:ext cx="4283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Rubber stoppers are used to close containers to avoid spillage or contamination.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648200" y="3200400"/>
            <a:ext cx="4283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Containers should never be heated when there is a stopper in place.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572000" cy="838200"/>
          </a:xfrm>
        </p:spPr>
        <p:txBody>
          <a:bodyPr/>
          <a:lstStyle/>
          <a:p>
            <a:r>
              <a:rPr lang="en-US" dirty="0" smtClean="0"/>
              <a:t>Well </a:t>
            </a:r>
            <a:r>
              <a:rPr lang="en-US" dirty="0"/>
              <a:t>Plates</a:t>
            </a:r>
          </a:p>
        </p:txBody>
      </p:sp>
      <p:pic>
        <p:nvPicPr>
          <p:cNvPr id="46084" name="Picture 4" descr="spotplat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676400"/>
            <a:ext cx="2965450" cy="3048000"/>
          </a:xfrm>
          <a:noFill/>
          <a:ln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85800" y="1752600"/>
            <a:ext cx="426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Well </a:t>
            </a:r>
            <a:r>
              <a:rPr lang="en-US" dirty="0"/>
              <a:t>plates are used when we want to perform many small scale reactions at one time. We will use these many times during the year.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/>
              <a:t>Glass Stir Rod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953000" y="2133600"/>
            <a:ext cx="396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A glass rod is used to manually stir solutions. It can also be used to transfer a single drop of a solution.</a:t>
            </a:r>
          </a:p>
        </p:txBody>
      </p:sp>
      <p:pic>
        <p:nvPicPr>
          <p:cNvPr id="7172" name="Picture 4" descr="D:\My Documents\New Chemistry\Lab Powerpoints\Equipment\r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4267200" cy="3306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Forceps</a:t>
            </a:r>
          </a:p>
        </p:txBody>
      </p:sp>
      <p:pic>
        <p:nvPicPr>
          <p:cNvPr id="33795" name="Picture 3" descr="D:\My Documents\New Chemistry\Lab Powerpoints\Equipment\force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4267200" cy="1933575"/>
          </a:xfrm>
          <a:prstGeom prst="rect">
            <a:avLst/>
          </a:prstGeom>
          <a:noFill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14400" y="3810000"/>
            <a:ext cx="7483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Forceps (or tweezers) are used to pick up small objects.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Funnel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" y="1972270"/>
            <a:ext cx="28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 funnel is used to aid in the transfer of liquid from one vessel to another.</a:t>
            </a:r>
          </a:p>
        </p:txBody>
      </p:sp>
      <p:pic>
        <p:nvPicPr>
          <p:cNvPr id="10244" name="Picture 4" descr="D:\My Documents\New Chemistry\Lab Powerpoints\Equipment\funn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600200"/>
            <a:ext cx="4587875" cy="355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Wash Bottle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876800" y="2133600"/>
            <a:ext cx="396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A wash bottle has a spout that delivers a wash solution to a specific area. Distilled water is the only liquid that should be used in a wash bottle.</a:t>
            </a:r>
          </a:p>
        </p:txBody>
      </p:sp>
      <p:pic>
        <p:nvPicPr>
          <p:cNvPr id="13316" name="Picture 4" descr="D:\My Documents\New Chemistry\Lab Powerpoints\Equipment\washb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4419600" cy="3424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Weighing Boat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2286000"/>
            <a:ext cx="4587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Weighing boats are used to weigh solids that will be transferred to another vessel.</a:t>
            </a:r>
          </a:p>
        </p:txBody>
      </p:sp>
      <p:pic>
        <p:nvPicPr>
          <p:cNvPr id="14340" name="Picture 4" descr="D:\My Documents\New Chemistry\Lab Powerpoints\Equipment\bo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0"/>
            <a:ext cx="45720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Safety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Always Follow instructions given by your instructor and contained in your lab procedure. Pay attention to any SAFETY or CAUTION statements in the procedure</a:t>
            </a:r>
          </a:p>
          <a:p>
            <a:r>
              <a:rPr lang="en-US" dirty="0" smtClean="0"/>
              <a:t>Never directly smell chemical fumes, use the wafting technique</a:t>
            </a:r>
          </a:p>
          <a:p>
            <a:r>
              <a:rPr lang="en-US" dirty="0" smtClean="0"/>
              <a:t>When working with open flame, chemicals, or hot liquids</a:t>
            </a:r>
          </a:p>
          <a:p>
            <a:pPr lvl="1"/>
            <a:r>
              <a:rPr lang="en-US" dirty="0" smtClean="0"/>
              <a:t>NO gum, eating, drinking</a:t>
            </a:r>
          </a:p>
          <a:p>
            <a:pPr lvl="1"/>
            <a:r>
              <a:rPr lang="en-US" dirty="0" smtClean="0"/>
              <a:t>Wear closed-toed shoes</a:t>
            </a:r>
          </a:p>
          <a:p>
            <a:pPr lvl="1"/>
            <a:r>
              <a:rPr lang="en-US" dirty="0" smtClean="0"/>
              <a:t>Tie back long hair</a:t>
            </a:r>
          </a:p>
          <a:p>
            <a:pPr lvl="1"/>
            <a:r>
              <a:rPr lang="en-US" dirty="0" smtClean="0"/>
              <a:t>Wear Safety Goggles</a:t>
            </a:r>
          </a:p>
          <a:p>
            <a:r>
              <a:rPr lang="en-US" dirty="0" smtClean="0"/>
              <a:t>Do NOT rub your eyes or face while in 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895600" cy="609600"/>
          </a:xfrm>
        </p:spPr>
        <p:txBody>
          <a:bodyPr>
            <a:normAutofit fontScale="90000"/>
          </a:bodyPr>
          <a:lstStyle/>
          <a:p>
            <a:r>
              <a:rPr lang="en-US" u="sng"/>
              <a:t>Spatulas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04800" y="1639669"/>
            <a:ext cx="4054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Spatulas are used to dispense solid chemicals from their containers.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4800" y="3163669"/>
            <a:ext cx="3902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Chemicals should never be transferred with your bare hands.</a:t>
            </a:r>
          </a:p>
        </p:txBody>
      </p:sp>
      <p:pic>
        <p:nvPicPr>
          <p:cNvPr id="31750" name="Picture 6" descr="D:\My Documents\New Chemistry\Lab Powerpoints\Equipment\spatu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048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Beaker Tongs</a:t>
            </a:r>
          </a:p>
        </p:txBody>
      </p:sp>
      <p:pic>
        <p:nvPicPr>
          <p:cNvPr id="15363" name="Picture 3" descr="D:\My Documents\New Chemistry\Lab Powerpoints\Equipment\beakerton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4495800" cy="3371850"/>
          </a:xfrm>
          <a:prstGeom prst="rect">
            <a:avLst/>
          </a:prstGeom>
          <a:noFill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53000" y="2209800"/>
            <a:ext cx="3444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Beaker tongs are used to move beakers containing hot liquids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Crucible</a:t>
            </a:r>
          </a:p>
        </p:txBody>
      </p:sp>
      <p:pic>
        <p:nvPicPr>
          <p:cNvPr id="18435" name="Picture 3" descr="D:\My Documents\New Chemistry\Lab Powerpoints\Equipment\crucib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3733800" cy="2797175"/>
          </a:xfrm>
          <a:prstGeom prst="rect">
            <a:avLst/>
          </a:prstGeo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479925" y="2179638"/>
            <a:ext cx="3902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Crucibles are used for heating certain solids, particularly metals, to very high temperatures.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Clay Triangle</a:t>
            </a:r>
          </a:p>
        </p:txBody>
      </p:sp>
      <p:pic>
        <p:nvPicPr>
          <p:cNvPr id="19459" name="Picture 3" descr="D:\My Documents\New Chemistry\Lab Powerpoints\Equipment\claytriang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28800"/>
            <a:ext cx="3886200" cy="2911475"/>
          </a:xfrm>
          <a:prstGeom prst="rect">
            <a:avLst/>
          </a:prstGeom>
          <a:noFill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3902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The clay triangle is used as a support for </a:t>
            </a:r>
            <a:r>
              <a:rPr lang="en-US" dirty="0" err="1"/>
              <a:t>porcelein</a:t>
            </a:r>
            <a:r>
              <a:rPr lang="en-US" dirty="0"/>
              <a:t> crucibles when being heated over a Bunsen burner.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Crucible Tongs</a:t>
            </a:r>
          </a:p>
        </p:txBody>
      </p:sp>
      <p:pic>
        <p:nvPicPr>
          <p:cNvPr id="20483" name="Picture 3" descr="D:\My Documents\New Chemistry\Lab Powerpoints\Equipment\crucibleton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828800"/>
            <a:ext cx="3657600" cy="2743200"/>
          </a:xfrm>
          <a:prstGeom prst="rect">
            <a:avLst/>
          </a:prstGeo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2133600"/>
            <a:ext cx="419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For handling hot crucibles; also used to pick up other hot objects. </a:t>
            </a:r>
            <a:r>
              <a:rPr lang="en-US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NOT</a:t>
            </a:r>
            <a:r>
              <a:rPr lang="en-US" dirty="0"/>
              <a:t> to be used for picking up beakers!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Ringstands and their Components</a:t>
            </a:r>
          </a:p>
        </p:txBody>
      </p:sp>
      <p:pic>
        <p:nvPicPr>
          <p:cNvPr id="24580" name="Picture 4" descr="ringst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895600"/>
            <a:ext cx="3657600" cy="2743200"/>
          </a:xfrm>
          <a:prstGeom prst="rect">
            <a:avLst/>
          </a:prstGeom>
          <a:noFill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81000" y="1905000"/>
            <a:ext cx="480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/>
              <a:t>Ringstands</a:t>
            </a:r>
            <a:r>
              <a:rPr lang="en-US" dirty="0"/>
              <a:t> are a safe and convenient way to perform reactions that require heating using a Bunsen burner.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Ringstands</a:t>
            </a:r>
            <a:r>
              <a:rPr lang="en-US" dirty="0"/>
              <a:t> and their Components</a:t>
            </a:r>
            <a:br>
              <a:rPr lang="en-US" dirty="0"/>
            </a:b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Iron Rings</a:t>
            </a:r>
          </a:p>
        </p:txBody>
      </p:sp>
      <p:pic>
        <p:nvPicPr>
          <p:cNvPr id="25603" name="Picture 3" descr="D:\My Documents\New Chemistry\Lab Powerpoints\Equipment\ironr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81200"/>
            <a:ext cx="3657600" cy="2743200"/>
          </a:xfrm>
          <a:prstGeom prst="rect">
            <a:avLst/>
          </a:prstGeo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17525" y="2408238"/>
            <a:ext cx="4054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Iron rings connect to a </a:t>
            </a:r>
            <a:r>
              <a:rPr lang="en-US" dirty="0" err="1"/>
              <a:t>ringstand</a:t>
            </a:r>
            <a:r>
              <a:rPr lang="en-US" dirty="0"/>
              <a:t> and provide a stable, elevated platform for the reaction.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Ringstands</a:t>
            </a:r>
            <a:r>
              <a:rPr lang="en-US" dirty="0"/>
              <a:t> and their Components</a:t>
            </a:r>
            <a:br>
              <a:rPr lang="en-US" dirty="0"/>
            </a:b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Utility Clamps</a:t>
            </a:r>
          </a:p>
        </p:txBody>
      </p:sp>
      <p:pic>
        <p:nvPicPr>
          <p:cNvPr id="27651" name="Picture 3" descr="D:\My Documents\New Chemistry\Lab Powerpoints\Equipment\utilitycla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0"/>
            <a:ext cx="3886200" cy="2911475"/>
          </a:xfrm>
          <a:prstGeom prst="rect">
            <a:avLst/>
          </a:prstGeo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4206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Utility clamps are used to secure test tubes, distillation columns, and </a:t>
            </a:r>
            <a:r>
              <a:rPr lang="en-US" dirty="0" err="1"/>
              <a:t>burets</a:t>
            </a:r>
            <a:r>
              <a:rPr lang="en-US" dirty="0"/>
              <a:t> to the </a:t>
            </a:r>
            <a:r>
              <a:rPr lang="en-US" dirty="0" err="1"/>
              <a:t>ringstand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Ringstands</a:t>
            </a:r>
            <a:r>
              <a:rPr lang="en-US" dirty="0"/>
              <a:t> and their Components</a:t>
            </a:r>
            <a:br>
              <a:rPr lang="en-US" dirty="0"/>
            </a:b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Wire Gauze</a:t>
            </a:r>
          </a:p>
        </p:txBody>
      </p:sp>
      <p:pic>
        <p:nvPicPr>
          <p:cNvPr id="26627" name="Picture 3" descr="D:\My Documents\New Chemistry\Lab Powerpoints\Equipment\wiregau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0"/>
            <a:ext cx="3886200" cy="2911475"/>
          </a:xfrm>
          <a:prstGeom prst="rect">
            <a:avLst/>
          </a:prstGeom>
          <a:noFill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88925" y="2332038"/>
            <a:ext cx="4435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Wire gauze sits on the iron ring to provide a place to stand a beaker.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On older wire gauze, the white material is asbestos!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Strikers</a:t>
            </a:r>
          </a:p>
        </p:txBody>
      </p:sp>
      <p:pic>
        <p:nvPicPr>
          <p:cNvPr id="30723" name="Picture 3" descr="strik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066800"/>
            <a:ext cx="4497388" cy="3370263"/>
          </a:xfrm>
          <a:prstGeom prst="rect">
            <a:avLst/>
          </a:prstGeom>
          <a:noFill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12725" y="1265238"/>
            <a:ext cx="3978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Strikers are used to light Bunsen burners.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8600" y="2438400"/>
            <a:ext cx="4130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The flints on strikers are expensive. Do not operate the striker repeatedly just to see the sparks!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Safety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case of an accident, notify the instructor immediately!</a:t>
            </a:r>
          </a:p>
          <a:p>
            <a:r>
              <a:rPr lang="en-US" dirty="0" smtClean="0"/>
              <a:t>Use safety equipment if necessary:</a:t>
            </a:r>
          </a:p>
          <a:p>
            <a:pPr lvl="1"/>
            <a:r>
              <a:rPr lang="en-US" dirty="0" smtClean="0"/>
              <a:t>Eye wash: if corrosive chemicals get into eyes</a:t>
            </a:r>
          </a:p>
          <a:p>
            <a:pPr lvl="1"/>
            <a:r>
              <a:rPr lang="en-US" dirty="0" smtClean="0"/>
              <a:t>Safety shower: if large amounts of chemicals get on your skin or clothes</a:t>
            </a:r>
          </a:p>
          <a:p>
            <a:pPr lvl="1"/>
            <a:r>
              <a:rPr lang="en-US" dirty="0" smtClean="0"/>
              <a:t>Fire blanket: if clothing catches on fire</a:t>
            </a:r>
          </a:p>
          <a:p>
            <a:r>
              <a:rPr lang="en-US" dirty="0" smtClean="0"/>
              <a:t>Notify the instructor if glassware is broken. Do NOT clean it up yourself!</a:t>
            </a:r>
          </a:p>
          <a:p>
            <a:r>
              <a:rPr lang="en-US" dirty="0" smtClean="0"/>
              <a:t>Playing around in lab are unsafe and is not permitted</a:t>
            </a:r>
          </a:p>
          <a:p>
            <a:r>
              <a:rPr lang="en-US" dirty="0" smtClean="0"/>
              <a:t>Use only your assigned work area and leave in clean, dry, and in the same order that you found it.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/>
              <a:t>Bunsen Burner</a:t>
            </a:r>
          </a:p>
        </p:txBody>
      </p:sp>
      <p:pic>
        <p:nvPicPr>
          <p:cNvPr id="16387" name="Picture 3" descr="D:\My Documents\New Chemistry\Lab Powerpoints\Equipment\bunsenbur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3657600" cy="2743200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724400" y="2209800"/>
            <a:ext cx="4054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Bunsen burners are used for the heating of nonvolatile liquids and solids.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/>
              <a:t>What are the parts of a Bunsen burner?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2152650"/>
            <a:ext cx="8839200" cy="146685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zh-TW" sz="2800" smtClean="0">
                <a:solidFill>
                  <a:schemeClr val="accent2"/>
                </a:solidFill>
              </a:rPr>
              <a:t>              Label the diagram using these words.</a:t>
            </a:r>
            <a:endParaRPr lang="en-US" altLang="zh-TW" sz="2800" smtClean="0"/>
          </a:p>
          <a:p>
            <a:pPr eaLnBrk="1" hangingPunct="1">
              <a:buFont typeface="Monotype Sorts" pitchFamily="2" charset="2"/>
              <a:buNone/>
            </a:pPr>
            <a:r>
              <a:rPr lang="en-US" altLang="zh-TW" sz="2800" smtClean="0">
                <a:solidFill>
                  <a:schemeClr val="hlink"/>
                </a:solidFill>
              </a:rPr>
              <a:t>   air hole, chimney, collar (collar and air hole and chimney make up the air tube), tubing, and gas tap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719138" y="3681413"/>
            <a:ext cx="7804150" cy="2706687"/>
            <a:chOff x="262" y="2256"/>
            <a:chExt cx="4916" cy="1528"/>
          </a:xfrm>
        </p:grpSpPr>
        <p:pic>
          <p:nvPicPr>
            <p:cNvPr id="13324" name="Picture 4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2" y="3534"/>
              <a:ext cx="82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25" name="Picture 42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61" y="3395"/>
              <a:ext cx="24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26" name="Picture 43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229" y="3173"/>
              <a:ext cx="309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27" name="Picture 44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61" y="2256"/>
              <a:ext cx="245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029" name="Oval 45"/>
            <p:cNvSpPr>
              <a:spLocks noChangeArrowheads="1"/>
            </p:cNvSpPr>
            <p:nvPr/>
          </p:nvSpPr>
          <p:spPr bwMode="auto">
            <a:xfrm>
              <a:off x="3296" y="3287"/>
              <a:ext cx="150" cy="130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panose="02020500000000000000" pitchFamily="18" charset="-120"/>
              </a:endParaRPr>
            </a:p>
          </p:txBody>
        </p:sp>
        <p:pic>
          <p:nvPicPr>
            <p:cNvPr id="13329" name="Picture 46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084" y="3464"/>
              <a:ext cx="233" cy="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30" name="Picture 70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0" y="3018"/>
              <a:ext cx="4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1926" y="2682"/>
              <a:ext cx="392" cy="374"/>
              <a:chOff x="1212" y="2868"/>
              <a:chExt cx="585" cy="645"/>
            </a:xfrm>
          </p:grpSpPr>
          <p:pic>
            <p:nvPicPr>
              <p:cNvPr id="13340" name="Picture 48"/>
              <p:cNvPicPr>
                <a:picLocks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226" y="2990"/>
                <a:ext cx="334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341" name="Picture 49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212" y="2868"/>
                <a:ext cx="343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342" name="Picture 50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1447" y="3137"/>
                <a:ext cx="350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3332" name="AutoShape 54"/>
            <p:cNvSpPr>
              <a:spLocks/>
            </p:cNvSpPr>
            <p:nvPr/>
          </p:nvSpPr>
          <p:spPr bwMode="auto">
            <a:xfrm>
              <a:off x="4008" y="2476"/>
              <a:ext cx="1170" cy="263"/>
            </a:xfrm>
            <a:prstGeom prst="borderCallout1">
              <a:avLst>
                <a:gd name="adj1" fmla="val 24491"/>
                <a:gd name="adj2" fmla="val -4102"/>
                <a:gd name="adj3" fmla="val 26190"/>
                <a:gd name="adj4" fmla="val -50769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endParaRPr kumimoji="1" lang="zh-TW" altLang="en-US"/>
            </a:p>
          </p:txBody>
        </p:sp>
        <p:sp>
          <p:nvSpPr>
            <p:cNvPr id="13333" name="AutoShape 55"/>
            <p:cNvSpPr>
              <a:spLocks/>
            </p:cNvSpPr>
            <p:nvPr/>
          </p:nvSpPr>
          <p:spPr bwMode="auto">
            <a:xfrm>
              <a:off x="4008" y="3222"/>
              <a:ext cx="1170" cy="264"/>
            </a:xfrm>
            <a:prstGeom prst="borderCallout1">
              <a:avLst>
                <a:gd name="adj1" fmla="val 24491"/>
                <a:gd name="adj2" fmla="val -4102"/>
                <a:gd name="adj3" fmla="val 24148"/>
                <a:gd name="adj4" fmla="val -4410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endParaRPr kumimoji="1" lang="zh-TW" altLang="en-US"/>
            </a:p>
          </p:txBody>
        </p:sp>
        <p:sp>
          <p:nvSpPr>
            <p:cNvPr id="13334" name="AutoShape 62"/>
            <p:cNvSpPr>
              <a:spLocks/>
            </p:cNvSpPr>
            <p:nvPr/>
          </p:nvSpPr>
          <p:spPr bwMode="auto">
            <a:xfrm flipH="1">
              <a:off x="263" y="2758"/>
              <a:ext cx="1170" cy="263"/>
            </a:xfrm>
            <a:prstGeom prst="borderCallout1">
              <a:avLst>
                <a:gd name="adj1" fmla="val 24491"/>
                <a:gd name="adj2" fmla="val -4102"/>
                <a:gd name="adj3" fmla="val 26190"/>
                <a:gd name="adj4" fmla="val -50769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endParaRPr kumimoji="1" lang="zh-TW" altLang="en-US"/>
            </a:p>
          </p:txBody>
        </p:sp>
        <p:grpSp>
          <p:nvGrpSpPr>
            <p:cNvPr id="4" name="Group 69"/>
            <p:cNvGrpSpPr>
              <a:grpSpLocks/>
            </p:cNvGrpSpPr>
            <p:nvPr/>
          </p:nvGrpSpPr>
          <p:grpSpPr bwMode="auto">
            <a:xfrm>
              <a:off x="2268" y="2844"/>
              <a:ext cx="852" cy="672"/>
              <a:chOff x="2268" y="2844"/>
              <a:chExt cx="852" cy="672"/>
            </a:xfrm>
          </p:grpSpPr>
          <p:sp>
            <p:nvSpPr>
              <p:cNvPr id="13338" name="Freeform 67"/>
              <p:cNvSpPr>
                <a:spLocks/>
              </p:cNvSpPr>
              <p:nvPr/>
            </p:nvSpPr>
            <p:spPr bwMode="auto">
              <a:xfrm>
                <a:off x="2280" y="2844"/>
                <a:ext cx="840" cy="618"/>
              </a:xfrm>
              <a:custGeom>
                <a:avLst/>
                <a:gdLst>
                  <a:gd name="T0" fmla="*/ 0 w 834"/>
                  <a:gd name="T1" fmla="*/ 0 h 612"/>
                  <a:gd name="T2" fmla="*/ 260 w 834"/>
                  <a:gd name="T3" fmla="*/ 36 h 612"/>
                  <a:gd name="T4" fmla="*/ 483 w 834"/>
                  <a:gd name="T5" fmla="*/ 158 h 612"/>
                  <a:gd name="T6" fmla="*/ 707 w 834"/>
                  <a:gd name="T7" fmla="*/ 485 h 612"/>
                  <a:gd name="T8" fmla="*/ 840 w 834"/>
                  <a:gd name="T9" fmla="*/ 618 h 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4" h="612">
                    <a:moveTo>
                      <a:pt x="0" y="0"/>
                    </a:moveTo>
                    <a:cubicBezTo>
                      <a:pt x="89" y="5"/>
                      <a:pt x="178" y="10"/>
                      <a:pt x="258" y="36"/>
                    </a:cubicBezTo>
                    <a:cubicBezTo>
                      <a:pt x="338" y="62"/>
                      <a:pt x="406" y="82"/>
                      <a:pt x="480" y="156"/>
                    </a:cubicBezTo>
                    <a:cubicBezTo>
                      <a:pt x="554" y="230"/>
                      <a:pt x="643" y="404"/>
                      <a:pt x="702" y="480"/>
                    </a:cubicBezTo>
                    <a:cubicBezTo>
                      <a:pt x="761" y="556"/>
                      <a:pt x="797" y="584"/>
                      <a:pt x="834" y="6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Freeform 68"/>
              <p:cNvSpPr>
                <a:spLocks/>
              </p:cNvSpPr>
              <p:nvPr/>
            </p:nvSpPr>
            <p:spPr bwMode="auto">
              <a:xfrm>
                <a:off x="2268" y="2904"/>
                <a:ext cx="834" cy="612"/>
              </a:xfrm>
              <a:custGeom>
                <a:avLst/>
                <a:gdLst>
                  <a:gd name="T0" fmla="*/ 0 w 834"/>
                  <a:gd name="T1" fmla="*/ 0 h 612"/>
                  <a:gd name="T2" fmla="*/ 258 w 834"/>
                  <a:gd name="T3" fmla="*/ 36 h 612"/>
                  <a:gd name="T4" fmla="*/ 480 w 834"/>
                  <a:gd name="T5" fmla="*/ 156 h 612"/>
                  <a:gd name="T6" fmla="*/ 702 w 834"/>
                  <a:gd name="T7" fmla="*/ 480 h 612"/>
                  <a:gd name="T8" fmla="*/ 834 w 834"/>
                  <a:gd name="T9" fmla="*/ 612 h 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4" h="612">
                    <a:moveTo>
                      <a:pt x="0" y="0"/>
                    </a:moveTo>
                    <a:cubicBezTo>
                      <a:pt x="89" y="5"/>
                      <a:pt x="178" y="10"/>
                      <a:pt x="258" y="36"/>
                    </a:cubicBezTo>
                    <a:cubicBezTo>
                      <a:pt x="338" y="62"/>
                      <a:pt x="406" y="82"/>
                      <a:pt x="480" y="156"/>
                    </a:cubicBezTo>
                    <a:cubicBezTo>
                      <a:pt x="554" y="230"/>
                      <a:pt x="643" y="404"/>
                      <a:pt x="702" y="480"/>
                    </a:cubicBezTo>
                    <a:cubicBezTo>
                      <a:pt x="761" y="556"/>
                      <a:pt x="797" y="584"/>
                      <a:pt x="834" y="6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36" name="AutoShape 71"/>
            <p:cNvSpPr>
              <a:spLocks/>
            </p:cNvSpPr>
            <p:nvPr/>
          </p:nvSpPr>
          <p:spPr bwMode="auto">
            <a:xfrm flipH="1">
              <a:off x="263" y="3139"/>
              <a:ext cx="1170" cy="263"/>
            </a:xfrm>
            <a:prstGeom prst="borderCallout1">
              <a:avLst>
                <a:gd name="adj1" fmla="val 24486"/>
                <a:gd name="adj2" fmla="val -4106"/>
                <a:gd name="adj3" fmla="val -37759"/>
                <a:gd name="adj4" fmla="val -11222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endParaRPr kumimoji="1" lang="zh-TW" altLang="en-US"/>
            </a:p>
          </p:txBody>
        </p:sp>
        <p:sp>
          <p:nvSpPr>
            <p:cNvPr id="13337" name="AutoShape 72"/>
            <p:cNvSpPr>
              <a:spLocks/>
            </p:cNvSpPr>
            <p:nvPr/>
          </p:nvSpPr>
          <p:spPr bwMode="auto">
            <a:xfrm flipH="1">
              <a:off x="262" y="3520"/>
              <a:ext cx="1170" cy="264"/>
            </a:xfrm>
            <a:prstGeom prst="borderCallout1">
              <a:avLst>
                <a:gd name="adj1" fmla="val 24486"/>
                <a:gd name="adj2" fmla="val -4106"/>
                <a:gd name="adj3" fmla="val -54083"/>
                <a:gd name="adj4" fmla="val -16513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endParaRPr kumimoji="1" lang="zh-TW" altLang="en-US"/>
            </a:p>
          </p:txBody>
        </p:sp>
      </p:grpSp>
      <p:sp>
        <p:nvSpPr>
          <p:cNvPr id="42061" name="Text Box 77"/>
          <p:cNvSpPr txBox="1">
            <a:spLocks noChangeArrowheads="1"/>
          </p:cNvSpPr>
          <p:nvPr/>
        </p:nvSpPr>
        <p:spPr bwMode="auto">
          <a:xfrm>
            <a:off x="6861175" y="4041775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b="1">
                <a:solidFill>
                  <a:srgbClr val="FF3300"/>
                </a:solidFill>
              </a:rPr>
              <a:t>chimney</a:t>
            </a:r>
          </a:p>
        </p:txBody>
      </p:sp>
      <p:sp>
        <p:nvSpPr>
          <p:cNvPr id="42062" name="Text Box 78"/>
          <p:cNvSpPr txBox="1">
            <a:spLocks noChangeArrowheads="1"/>
          </p:cNvSpPr>
          <p:nvPr/>
        </p:nvSpPr>
        <p:spPr bwMode="auto">
          <a:xfrm>
            <a:off x="1012825" y="5870575"/>
            <a:ext cx="1173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b="1">
                <a:solidFill>
                  <a:srgbClr val="FF3300"/>
                </a:solidFill>
              </a:rPr>
              <a:t>air hole</a:t>
            </a:r>
          </a:p>
        </p:txBody>
      </p:sp>
      <p:sp>
        <p:nvSpPr>
          <p:cNvPr id="42063" name="Text Box 79"/>
          <p:cNvSpPr txBox="1">
            <a:spLocks noChangeArrowheads="1"/>
          </p:cNvSpPr>
          <p:nvPr/>
        </p:nvSpPr>
        <p:spPr bwMode="auto">
          <a:xfrm>
            <a:off x="7089775" y="5337175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b="1">
                <a:solidFill>
                  <a:srgbClr val="FF3300"/>
                </a:solidFill>
              </a:rPr>
              <a:t>collar</a:t>
            </a:r>
          </a:p>
        </p:txBody>
      </p:sp>
      <p:sp>
        <p:nvSpPr>
          <p:cNvPr id="42064" name="Text Box 80"/>
          <p:cNvSpPr txBox="1">
            <a:spLocks noChangeArrowheads="1"/>
          </p:cNvSpPr>
          <p:nvPr/>
        </p:nvSpPr>
        <p:spPr bwMode="auto">
          <a:xfrm>
            <a:off x="1089025" y="5203825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b="1">
                <a:solidFill>
                  <a:srgbClr val="FF3300"/>
                </a:solidFill>
              </a:rPr>
              <a:t>tubing</a:t>
            </a:r>
          </a:p>
        </p:txBody>
      </p:sp>
      <p:sp>
        <p:nvSpPr>
          <p:cNvPr id="42065" name="Text Box 81"/>
          <p:cNvSpPr txBox="1">
            <a:spLocks noChangeArrowheads="1"/>
          </p:cNvSpPr>
          <p:nvPr/>
        </p:nvSpPr>
        <p:spPr bwMode="auto">
          <a:xfrm>
            <a:off x="1050925" y="4556125"/>
            <a:ext cx="110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b="1">
                <a:solidFill>
                  <a:srgbClr val="FF3300"/>
                </a:solidFill>
              </a:rPr>
              <a:t>gas tap</a:t>
            </a:r>
          </a:p>
        </p:txBody>
      </p:sp>
      <p:sp>
        <p:nvSpPr>
          <p:cNvPr id="13322" name="Text Box 82"/>
          <p:cNvSpPr txBox="1">
            <a:spLocks noChangeArrowheads="1"/>
          </p:cNvSpPr>
          <p:nvPr/>
        </p:nvSpPr>
        <p:spPr bwMode="auto">
          <a:xfrm>
            <a:off x="3298825" y="596582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   </a:t>
            </a:r>
          </a:p>
        </p:txBody>
      </p:sp>
      <p:sp>
        <p:nvSpPr>
          <p:cNvPr id="13323" name="Text Box 83"/>
          <p:cNvSpPr txBox="1">
            <a:spLocks noChangeArrowheads="1"/>
          </p:cNvSpPr>
          <p:nvPr/>
        </p:nvSpPr>
        <p:spPr bwMode="auto">
          <a:xfrm>
            <a:off x="1546225" y="5889625"/>
            <a:ext cx="635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2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2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89" grpId="0" build="p" autoUpdateAnimBg="0"/>
      <p:bldP spid="42061" grpId="0" autoUpdateAnimBg="0"/>
      <p:bldP spid="42062" grpId="0" autoUpdateAnimBg="0"/>
      <p:bldP spid="42063" grpId="0" autoUpdateAnimBg="0"/>
      <p:bldP spid="42064" grpId="0" autoUpdateAnimBg="0"/>
      <p:bldP spid="4206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mtClean="0"/>
              <a:t>How do we use a Bunsen burner?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zh-TW" altLang="en-US" smtClean="0"/>
              <a:t>1.	</a:t>
            </a:r>
            <a:r>
              <a:rPr lang="en-US" altLang="zh-TW" smtClean="0"/>
              <a:t>Join the burner to a gas tap.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2130425" y="3103563"/>
            <a:ext cx="4629150" cy="2713037"/>
            <a:chOff x="1342" y="1955"/>
            <a:chExt cx="2916" cy="1709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3328" y="1955"/>
              <a:ext cx="930" cy="1709"/>
              <a:chOff x="3837" y="1173"/>
              <a:chExt cx="1230" cy="2622"/>
            </a:xfrm>
          </p:grpSpPr>
          <p:pic>
            <p:nvPicPr>
              <p:cNvPr id="15374" name="Picture 26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837" y="3381"/>
                <a:ext cx="1230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375" name="Picture 27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269" y="3141"/>
                <a:ext cx="366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376" name="Picture 28"/>
              <p:cNvPicPr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221" y="2757"/>
                <a:ext cx="462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377" name="Picture 29"/>
              <p:cNvPicPr>
                <a:picLocks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269" y="1173"/>
                <a:ext cx="366" cy="1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378" name="Oval 30"/>
              <p:cNvSpPr>
                <a:spLocks noChangeArrowheads="1"/>
              </p:cNvSpPr>
              <p:nvPr/>
            </p:nvSpPr>
            <p:spPr bwMode="auto">
              <a:xfrm>
                <a:off x="4321" y="2953"/>
                <a:ext cx="225" cy="22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379" name="Picture 31"/>
              <p:cNvPicPr>
                <a:picLocks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004" y="3259"/>
                <a:ext cx="349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1342" y="3060"/>
              <a:ext cx="443" cy="420"/>
              <a:chOff x="1212" y="2868"/>
              <a:chExt cx="585" cy="645"/>
            </a:xfrm>
          </p:grpSpPr>
          <p:pic>
            <p:nvPicPr>
              <p:cNvPr id="15371" name="Picture 33"/>
              <p:cNvPicPr>
                <a:picLocks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226" y="2990"/>
                <a:ext cx="334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372" name="Picture 34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212" y="2868"/>
                <a:ext cx="343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373" name="Picture 35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1447" y="3137"/>
                <a:ext cx="350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2104" y="3250"/>
              <a:ext cx="1395" cy="131"/>
              <a:chOff x="2219" y="3160"/>
              <a:chExt cx="1844" cy="201"/>
            </a:xfrm>
          </p:grpSpPr>
          <p:sp>
            <p:nvSpPr>
              <p:cNvPr id="15369" name="Freeform 37"/>
              <p:cNvSpPr>
                <a:spLocks/>
              </p:cNvSpPr>
              <p:nvPr/>
            </p:nvSpPr>
            <p:spPr bwMode="auto">
              <a:xfrm>
                <a:off x="2236" y="3160"/>
                <a:ext cx="1827" cy="105"/>
              </a:xfrm>
              <a:custGeom>
                <a:avLst/>
                <a:gdLst>
                  <a:gd name="T0" fmla="*/ 0 w 1827"/>
                  <a:gd name="T1" fmla="*/ 0 h 105"/>
                  <a:gd name="T2" fmla="*/ 162 w 1827"/>
                  <a:gd name="T3" fmla="*/ 0 h 105"/>
                  <a:gd name="T4" fmla="*/ 318 w 1827"/>
                  <a:gd name="T5" fmla="*/ 5 h 105"/>
                  <a:gd name="T6" fmla="*/ 468 w 1827"/>
                  <a:gd name="T7" fmla="*/ 10 h 105"/>
                  <a:gd name="T8" fmla="*/ 598 w 1827"/>
                  <a:gd name="T9" fmla="*/ 15 h 105"/>
                  <a:gd name="T10" fmla="*/ 708 w 1827"/>
                  <a:gd name="T11" fmla="*/ 20 h 105"/>
                  <a:gd name="T12" fmla="*/ 754 w 1827"/>
                  <a:gd name="T13" fmla="*/ 26 h 105"/>
                  <a:gd name="T14" fmla="*/ 799 w 1827"/>
                  <a:gd name="T15" fmla="*/ 31 h 105"/>
                  <a:gd name="T16" fmla="*/ 825 w 1827"/>
                  <a:gd name="T17" fmla="*/ 36 h 105"/>
                  <a:gd name="T18" fmla="*/ 851 w 1827"/>
                  <a:gd name="T19" fmla="*/ 41 h 105"/>
                  <a:gd name="T20" fmla="*/ 864 w 1827"/>
                  <a:gd name="T21" fmla="*/ 47 h 105"/>
                  <a:gd name="T22" fmla="*/ 871 w 1827"/>
                  <a:gd name="T23" fmla="*/ 52 h 105"/>
                  <a:gd name="T24" fmla="*/ 877 w 1827"/>
                  <a:gd name="T25" fmla="*/ 57 h 105"/>
                  <a:gd name="T26" fmla="*/ 890 w 1827"/>
                  <a:gd name="T27" fmla="*/ 62 h 105"/>
                  <a:gd name="T28" fmla="*/ 916 w 1827"/>
                  <a:gd name="T29" fmla="*/ 67 h 105"/>
                  <a:gd name="T30" fmla="*/ 955 w 1827"/>
                  <a:gd name="T31" fmla="*/ 73 h 105"/>
                  <a:gd name="T32" fmla="*/ 994 w 1827"/>
                  <a:gd name="T33" fmla="*/ 78 h 105"/>
                  <a:gd name="T34" fmla="*/ 1046 w 1827"/>
                  <a:gd name="T35" fmla="*/ 78 h 105"/>
                  <a:gd name="T36" fmla="*/ 1105 w 1827"/>
                  <a:gd name="T37" fmla="*/ 83 h 105"/>
                  <a:gd name="T38" fmla="*/ 1170 w 1827"/>
                  <a:gd name="T39" fmla="*/ 88 h 105"/>
                  <a:gd name="T40" fmla="*/ 1313 w 1827"/>
                  <a:gd name="T41" fmla="*/ 94 h 105"/>
                  <a:gd name="T42" fmla="*/ 1475 w 1827"/>
                  <a:gd name="T43" fmla="*/ 99 h 105"/>
                  <a:gd name="T44" fmla="*/ 1644 w 1827"/>
                  <a:gd name="T45" fmla="*/ 104 h 105"/>
                  <a:gd name="T46" fmla="*/ 1826 w 1827"/>
                  <a:gd name="T47" fmla="*/ 104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27" h="105">
                    <a:moveTo>
                      <a:pt x="0" y="0"/>
                    </a:moveTo>
                    <a:lnTo>
                      <a:pt x="162" y="0"/>
                    </a:lnTo>
                    <a:lnTo>
                      <a:pt x="318" y="5"/>
                    </a:lnTo>
                    <a:lnTo>
                      <a:pt x="468" y="10"/>
                    </a:lnTo>
                    <a:lnTo>
                      <a:pt x="598" y="15"/>
                    </a:lnTo>
                    <a:lnTo>
                      <a:pt x="708" y="20"/>
                    </a:lnTo>
                    <a:lnTo>
                      <a:pt x="754" y="26"/>
                    </a:lnTo>
                    <a:lnTo>
                      <a:pt x="799" y="31"/>
                    </a:lnTo>
                    <a:lnTo>
                      <a:pt x="825" y="36"/>
                    </a:lnTo>
                    <a:lnTo>
                      <a:pt x="851" y="41"/>
                    </a:lnTo>
                    <a:lnTo>
                      <a:pt x="864" y="47"/>
                    </a:lnTo>
                    <a:lnTo>
                      <a:pt x="871" y="52"/>
                    </a:lnTo>
                    <a:lnTo>
                      <a:pt x="877" y="57"/>
                    </a:lnTo>
                    <a:lnTo>
                      <a:pt x="890" y="62"/>
                    </a:lnTo>
                    <a:lnTo>
                      <a:pt x="916" y="67"/>
                    </a:lnTo>
                    <a:lnTo>
                      <a:pt x="955" y="73"/>
                    </a:lnTo>
                    <a:lnTo>
                      <a:pt x="994" y="78"/>
                    </a:lnTo>
                    <a:lnTo>
                      <a:pt x="1046" y="78"/>
                    </a:lnTo>
                    <a:lnTo>
                      <a:pt x="1105" y="83"/>
                    </a:lnTo>
                    <a:lnTo>
                      <a:pt x="1170" y="88"/>
                    </a:lnTo>
                    <a:lnTo>
                      <a:pt x="1313" y="94"/>
                    </a:lnTo>
                    <a:lnTo>
                      <a:pt x="1475" y="99"/>
                    </a:lnTo>
                    <a:lnTo>
                      <a:pt x="1644" y="104"/>
                    </a:lnTo>
                    <a:lnTo>
                      <a:pt x="1826" y="10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Freeform 38"/>
              <p:cNvSpPr>
                <a:spLocks/>
              </p:cNvSpPr>
              <p:nvPr/>
            </p:nvSpPr>
            <p:spPr bwMode="auto">
              <a:xfrm>
                <a:off x="2219" y="3252"/>
                <a:ext cx="1826" cy="109"/>
              </a:xfrm>
              <a:custGeom>
                <a:avLst/>
                <a:gdLst>
                  <a:gd name="T0" fmla="*/ 0 w 1826"/>
                  <a:gd name="T1" fmla="*/ 0 h 109"/>
                  <a:gd name="T2" fmla="*/ 162 w 1826"/>
                  <a:gd name="T3" fmla="*/ 0 h 109"/>
                  <a:gd name="T4" fmla="*/ 317 w 1826"/>
                  <a:gd name="T5" fmla="*/ 6 h 109"/>
                  <a:gd name="T6" fmla="*/ 466 w 1826"/>
                  <a:gd name="T7" fmla="*/ 11 h 109"/>
                  <a:gd name="T8" fmla="*/ 596 w 1826"/>
                  <a:gd name="T9" fmla="*/ 17 h 109"/>
                  <a:gd name="T10" fmla="*/ 706 w 1826"/>
                  <a:gd name="T11" fmla="*/ 27 h 109"/>
                  <a:gd name="T12" fmla="*/ 751 w 1826"/>
                  <a:gd name="T13" fmla="*/ 27 h 109"/>
                  <a:gd name="T14" fmla="*/ 796 w 1826"/>
                  <a:gd name="T15" fmla="*/ 33 h 109"/>
                  <a:gd name="T16" fmla="*/ 822 w 1826"/>
                  <a:gd name="T17" fmla="*/ 38 h 109"/>
                  <a:gd name="T18" fmla="*/ 848 w 1826"/>
                  <a:gd name="T19" fmla="*/ 43 h 109"/>
                  <a:gd name="T20" fmla="*/ 861 w 1826"/>
                  <a:gd name="T21" fmla="*/ 49 h 109"/>
                  <a:gd name="T22" fmla="*/ 867 w 1826"/>
                  <a:gd name="T23" fmla="*/ 54 h 109"/>
                  <a:gd name="T24" fmla="*/ 874 w 1826"/>
                  <a:gd name="T25" fmla="*/ 60 h 109"/>
                  <a:gd name="T26" fmla="*/ 887 w 1826"/>
                  <a:gd name="T27" fmla="*/ 65 h 109"/>
                  <a:gd name="T28" fmla="*/ 913 w 1826"/>
                  <a:gd name="T29" fmla="*/ 70 h 109"/>
                  <a:gd name="T30" fmla="*/ 951 w 1826"/>
                  <a:gd name="T31" fmla="*/ 76 h 109"/>
                  <a:gd name="T32" fmla="*/ 990 w 1826"/>
                  <a:gd name="T33" fmla="*/ 81 h 109"/>
                  <a:gd name="T34" fmla="*/ 1042 w 1826"/>
                  <a:gd name="T35" fmla="*/ 81 h 109"/>
                  <a:gd name="T36" fmla="*/ 1100 w 1826"/>
                  <a:gd name="T37" fmla="*/ 86 h 109"/>
                  <a:gd name="T38" fmla="*/ 1165 w 1826"/>
                  <a:gd name="T39" fmla="*/ 92 h 109"/>
                  <a:gd name="T40" fmla="*/ 1314 w 1826"/>
                  <a:gd name="T41" fmla="*/ 97 h 109"/>
                  <a:gd name="T42" fmla="*/ 1476 w 1826"/>
                  <a:gd name="T43" fmla="*/ 103 h 109"/>
                  <a:gd name="T44" fmla="*/ 1644 w 1826"/>
                  <a:gd name="T45" fmla="*/ 108 h 109"/>
                  <a:gd name="T46" fmla="*/ 1825 w 1826"/>
                  <a:gd name="T47" fmla="*/ 108 h 1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26" h="109">
                    <a:moveTo>
                      <a:pt x="0" y="0"/>
                    </a:moveTo>
                    <a:lnTo>
                      <a:pt x="162" y="0"/>
                    </a:lnTo>
                    <a:lnTo>
                      <a:pt x="317" y="6"/>
                    </a:lnTo>
                    <a:lnTo>
                      <a:pt x="466" y="11"/>
                    </a:lnTo>
                    <a:lnTo>
                      <a:pt x="596" y="17"/>
                    </a:lnTo>
                    <a:lnTo>
                      <a:pt x="706" y="27"/>
                    </a:lnTo>
                    <a:lnTo>
                      <a:pt x="751" y="27"/>
                    </a:lnTo>
                    <a:lnTo>
                      <a:pt x="796" y="33"/>
                    </a:lnTo>
                    <a:lnTo>
                      <a:pt x="822" y="38"/>
                    </a:lnTo>
                    <a:lnTo>
                      <a:pt x="848" y="43"/>
                    </a:lnTo>
                    <a:lnTo>
                      <a:pt x="861" y="49"/>
                    </a:lnTo>
                    <a:lnTo>
                      <a:pt x="867" y="54"/>
                    </a:lnTo>
                    <a:lnTo>
                      <a:pt x="874" y="60"/>
                    </a:lnTo>
                    <a:lnTo>
                      <a:pt x="887" y="65"/>
                    </a:lnTo>
                    <a:lnTo>
                      <a:pt x="913" y="70"/>
                    </a:lnTo>
                    <a:lnTo>
                      <a:pt x="951" y="76"/>
                    </a:lnTo>
                    <a:lnTo>
                      <a:pt x="990" y="81"/>
                    </a:lnTo>
                    <a:lnTo>
                      <a:pt x="1042" y="81"/>
                    </a:lnTo>
                    <a:lnTo>
                      <a:pt x="1100" y="86"/>
                    </a:lnTo>
                    <a:lnTo>
                      <a:pt x="1165" y="92"/>
                    </a:lnTo>
                    <a:lnTo>
                      <a:pt x="1314" y="97"/>
                    </a:lnTo>
                    <a:lnTo>
                      <a:pt x="1476" y="103"/>
                    </a:lnTo>
                    <a:lnTo>
                      <a:pt x="1644" y="108"/>
                    </a:lnTo>
                    <a:lnTo>
                      <a:pt x="1825" y="10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095" name="AutoShape 39"/>
          <p:cNvSpPr>
            <a:spLocks noChangeArrowheads="1"/>
          </p:cNvSpPr>
          <p:nvPr/>
        </p:nvSpPr>
        <p:spPr bwMode="auto">
          <a:xfrm>
            <a:off x="2922588" y="4721225"/>
            <a:ext cx="738187" cy="315913"/>
          </a:xfrm>
          <a:prstGeom prst="leftArrow">
            <a:avLst>
              <a:gd name="adj1" fmla="val 50000"/>
              <a:gd name="adj2" fmla="val 583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  <p:bldP spid="4509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1" lang="en-US" altLang="zh-TW" sz="4400">
                <a:solidFill>
                  <a:schemeClr val="tx2"/>
                </a:solidFill>
              </a:rPr>
              <a:t>How do we use a Bunsen burner?</a:t>
            </a: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342900" y="2133600"/>
            <a:ext cx="5067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zh-TW" altLang="en-US" sz="3200">
                <a:solidFill>
                  <a:srgbClr val="FFFFFF"/>
                </a:solidFill>
              </a:rPr>
              <a:t>2.	</a:t>
            </a:r>
            <a:r>
              <a:rPr kumimoji="1" lang="en-US" altLang="zh-TW" sz="3200">
                <a:solidFill>
                  <a:srgbClr val="FFFFFF"/>
                </a:solidFill>
              </a:rPr>
              <a:t>Close the air tube.  Then open ½ to ¾ of a turn.  Then close serrated burner valve on bottom of burner and open ½ to ¾ of a turn</a:t>
            </a:r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5148263" y="4703763"/>
            <a:ext cx="488950" cy="455612"/>
          </a:xfrm>
          <a:prstGeom prst="curvedRightArrow">
            <a:avLst>
              <a:gd name="adj1" fmla="val 20000"/>
              <a:gd name="adj2" fmla="val 40000"/>
              <a:gd name="adj3" fmla="val 357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671763" y="3124200"/>
            <a:ext cx="4070350" cy="2713038"/>
            <a:chOff x="1683" y="1968"/>
            <a:chExt cx="2564" cy="1709"/>
          </a:xfrm>
        </p:grpSpPr>
        <p:pic>
          <p:nvPicPr>
            <p:cNvPr id="17415" name="Picture 6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17" y="3407"/>
              <a:ext cx="9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6" name="Picture 7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4" y="3251"/>
              <a:ext cx="276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7" name="Picture 8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7" y="3000"/>
              <a:ext cx="35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>
              <a:off x="3683" y="3128"/>
              <a:ext cx="170" cy="14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19" name="Picture 11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443" y="3328"/>
              <a:ext cx="26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20" name="Picture 13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94" y="3152"/>
              <a:ext cx="25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21" name="Picture 14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683" y="3073"/>
              <a:ext cx="26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22" name="Picture 15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861" y="3248"/>
              <a:ext cx="26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423" name="Freeform 17"/>
            <p:cNvSpPr>
              <a:spLocks/>
            </p:cNvSpPr>
            <p:nvPr/>
          </p:nvSpPr>
          <p:spPr bwMode="auto">
            <a:xfrm>
              <a:off x="2106" y="3263"/>
              <a:ext cx="1382" cy="68"/>
            </a:xfrm>
            <a:custGeom>
              <a:avLst/>
              <a:gdLst>
                <a:gd name="T0" fmla="*/ 0 w 1827"/>
                <a:gd name="T1" fmla="*/ 0 h 105"/>
                <a:gd name="T2" fmla="*/ 123 w 1827"/>
                <a:gd name="T3" fmla="*/ 0 h 105"/>
                <a:gd name="T4" fmla="*/ 241 w 1827"/>
                <a:gd name="T5" fmla="*/ 3 h 105"/>
                <a:gd name="T6" fmla="*/ 354 w 1827"/>
                <a:gd name="T7" fmla="*/ 6 h 105"/>
                <a:gd name="T8" fmla="*/ 452 w 1827"/>
                <a:gd name="T9" fmla="*/ 10 h 105"/>
                <a:gd name="T10" fmla="*/ 536 w 1827"/>
                <a:gd name="T11" fmla="*/ 13 h 105"/>
                <a:gd name="T12" fmla="*/ 570 w 1827"/>
                <a:gd name="T13" fmla="*/ 17 h 105"/>
                <a:gd name="T14" fmla="*/ 604 w 1827"/>
                <a:gd name="T15" fmla="*/ 20 h 105"/>
                <a:gd name="T16" fmla="*/ 624 w 1827"/>
                <a:gd name="T17" fmla="*/ 23 h 105"/>
                <a:gd name="T18" fmla="*/ 644 w 1827"/>
                <a:gd name="T19" fmla="*/ 27 h 105"/>
                <a:gd name="T20" fmla="*/ 654 w 1827"/>
                <a:gd name="T21" fmla="*/ 30 h 105"/>
                <a:gd name="T22" fmla="*/ 659 w 1827"/>
                <a:gd name="T23" fmla="*/ 34 h 105"/>
                <a:gd name="T24" fmla="*/ 663 w 1827"/>
                <a:gd name="T25" fmla="*/ 37 h 105"/>
                <a:gd name="T26" fmla="*/ 673 w 1827"/>
                <a:gd name="T27" fmla="*/ 40 h 105"/>
                <a:gd name="T28" fmla="*/ 693 w 1827"/>
                <a:gd name="T29" fmla="*/ 43 h 105"/>
                <a:gd name="T30" fmla="*/ 722 w 1827"/>
                <a:gd name="T31" fmla="*/ 47 h 105"/>
                <a:gd name="T32" fmla="*/ 752 w 1827"/>
                <a:gd name="T33" fmla="*/ 51 h 105"/>
                <a:gd name="T34" fmla="*/ 791 w 1827"/>
                <a:gd name="T35" fmla="*/ 51 h 105"/>
                <a:gd name="T36" fmla="*/ 836 w 1827"/>
                <a:gd name="T37" fmla="*/ 54 h 105"/>
                <a:gd name="T38" fmla="*/ 885 w 1827"/>
                <a:gd name="T39" fmla="*/ 57 h 105"/>
                <a:gd name="T40" fmla="*/ 993 w 1827"/>
                <a:gd name="T41" fmla="*/ 61 h 105"/>
                <a:gd name="T42" fmla="*/ 1116 w 1827"/>
                <a:gd name="T43" fmla="*/ 64 h 105"/>
                <a:gd name="T44" fmla="*/ 1244 w 1827"/>
                <a:gd name="T45" fmla="*/ 67 h 105"/>
                <a:gd name="T46" fmla="*/ 1381 w 1827"/>
                <a:gd name="T47" fmla="*/ 67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27" h="105">
                  <a:moveTo>
                    <a:pt x="0" y="0"/>
                  </a:moveTo>
                  <a:lnTo>
                    <a:pt x="162" y="0"/>
                  </a:lnTo>
                  <a:lnTo>
                    <a:pt x="318" y="5"/>
                  </a:lnTo>
                  <a:lnTo>
                    <a:pt x="468" y="10"/>
                  </a:lnTo>
                  <a:lnTo>
                    <a:pt x="598" y="15"/>
                  </a:lnTo>
                  <a:lnTo>
                    <a:pt x="708" y="20"/>
                  </a:lnTo>
                  <a:lnTo>
                    <a:pt x="754" y="26"/>
                  </a:lnTo>
                  <a:lnTo>
                    <a:pt x="799" y="31"/>
                  </a:lnTo>
                  <a:lnTo>
                    <a:pt x="825" y="36"/>
                  </a:lnTo>
                  <a:lnTo>
                    <a:pt x="851" y="41"/>
                  </a:lnTo>
                  <a:lnTo>
                    <a:pt x="864" y="47"/>
                  </a:lnTo>
                  <a:lnTo>
                    <a:pt x="871" y="52"/>
                  </a:lnTo>
                  <a:lnTo>
                    <a:pt x="877" y="57"/>
                  </a:lnTo>
                  <a:lnTo>
                    <a:pt x="890" y="62"/>
                  </a:lnTo>
                  <a:lnTo>
                    <a:pt x="916" y="67"/>
                  </a:lnTo>
                  <a:lnTo>
                    <a:pt x="955" y="73"/>
                  </a:lnTo>
                  <a:lnTo>
                    <a:pt x="994" y="78"/>
                  </a:lnTo>
                  <a:lnTo>
                    <a:pt x="1046" y="78"/>
                  </a:lnTo>
                  <a:lnTo>
                    <a:pt x="1105" y="83"/>
                  </a:lnTo>
                  <a:lnTo>
                    <a:pt x="1170" y="88"/>
                  </a:lnTo>
                  <a:lnTo>
                    <a:pt x="1313" y="94"/>
                  </a:lnTo>
                  <a:lnTo>
                    <a:pt x="1475" y="99"/>
                  </a:lnTo>
                  <a:lnTo>
                    <a:pt x="1644" y="104"/>
                  </a:lnTo>
                  <a:lnTo>
                    <a:pt x="1826" y="10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18"/>
            <p:cNvSpPr>
              <a:spLocks/>
            </p:cNvSpPr>
            <p:nvPr/>
          </p:nvSpPr>
          <p:spPr bwMode="auto">
            <a:xfrm>
              <a:off x="2093" y="3323"/>
              <a:ext cx="1381" cy="71"/>
            </a:xfrm>
            <a:custGeom>
              <a:avLst/>
              <a:gdLst>
                <a:gd name="T0" fmla="*/ 0 w 1826"/>
                <a:gd name="T1" fmla="*/ 0 h 109"/>
                <a:gd name="T2" fmla="*/ 123 w 1826"/>
                <a:gd name="T3" fmla="*/ 0 h 109"/>
                <a:gd name="T4" fmla="*/ 240 w 1826"/>
                <a:gd name="T5" fmla="*/ 4 h 109"/>
                <a:gd name="T6" fmla="*/ 352 w 1826"/>
                <a:gd name="T7" fmla="*/ 7 h 109"/>
                <a:gd name="T8" fmla="*/ 451 w 1826"/>
                <a:gd name="T9" fmla="*/ 11 h 109"/>
                <a:gd name="T10" fmla="*/ 534 w 1826"/>
                <a:gd name="T11" fmla="*/ 18 h 109"/>
                <a:gd name="T12" fmla="*/ 568 w 1826"/>
                <a:gd name="T13" fmla="*/ 18 h 109"/>
                <a:gd name="T14" fmla="*/ 602 w 1826"/>
                <a:gd name="T15" fmla="*/ 21 h 109"/>
                <a:gd name="T16" fmla="*/ 622 w 1826"/>
                <a:gd name="T17" fmla="*/ 25 h 109"/>
                <a:gd name="T18" fmla="*/ 641 w 1826"/>
                <a:gd name="T19" fmla="*/ 28 h 109"/>
                <a:gd name="T20" fmla="*/ 651 w 1826"/>
                <a:gd name="T21" fmla="*/ 32 h 109"/>
                <a:gd name="T22" fmla="*/ 656 w 1826"/>
                <a:gd name="T23" fmla="*/ 35 h 109"/>
                <a:gd name="T24" fmla="*/ 661 w 1826"/>
                <a:gd name="T25" fmla="*/ 39 h 109"/>
                <a:gd name="T26" fmla="*/ 671 w 1826"/>
                <a:gd name="T27" fmla="*/ 42 h 109"/>
                <a:gd name="T28" fmla="*/ 691 w 1826"/>
                <a:gd name="T29" fmla="*/ 46 h 109"/>
                <a:gd name="T30" fmla="*/ 719 w 1826"/>
                <a:gd name="T31" fmla="*/ 50 h 109"/>
                <a:gd name="T32" fmla="*/ 749 w 1826"/>
                <a:gd name="T33" fmla="*/ 53 h 109"/>
                <a:gd name="T34" fmla="*/ 788 w 1826"/>
                <a:gd name="T35" fmla="*/ 53 h 109"/>
                <a:gd name="T36" fmla="*/ 832 w 1826"/>
                <a:gd name="T37" fmla="*/ 56 h 109"/>
                <a:gd name="T38" fmla="*/ 881 w 1826"/>
                <a:gd name="T39" fmla="*/ 60 h 109"/>
                <a:gd name="T40" fmla="*/ 994 w 1826"/>
                <a:gd name="T41" fmla="*/ 63 h 109"/>
                <a:gd name="T42" fmla="*/ 1116 w 1826"/>
                <a:gd name="T43" fmla="*/ 67 h 109"/>
                <a:gd name="T44" fmla="*/ 1243 w 1826"/>
                <a:gd name="T45" fmla="*/ 70 h 109"/>
                <a:gd name="T46" fmla="*/ 1380 w 1826"/>
                <a:gd name="T47" fmla="*/ 70 h 1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26" h="109">
                  <a:moveTo>
                    <a:pt x="0" y="0"/>
                  </a:moveTo>
                  <a:lnTo>
                    <a:pt x="162" y="0"/>
                  </a:lnTo>
                  <a:lnTo>
                    <a:pt x="317" y="6"/>
                  </a:lnTo>
                  <a:lnTo>
                    <a:pt x="466" y="11"/>
                  </a:lnTo>
                  <a:lnTo>
                    <a:pt x="596" y="17"/>
                  </a:lnTo>
                  <a:lnTo>
                    <a:pt x="706" y="27"/>
                  </a:lnTo>
                  <a:lnTo>
                    <a:pt x="751" y="27"/>
                  </a:lnTo>
                  <a:lnTo>
                    <a:pt x="796" y="33"/>
                  </a:lnTo>
                  <a:lnTo>
                    <a:pt x="822" y="38"/>
                  </a:lnTo>
                  <a:lnTo>
                    <a:pt x="848" y="43"/>
                  </a:lnTo>
                  <a:lnTo>
                    <a:pt x="861" y="49"/>
                  </a:lnTo>
                  <a:lnTo>
                    <a:pt x="867" y="54"/>
                  </a:lnTo>
                  <a:lnTo>
                    <a:pt x="874" y="60"/>
                  </a:lnTo>
                  <a:lnTo>
                    <a:pt x="887" y="65"/>
                  </a:lnTo>
                  <a:lnTo>
                    <a:pt x="913" y="70"/>
                  </a:lnTo>
                  <a:lnTo>
                    <a:pt x="951" y="76"/>
                  </a:lnTo>
                  <a:lnTo>
                    <a:pt x="990" y="81"/>
                  </a:lnTo>
                  <a:lnTo>
                    <a:pt x="1042" y="81"/>
                  </a:lnTo>
                  <a:lnTo>
                    <a:pt x="1100" y="86"/>
                  </a:lnTo>
                  <a:lnTo>
                    <a:pt x="1165" y="92"/>
                  </a:lnTo>
                  <a:lnTo>
                    <a:pt x="1314" y="97"/>
                  </a:lnTo>
                  <a:lnTo>
                    <a:pt x="1476" y="103"/>
                  </a:lnTo>
                  <a:lnTo>
                    <a:pt x="1644" y="108"/>
                  </a:lnTo>
                  <a:lnTo>
                    <a:pt x="1825" y="10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7425" name="Picture 9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644" y="1968"/>
              <a:ext cx="276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8153" name="AutoShape 25"/>
          <p:cNvSpPr>
            <a:spLocks noChangeArrowheads="1"/>
          </p:cNvSpPr>
          <p:nvPr/>
        </p:nvSpPr>
        <p:spPr bwMode="auto">
          <a:xfrm rot="10800000">
            <a:off x="5776913" y="5827713"/>
            <a:ext cx="488950" cy="455612"/>
          </a:xfrm>
          <a:prstGeom prst="curvedRightArrow">
            <a:avLst>
              <a:gd name="adj1" fmla="val 20000"/>
              <a:gd name="adj2" fmla="val 40000"/>
              <a:gd name="adj3" fmla="val 63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7" grpId="0" autoUpdateAnimBg="0"/>
      <p:bldP spid="48148" grpId="0" autoUpdateAnimBg="0"/>
      <p:bldP spid="48149" grpId="0" animBg="1"/>
      <p:bldP spid="4815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1" lang="en-US" altLang="zh-TW" sz="4400">
                <a:solidFill>
                  <a:schemeClr val="tx2"/>
                </a:solidFill>
              </a:rPr>
              <a:t>How do we use a Bunsen burner?</a:t>
            </a: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>
            <a:off x="3212678" y="4858574"/>
            <a:ext cx="434975" cy="476250"/>
          </a:xfrm>
          <a:prstGeom prst="curvedLeftArrow">
            <a:avLst>
              <a:gd name="adj1" fmla="val 21898"/>
              <a:gd name="adj2" fmla="val 4379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105913" y="3575612"/>
            <a:ext cx="4052888" cy="2713038"/>
            <a:chOff x="1694" y="1968"/>
            <a:chExt cx="2553" cy="1709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317" y="1968"/>
              <a:ext cx="930" cy="1709"/>
              <a:chOff x="3317" y="1968"/>
              <a:chExt cx="930" cy="1709"/>
            </a:xfrm>
          </p:grpSpPr>
          <p:pic>
            <p:nvPicPr>
              <p:cNvPr id="19473" name="Picture 6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317" y="3407"/>
                <a:ext cx="930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474" name="Picture 7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644" y="3251"/>
                <a:ext cx="276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475" name="Picture 8"/>
              <p:cNvPicPr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607" y="3000"/>
                <a:ext cx="350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476" name="Oval 9"/>
              <p:cNvSpPr>
                <a:spLocks noChangeArrowheads="1"/>
              </p:cNvSpPr>
              <p:nvPr/>
            </p:nvSpPr>
            <p:spPr bwMode="auto">
              <a:xfrm>
                <a:off x="3683" y="3128"/>
                <a:ext cx="170" cy="147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9477" name="Picture 10"/>
              <p:cNvPicPr>
                <a:picLocks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443" y="3328"/>
                <a:ext cx="264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478" name="Picture 17"/>
              <p:cNvPicPr>
                <a:picLocks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644" y="1968"/>
                <a:ext cx="276" cy="1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1694" y="3041"/>
              <a:ext cx="1794" cy="452"/>
              <a:chOff x="1694" y="3041"/>
              <a:chExt cx="1794" cy="452"/>
            </a:xfrm>
          </p:grpSpPr>
          <p:pic>
            <p:nvPicPr>
              <p:cNvPr id="19468" name="Picture 11"/>
              <p:cNvPicPr>
                <a:picLocks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694" y="3152"/>
                <a:ext cx="253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469" name="Picture 13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861" y="3248"/>
                <a:ext cx="265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470" name="Freeform 14"/>
              <p:cNvSpPr>
                <a:spLocks/>
              </p:cNvSpPr>
              <p:nvPr/>
            </p:nvSpPr>
            <p:spPr bwMode="auto">
              <a:xfrm>
                <a:off x="2106" y="3263"/>
                <a:ext cx="1382" cy="68"/>
              </a:xfrm>
              <a:custGeom>
                <a:avLst/>
                <a:gdLst>
                  <a:gd name="T0" fmla="*/ 0 w 1827"/>
                  <a:gd name="T1" fmla="*/ 0 h 105"/>
                  <a:gd name="T2" fmla="*/ 123 w 1827"/>
                  <a:gd name="T3" fmla="*/ 0 h 105"/>
                  <a:gd name="T4" fmla="*/ 241 w 1827"/>
                  <a:gd name="T5" fmla="*/ 3 h 105"/>
                  <a:gd name="T6" fmla="*/ 354 w 1827"/>
                  <a:gd name="T7" fmla="*/ 6 h 105"/>
                  <a:gd name="T8" fmla="*/ 452 w 1827"/>
                  <a:gd name="T9" fmla="*/ 10 h 105"/>
                  <a:gd name="T10" fmla="*/ 536 w 1827"/>
                  <a:gd name="T11" fmla="*/ 13 h 105"/>
                  <a:gd name="T12" fmla="*/ 570 w 1827"/>
                  <a:gd name="T13" fmla="*/ 17 h 105"/>
                  <a:gd name="T14" fmla="*/ 604 w 1827"/>
                  <a:gd name="T15" fmla="*/ 20 h 105"/>
                  <a:gd name="T16" fmla="*/ 624 w 1827"/>
                  <a:gd name="T17" fmla="*/ 23 h 105"/>
                  <a:gd name="T18" fmla="*/ 644 w 1827"/>
                  <a:gd name="T19" fmla="*/ 27 h 105"/>
                  <a:gd name="T20" fmla="*/ 654 w 1827"/>
                  <a:gd name="T21" fmla="*/ 30 h 105"/>
                  <a:gd name="T22" fmla="*/ 659 w 1827"/>
                  <a:gd name="T23" fmla="*/ 34 h 105"/>
                  <a:gd name="T24" fmla="*/ 663 w 1827"/>
                  <a:gd name="T25" fmla="*/ 37 h 105"/>
                  <a:gd name="T26" fmla="*/ 673 w 1827"/>
                  <a:gd name="T27" fmla="*/ 40 h 105"/>
                  <a:gd name="T28" fmla="*/ 693 w 1827"/>
                  <a:gd name="T29" fmla="*/ 43 h 105"/>
                  <a:gd name="T30" fmla="*/ 722 w 1827"/>
                  <a:gd name="T31" fmla="*/ 47 h 105"/>
                  <a:gd name="T32" fmla="*/ 752 w 1827"/>
                  <a:gd name="T33" fmla="*/ 51 h 105"/>
                  <a:gd name="T34" fmla="*/ 791 w 1827"/>
                  <a:gd name="T35" fmla="*/ 51 h 105"/>
                  <a:gd name="T36" fmla="*/ 836 w 1827"/>
                  <a:gd name="T37" fmla="*/ 54 h 105"/>
                  <a:gd name="T38" fmla="*/ 885 w 1827"/>
                  <a:gd name="T39" fmla="*/ 57 h 105"/>
                  <a:gd name="T40" fmla="*/ 993 w 1827"/>
                  <a:gd name="T41" fmla="*/ 61 h 105"/>
                  <a:gd name="T42" fmla="*/ 1116 w 1827"/>
                  <a:gd name="T43" fmla="*/ 64 h 105"/>
                  <a:gd name="T44" fmla="*/ 1244 w 1827"/>
                  <a:gd name="T45" fmla="*/ 67 h 105"/>
                  <a:gd name="T46" fmla="*/ 1381 w 1827"/>
                  <a:gd name="T47" fmla="*/ 67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27" h="105">
                    <a:moveTo>
                      <a:pt x="0" y="0"/>
                    </a:moveTo>
                    <a:lnTo>
                      <a:pt x="162" y="0"/>
                    </a:lnTo>
                    <a:lnTo>
                      <a:pt x="318" y="5"/>
                    </a:lnTo>
                    <a:lnTo>
                      <a:pt x="468" y="10"/>
                    </a:lnTo>
                    <a:lnTo>
                      <a:pt x="598" y="15"/>
                    </a:lnTo>
                    <a:lnTo>
                      <a:pt x="708" y="20"/>
                    </a:lnTo>
                    <a:lnTo>
                      <a:pt x="754" y="26"/>
                    </a:lnTo>
                    <a:lnTo>
                      <a:pt x="799" y="31"/>
                    </a:lnTo>
                    <a:lnTo>
                      <a:pt x="825" y="36"/>
                    </a:lnTo>
                    <a:lnTo>
                      <a:pt x="851" y="41"/>
                    </a:lnTo>
                    <a:lnTo>
                      <a:pt x="864" y="47"/>
                    </a:lnTo>
                    <a:lnTo>
                      <a:pt x="871" y="52"/>
                    </a:lnTo>
                    <a:lnTo>
                      <a:pt x="877" y="57"/>
                    </a:lnTo>
                    <a:lnTo>
                      <a:pt x="890" y="62"/>
                    </a:lnTo>
                    <a:lnTo>
                      <a:pt x="916" y="67"/>
                    </a:lnTo>
                    <a:lnTo>
                      <a:pt x="955" y="73"/>
                    </a:lnTo>
                    <a:lnTo>
                      <a:pt x="994" y="78"/>
                    </a:lnTo>
                    <a:lnTo>
                      <a:pt x="1046" y="78"/>
                    </a:lnTo>
                    <a:lnTo>
                      <a:pt x="1105" y="83"/>
                    </a:lnTo>
                    <a:lnTo>
                      <a:pt x="1170" y="88"/>
                    </a:lnTo>
                    <a:lnTo>
                      <a:pt x="1313" y="94"/>
                    </a:lnTo>
                    <a:lnTo>
                      <a:pt x="1475" y="99"/>
                    </a:lnTo>
                    <a:lnTo>
                      <a:pt x="1644" y="104"/>
                    </a:lnTo>
                    <a:lnTo>
                      <a:pt x="1826" y="10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1" name="Freeform 15"/>
              <p:cNvSpPr>
                <a:spLocks/>
              </p:cNvSpPr>
              <p:nvPr/>
            </p:nvSpPr>
            <p:spPr bwMode="auto">
              <a:xfrm>
                <a:off x="2093" y="3323"/>
                <a:ext cx="1381" cy="71"/>
              </a:xfrm>
              <a:custGeom>
                <a:avLst/>
                <a:gdLst>
                  <a:gd name="T0" fmla="*/ 0 w 1826"/>
                  <a:gd name="T1" fmla="*/ 0 h 109"/>
                  <a:gd name="T2" fmla="*/ 123 w 1826"/>
                  <a:gd name="T3" fmla="*/ 0 h 109"/>
                  <a:gd name="T4" fmla="*/ 240 w 1826"/>
                  <a:gd name="T5" fmla="*/ 4 h 109"/>
                  <a:gd name="T6" fmla="*/ 352 w 1826"/>
                  <a:gd name="T7" fmla="*/ 7 h 109"/>
                  <a:gd name="T8" fmla="*/ 451 w 1826"/>
                  <a:gd name="T9" fmla="*/ 11 h 109"/>
                  <a:gd name="T10" fmla="*/ 534 w 1826"/>
                  <a:gd name="T11" fmla="*/ 18 h 109"/>
                  <a:gd name="T12" fmla="*/ 568 w 1826"/>
                  <a:gd name="T13" fmla="*/ 18 h 109"/>
                  <a:gd name="T14" fmla="*/ 602 w 1826"/>
                  <a:gd name="T15" fmla="*/ 21 h 109"/>
                  <a:gd name="T16" fmla="*/ 622 w 1826"/>
                  <a:gd name="T17" fmla="*/ 25 h 109"/>
                  <a:gd name="T18" fmla="*/ 641 w 1826"/>
                  <a:gd name="T19" fmla="*/ 28 h 109"/>
                  <a:gd name="T20" fmla="*/ 651 w 1826"/>
                  <a:gd name="T21" fmla="*/ 32 h 109"/>
                  <a:gd name="T22" fmla="*/ 656 w 1826"/>
                  <a:gd name="T23" fmla="*/ 35 h 109"/>
                  <a:gd name="T24" fmla="*/ 661 w 1826"/>
                  <a:gd name="T25" fmla="*/ 39 h 109"/>
                  <a:gd name="T26" fmla="*/ 671 w 1826"/>
                  <a:gd name="T27" fmla="*/ 42 h 109"/>
                  <a:gd name="T28" fmla="*/ 691 w 1826"/>
                  <a:gd name="T29" fmla="*/ 46 h 109"/>
                  <a:gd name="T30" fmla="*/ 719 w 1826"/>
                  <a:gd name="T31" fmla="*/ 50 h 109"/>
                  <a:gd name="T32" fmla="*/ 749 w 1826"/>
                  <a:gd name="T33" fmla="*/ 53 h 109"/>
                  <a:gd name="T34" fmla="*/ 788 w 1826"/>
                  <a:gd name="T35" fmla="*/ 53 h 109"/>
                  <a:gd name="T36" fmla="*/ 832 w 1826"/>
                  <a:gd name="T37" fmla="*/ 56 h 109"/>
                  <a:gd name="T38" fmla="*/ 881 w 1826"/>
                  <a:gd name="T39" fmla="*/ 60 h 109"/>
                  <a:gd name="T40" fmla="*/ 994 w 1826"/>
                  <a:gd name="T41" fmla="*/ 63 h 109"/>
                  <a:gd name="T42" fmla="*/ 1116 w 1826"/>
                  <a:gd name="T43" fmla="*/ 67 h 109"/>
                  <a:gd name="T44" fmla="*/ 1243 w 1826"/>
                  <a:gd name="T45" fmla="*/ 70 h 109"/>
                  <a:gd name="T46" fmla="*/ 1380 w 1826"/>
                  <a:gd name="T47" fmla="*/ 70 h 1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26" h="109">
                    <a:moveTo>
                      <a:pt x="0" y="0"/>
                    </a:moveTo>
                    <a:lnTo>
                      <a:pt x="162" y="0"/>
                    </a:lnTo>
                    <a:lnTo>
                      <a:pt x="317" y="6"/>
                    </a:lnTo>
                    <a:lnTo>
                      <a:pt x="466" y="11"/>
                    </a:lnTo>
                    <a:lnTo>
                      <a:pt x="596" y="17"/>
                    </a:lnTo>
                    <a:lnTo>
                      <a:pt x="706" y="27"/>
                    </a:lnTo>
                    <a:lnTo>
                      <a:pt x="751" y="27"/>
                    </a:lnTo>
                    <a:lnTo>
                      <a:pt x="796" y="33"/>
                    </a:lnTo>
                    <a:lnTo>
                      <a:pt x="822" y="38"/>
                    </a:lnTo>
                    <a:lnTo>
                      <a:pt x="848" y="43"/>
                    </a:lnTo>
                    <a:lnTo>
                      <a:pt x="861" y="49"/>
                    </a:lnTo>
                    <a:lnTo>
                      <a:pt x="867" y="54"/>
                    </a:lnTo>
                    <a:lnTo>
                      <a:pt x="874" y="60"/>
                    </a:lnTo>
                    <a:lnTo>
                      <a:pt x="887" y="65"/>
                    </a:lnTo>
                    <a:lnTo>
                      <a:pt x="913" y="70"/>
                    </a:lnTo>
                    <a:lnTo>
                      <a:pt x="951" y="76"/>
                    </a:lnTo>
                    <a:lnTo>
                      <a:pt x="990" y="81"/>
                    </a:lnTo>
                    <a:lnTo>
                      <a:pt x="1042" y="81"/>
                    </a:lnTo>
                    <a:lnTo>
                      <a:pt x="1100" y="86"/>
                    </a:lnTo>
                    <a:lnTo>
                      <a:pt x="1165" y="92"/>
                    </a:lnTo>
                    <a:lnTo>
                      <a:pt x="1314" y="97"/>
                    </a:lnTo>
                    <a:lnTo>
                      <a:pt x="1476" y="103"/>
                    </a:lnTo>
                    <a:lnTo>
                      <a:pt x="1644" y="108"/>
                    </a:lnTo>
                    <a:lnTo>
                      <a:pt x="1825" y="10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472" name="Picture 25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1704" y="3041"/>
                <a:ext cx="23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zh-TW" altLang="en-US" sz="3200" dirty="0">
                <a:solidFill>
                  <a:srgbClr val="FFFFFF"/>
                </a:solidFill>
              </a:rPr>
              <a:t>3.	</a:t>
            </a:r>
            <a:r>
              <a:rPr kumimoji="1" lang="en-US" altLang="zh-TW" sz="3200" dirty="0" smtClean="0">
                <a:solidFill>
                  <a:srgbClr val="FFFFFF"/>
                </a:solidFill>
              </a:rPr>
              <a:t>Take the striker hold </a:t>
            </a:r>
            <a:r>
              <a:rPr kumimoji="1" lang="en-US" altLang="zh-TW" sz="3200" dirty="0">
                <a:solidFill>
                  <a:srgbClr val="FFFFFF"/>
                </a:solidFill>
              </a:rPr>
              <a:t>it over the chimney.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altLang="zh-TW" sz="3200" dirty="0">
                <a:solidFill>
                  <a:srgbClr val="FFFFFF"/>
                </a:solidFill>
              </a:rPr>
              <a:t>	Turn on the gas tap</a:t>
            </a:r>
            <a:r>
              <a:rPr kumimoji="1" lang="en-US" altLang="zh-TW" sz="3200" dirty="0" smtClean="0">
                <a:solidFill>
                  <a:srgbClr val="FFFFFF"/>
                </a:solidFill>
              </a:rPr>
              <a:t>. Strike the striker</a:t>
            </a:r>
            <a:endParaRPr kumimoji="1" lang="en-US" altLang="zh-TW" sz="3200" dirty="0">
              <a:solidFill>
                <a:srgbClr val="FFFFFF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390572" y="3166962"/>
            <a:ext cx="1093787" cy="473075"/>
            <a:chOff x="3544" y="522"/>
            <a:chExt cx="1433" cy="898"/>
          </a:xfrm>
        </p:grpSpPr>
        <p:sp>
          <p:nvSpPr>
            <p:cNvPr id="19463" name="AutoShape 19"/>
            <p:cNvSpPr>
              <a:spLocks noChangeArrowheads="1"/>
            </p:cNvSpPr>
            <p:nvPr/>
          </p:nvSpPr>
          <p:spPr bwMode="auto">
            <a:xfrm>
              <a:off x="3918" y="1326"/>
              <a:ext cx="1059" cy="69"/>
            </a:xfrm>
            <a:prstGeom prst="cube">
              <a:avLst>
                <a:gd name="adj" fmla="val 24991"/>
              </a:avLst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Oval 20"/>
            <p:cNvSpPr>
              <a:spLocks noChangeArrowheads="1"/>
            </p:cNvSpPr>
            <p:nvPr/>
          </p:nvSpPr>
          <p:spPr bwMode="auto">
            <a:xfrm>
              <a:off x="3768" y="1308"/>
              <a:ext cx="234" cy="108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Freeform 21"/>
            <p:cNvSpPr>
              <a:spLocks/>
            </p:cNvSpPr>
            <p:nvPr/>
          </p:nvSpPr>
          <p:spPr bwMode="auto">
            <a:xfrm>
              <a:off x="3544" y="522"/>
              <a:ext cx="464" cy="898"/>
            </a:xfrm>
            <a:custGeom>
              <a:avLst/>
              <a:gdLst>
                <a:gd name="T0" fmla="*/ 186 w 464"/>
                <a:gd name="T1" fmla="*/ 808 h 898"/>
                <a:gd name="T2" fmla="*/ 103 w 464"/>
                <a:gd name="T3" fmla="*/ 744 h 898"/>
                <a:gd name="T4" fmla="*/ 64 w 464"/>
                <a:gd name="T5" fmla="*/ 669 h 898"/>
                <a:gd name="T6" fmla="*/ 84 w 464"/>
                <a:gd name="T7" fmla="*/ 585 h 898"/>
                <a:gd name="T8" fmla="*/ 122 w 464"/>
                <a:gd name="T9" fmla="*/ 509 h 898"/>
                <a:gd name="T10" fmla="*/ 186 w 464"/>
                <a:gd name="T11" fmla="*/ 441 h 898"/>
                <a:gd name="T12" fmla="*/ 212 w 464"/>
                <a:gd name="T13" fmla="*/ 382 h 898"/>
                <a:gd name="T14" fmla="*/ 199 w 464"/>
                <a:gd name="T15" fmla="*/ 329 h 898"/>
                <a:gd name="T16" fmla="*/ 161 w 464"/>
                <a:gd name="T17" fmla="*/ 281 h 898"/>
                <a:gd name="T18" fmla="*/ 84 w 464"/>
                <a:gd name="T19" fmla="*/ 217 h 898"/>
                <a:gd name="T20" fmla="*/ 13 w 464"/>
                <a:gd name="T21" fmla="*/ 153 h 898"/>
                <a:gd name="T22" fmla="*/ 7 w 464"/>
                <a:gd name="T23" fmla="*/ 112 h 898"/>
                <a:gd name="T24" fmla="*/ 39 w 464"/>
                <a:gd name="T25" fmla="*/ 71 h 898"/>
                <a:gd name="T26" fmla="*/ 90 w 464"/>
                <a:gd name="T27" fmla="*/ 30 h 898"/>
                <a:gd name="T28" fmla="*/ 129 w 464"/>
                <a:gd name="T29" fmla="*/ 5 h 898"/>
                <a:gd name="T30" fmla="*/ 135 w 464"/>
                <a:gd name="T31" fmla="*/ 3 h 898"/>
                <a:gd name="T32" fmla="*/ 103 w 464"/>
                <a:gd name="T33" fmla="*/ 21 h 898"/>
                <a:gd name="T34" fmla="*/ 64 w 464"/>
                <a:gd name="T35" fmla="*/ 53 h 898"/>
                <a:gd name="T36" fmla="*/ 45 w 464"/>
                <a:gd name="T37" fmla="*/ 89 h 898"/>
                <a:gd name="T38" fmla="*/ 71 w 464"/>
                <a:gd name="T39" fmla="*/ 124 h 898"/>
                <a:gd name="T40" fmla="*/ 142 w 464"/>
                <a:gd name="T41" fmla="*/ 158 h 898"/>
                <a:gd name="T42" fmla="*/ 270 w 464"/>
                <a:gd name="T43" fmla="*/ 215 h 898"/>
                <a:gd name="T44" fmla="*/ 341 w 464"/>
                <a:gd name="T45" fmla="*/ 258 h 898"/>
                <a:gd name="T46" fmla="*/ 411 w 464"/>
                <a:gd name="T47" fmla="*/ 361 h 898"/>
                <a:gd name="T48" fmla="*/ 443 w 464"/>
                <a:gd name="T49" fmla="*/ 468 h 898"/>
                <a:gd name="T50" fmla="*/ 443 w 464"/>
                <a:gd name="T51" fmla="*/ 521 h 898"/>
                <a:gd name="T52" fmla="*/ 405 w 464"/>
                <a:gd name="T53" fmla="*/ 623 h 898"/>
                <a:gd name="T54" fmla="*/ 398 w 464"/>
                <a:gd name="T55" fmla="*/ 694 h 898"/>
                <a:gd name="T56" fmla="*/ 430 w 464"/>
                <a:gd name="T57" fmla="*/ 758 h 898"/>
                <a:gd name="T58" fmla="*/ 463 w 464"/>
                <a:gd name="T59" fmla="*/ 813 h 898"/>
                <a:gd name="T60" fmla="*/ 450 w 464"/>
                <a:gd name="T61" fmla="*/ 854 h 898"/>
                <a:gd name="T62" fmla="*/ 392 w 464"/>
                <a:gd name="T63" fmla="*/ 886 h 898"/>
                <a:gd name="T64" fmla="*/ 347 w 464"/>
                <a:gd name="T65" fmla="*/ 897 h 898"/>
                <a:gd name="T66" fmla="*/ 308 w 464"/>
                <a:gd name="T67" fmla="*/ 888 h 898"/>
                <a:gd name="T68" fmla="*/ 270 w 464"/>
                <a:gd name="T69" fmla="*/ 874 h 898"/>
                <a:gd name="T70" fmla="*/ 244 w 464"/>
                <a:gd name="T71" fmla="*/ 852 h 8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64" h="898">
                  <a:moveTo>
                    <a:pt x="225" y="833"/>
                  </a:moveTo>
                  <a:lnTo>
                    <a:pt x="186" y="808"/>
                  </a:lnTo>
                  <a:lnTo>
                    <a:pt x="142" y="779"/>
                  </a:lnTo>
                  <a:lnTo>
                    <a:pt x="103" y="744"/>
                  </a:lnTo>
                  <a:lnTo>
                    <a:pt x="71" y="708"/>
                  </a:lnTo>
                  <a:lnTo>
                    <a:pt x="64" y="669"/>
                  </a:lnTo>
                  <a:lnTo>
                    <a:pt x="71" y="628"/>
                  </a:lnTo>
                  <a:lnTo>
                    <a:pt x="84" y="585"/>
                  </a:lnTo>
                  <a:lnTo>
                    <a:pt x="97" y="546"/>
                  </a:lnTo>
                  <a:lnTo>
                    <a:pt x="122" y="509"/>
                  </a:lnTo>
                  <a:lnTo>
                    <a:pt x="154" y="475"/>
                  </a:lnTo>
                  <a:lnTo>
                    <a:pt x="186" y="441"/>
                  </a:lnTo>
                  <a:lnTo>
                    <a:pt x="206" y="409"/>
                  </a:lnTo>
                  <a:lnTo>
                    <a:pt x="212" y="382"/>
                  </a:lnTo>
                  <a:lnTo>
                    <a:pt x="212" y="356"/>
                  </a:lnTo>
                  <a:lnTo>
                    <a:pt x="199" y="329"/>
                  </a:lnTo>
                  <a:lnTo>
                    <a:pt x="180" y="299"/>
                  </a:lnTo>
                  <a:lnTo>
                    <a:pt x="161" y="281"/>
                  </a:lnTo>
                  <a:lnTo>
                    <a:pt x="142" y="261"/>
                  </a:lnTo>
                  <a:lnTo>
                    <a:pt x="84" y="217"/>
                  </a:lnTo>
                  <a:lnTo>
                    <a:pt x="32" y="174"/>
                  </a:lnTo>
                  <a:lnTo>
                    <a:pt x="13" y="153"/>
                  </a:lnTo>
                  <a:lnTo>
                    <a:pt x="0" y="133"/>
                  </a:lnTo>
                  <a:lnTo>
                    <a:pt x="7" y="112"/>
                  </a:lnTo>
                  <a:lnTo>
                    <a:pt x="20" y="92"/>
                  </a:lnTo>
                  <a:lnTo>
                    <a:pt x="39" y="71"/>
                  </a:lnTo>
                  <a:lnTo>
                    <a:pt x="64" y="51"/>
                  </a:lnTo>
                  <a:lnTo>
                    <a:pt x="90" y="30"/>
                  </a:lnTo>
                  <a:lnTo>
                    <a:pt x="109" y="16"/>
                  </a:lnTo>
                  <a:lnTo>
                    <a:pt x="129" y="5"/>
                  </a:lnTo>
                  <a:lnTo>
                    <a:pt x="135" y="0"/>
                  </a:lnTo>
                  <a:lnTo>
                    <a:pt x="135" y="3"/>
                  </a:lnTo>
                  <a:lnTo>
                    <a:pt x="122" y="10"/>
                  </a:lnTo>
                  <a:lnTo>
                    <a:pt x="103" y="21"/>
                  </a:lnTo>
                  <a:lnTo>
                    <a:pt x="84" y="37"/>
                  </a:lnTo>
                  <a:lnTo>
                    <a:pt x="64" y="53"/>
                  </a:lnTo>
                  <a:lnTo>
                    <a:pt x="52" y="71"/>
                  </a:lnTo>
                  <a:lnTo>
                    <a:pt x="45" y="89"/>
                  </a:lnTo>
                  <a:lnTo>
                    <a:pt x="52" y="108"/>
                  </a:lnTo>
                  <a:lnTo>
                    <a:pt x="71" y="124"/>
                  </a:lnTo>
                  <a:lnTo>
                    <a:pt x="103" y="142"/>
                  </a:lnTo>
                  <a:lnTo>
                    <a:pt x="142" y="158"/>
                  </a:lnTo>
                  <a:lnTo>
                    <a:pt x="180" y="176"/>
                  </a:lnTo>
                  <a:lnTo>
                    <a:pt x="270" y="215"/>
                  </a:lnTo>
                  <a:lnTo>
                    <a:pt x="308" y="238"/>
                  </a:lnTo>
                  <a:lnTo>
                    <a:pt x="341" y="258"/>
                  </a:lnTo>
                  <a:lnTo>
                    <a:pt x="386" y="306"/>
                  </a:lnTo>
                  <a:lnTo>
                    <a:pt x="411" y="361"/>
                  </a:lnTo>
                  <a:lnTo>
                    <a:pt x="437" y="416"/>
                  </a:lnTo>
                  <a:lnTo>
                    <a:pt x="443" y="468"/>
                  </a:lnTo>
                  <a:lnTo>
                    <a:pt x="443" y="493"/>
                  </a:lnTo>
                  <a:lnTo>
                    <a:pt x="443" y="521"/>
                  </a:lnTo>
                  <a:lnTo>
                    <a:pt x="424" y="573"/>
                  </a:lnTo>
                  <a:lnTo>
                    <a:pt x="405" y="623"/>
                  </a:lnTo>
                  <a:lnTo>
                    <a:pt x="392" y="671"/>
                  </a:lnTo>
                  <a:lnTo>
                    <a:pt x="398" y="694"/>
                  </a:lnTo>
                  <a:lnTo>
                    <a:pt x="405" y="717"/>
                  </a:lnTo>
                  <a:lnTo>
                    <a:pt x="430" y="758"/>
                  </a:lnTo>
                  <a:lnTo>
                    <a:pt x="456" y="797"/>
                  </a:lnTo>
                  <a:lnTo>
                    <a:pt x="463" y="813"/>
                  </a:lnTo>
                  <a:lnTo>
                    <a:pt x="463" y="829"/>
                  </a:lnTo>
                  <a:lnTo>
                    <a:pt x="450" y="854"/>
                  </a:lnTo>
                  <a:lnTo>
                    <a:pt x="424" y="872"/>
                  </a:lnTo>
                  <a:lnTo>
                    <a:pt x="392" y="886"/>
                  </a:lnTo>
                  <a:lnTo>
                    <a:pt x="366" y="895"/>
                  </a:lnTo>
                  <a:lnTo>
                    <a:pt x="347" y="897"/>
                  </a:lnTo>
                  <a:lnTo>
                    <a:pt x="328" y="895"/>
                  </a:lnTo>
                  <a:lnTo>
                    <a:pt x="308" y="888"/>
                  </a:lnTo>
                  <a:lnTo>
                    <a:pt x="283" y="881"/>
                  </a:lnTo>
                  <a:lnTo>
                    <a:pt x="270" y="874"/>
                  </a:lnTo>
                  <a:lnTo>
                    <a:pt x="257" y="865"/>
                  </a:lnTo>
                  <a:lnTo>
                    <a:pt x="244" y="852"/>
                  </a:lnTo>
                  <a:lnTo>
                    <a:pt x="225" y="833"/>
                  </a:lnTo>
                </a:path>
              </a:pathLst>
            </a:custGeom>
            <a:solidFill>
              <a:srgbClr val="FFFF00">
                <a:alpha val="50195"/>
              </a:srgbClr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stl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o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76" grpId="0" animBg="1"/>
      <p:bldP spid="4915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Bunsen flame 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What will be the color of the flame be if it is not getting enough air (oxygen)?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66725" y="4046538"/>
            <a:ext cx="7856538" cy="2430462"/>
            <a:chOff x="294" y="2549"/>
            <a:chExt cx="4949" cy="1531"/>
          </a:xfrm>
        </p:grpSpPr>
        <p:sp>
          <p:nvSpPr>
            <p:cNvPr id="21515" name="Text Box 16"/>
            <p:cNvSpPr txBox="1">
              <a:spLocks noChangeArrowheads="1"/>
            </p:cNvSpPr>
            <p:nvPr/>
          </p:nvSpPr>
          <p:spPr bwMode="auto">
            <a:xfrm>
              <a:off x="294" y="3585"/>
              <a:ext cx="1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kumimoji="1" lang="zh-TW" altLang="en-US" sz="3200">
                <a:solidFill>
                  <a:schemeClr val="tx2"/>
                </a:solidFill>
              </a:endParaRPr>
            </a:p>
          </p:txBody>
        </p:sp>
        <p:sp>
          <p:nvSpPr>
            <p:cNvPr id="21516" name="Freeform 17"/>
            <p:cNvSpPr>
              <a:spLocks/>
            </p:cNvSpPr>
            <p:nvPr/>
          </p:nvSpPr>
          <p:spPr bwMode="auto">
            <a:xfrm>
              <a:off x="4442" y="3683"/>
              <a:ext cx="801" cy="397"/>
            </a:xfrm>
            <a:custGeom>
              <a:avLst/>
              <a:gdLst>
                <a:gd name="T0" fmla="*/ 439 w 801"/>
                <a:gd name="T1" fmla="*/ 0 h 397"/>
                <a:gd name="T2" fmla="*/ 544 w 801"/>
                <a:gd name="T3" fmla="*/ 12 h 397"/>
                <a:gd name="T4" fmla="*/ 629 w 801"/>
                <a:gd name="T5" fmla="*/ 36 h 397"/>
                <a:gd name="T6" fmla="*/ 527 w 801"/>
                <a:gd name="T7" fmla="*/ 36 h 397"/>
                <a:gd name="T8" fmla="*/ 419 w 801"/>
                <a:gd name="T9" fmla="*/ 24 h 397"/>
                <a:gd name="T10" fmla="*/ 310 w 801"/>
                <a:gd name="T11" fmla="*/ 28 h 397"/>
                <a:gd name="T12" fmla="*/ 227 w 801"/>
                <a:gd name="T13" fmla="*/ 46 h 397"/>
                <a:gd name="T14" fmla="*/ 154 w 801"/>
                <a:gd name="T15" fmla="*/ 79 h 397"/>
                <a:gd name="T16" fmla="*/ 106 w 801"/>
                <a:gd name="T17" fmla="*/ 124 h 397"/>
                <a:gd name="T18" fmla="*/ 94 w 801"/>
                <a:gd name="T19" fmla="*/ 173 h 397"/>
                <a:gd name="T20" fmla="*/ 118 w 801"/>
                <a:gd name="T21" fmla="*/ 158 h 397"/>
                <a:gd name="T22" fmla="*/ 176 w 801"/>
                <a:gd name="T23" fmla="*/ 125 h 397"/>
                <a:gd name="T24" fmla="*/ 256 w 801"/>
                <a:gd name="T25" fmla="*/ 102 h 397"/>
                <a:gd name="T26" fmla="*/ 239 w 801"/>
                <a:gd name="T27" fmla="*/ 67 h 397"/>
                <a:gd name="T28" fmla="*/ 315 w 801"/>
                <a:gd name="T29" fmla="*/ 75 h 397"/>
                <a:gd name="T30" fmla="*/ 358 w 801"/>
                <a:gd name="T31" fmla="*/ 104 h 397"/>
                <a:gd name="T32" fmla="*/ 448 w 801"/>
                <a:gd name="T33" fmla="*/ 104 h 397"/>
                <a:gd name="T34" fmla="*/ 526 w 801"/>
                <a:gd name="T35" fmla="*/ 79 h 397"/>
                <a:gd name="T36" fmla="*/ 531 w 801"/>
                <a:gd name="T37" fmla="*/ 50 h 397"/>
                <a:gd name="T38" fmla="*/ 574 w 801"/>
                <a:gd name="T39" fmla="*/ 69 h 397"/>
                <a:gd name="T40" fmla="*/ 610 w 801"/>
                <a:gd name="T41" fmla="*/ 97 h 397"/>
                <a:gd name="T42" fmla="*/ 671 w 801"/>
                <a:gd name="T43" fmla="*/ 135 h 397"/>
                <a:gd name="T44" fmla="*/ 618 w 801"/>
                <a:gd name="T45" fmla="*/ 77 h 397"/>
                <a:gd name="T46" fmla="*/ 629 w 801"/>
                <a:gd name="T47" fmla="*/ 36 h 397"/>
                <a:gd name="T48" fmla="*/ 699 w 801"/>
                <a:gd name="T49" fmla="*/ 67 h 397"/>
                <a:gd name="T50" fmla="*/ 770 w 801"/>
                <a:gd name="T51" fmla="*/ 122 h 397"/>
                <a:gd name="T52" fmla="*/ 800 w 801"/>
                <a:gd name="T53" fmla="*/ 181 h 397"/>
                <a:gd name="T54" fmla="*/ 787 w 801"/>
                <a:gd name="T55" fmla="*/ 247 h 397"/>
                <a:gd name="T56" fmla="*/ 733 w 801"/>
                <a:gd name="T57" fmla="*/ 304 h 397"/>
                <a:gd name="T58" fmla="*/ 653 w 801"/>
                <a:gd name="T59" fmla="*/ 348 h 397"/>
                <a:gd name="T60" fmla="*/ 563 w 801"/>
                <a:gd name="T61" fmla="*/ 378 h 397"/>
                <a:gd name="T62" fmla="*/ 444 w 801"/>
                <a:gd name="T63" fmla="*/ 394 h 397"/>
                <a:gd name="T64" fmla="*/ 435 w 801"/>
                <a:gd name="T65" fmla="*/ 306 h 397"/>
                <a:gd name="T66" fmla="*/ 542 w 801"/>
                <a:gd name="T67" fmla="*/ 290 h 397"/>
                <a:gd name="T68" fmla="*/ 620 w 801"/>
                <a:gd name="T69" fmla="*/ 257 h 397"/>
                <a:gd name="T70" fmla="*/ 642 w 801"/>
                <a:gd name="T71" fmla="*/ 220 h 397"/>
                <a:gd name="T72" fmla="*/ 606 w 801"/>
                <a:gd name="T73" fmla="*/ 168 h 397"/>
                <a:gd name="T74" fmla="*/ 540 w 801"/>
                <a:gd name="T75" fmla="*/ 137 h 397"/>
                <a:gd name="T76" fmla="*/ 447 w 801"/>
                <a:gd name="T77" fmla="*/ 151 h 397"/>
                <a:gd name="T78" fmla="*/ 365 w 801"/>
                <a:gd name="T79" fmla="*/ 147 h 397"/>
                <a:gd name="T80" fmla="*/ 299 w 801"/>
                <a:gd name="T81" fmla="*/ 131 h 397"/>
                <a:gd name="T82" fmla="*/ 244 w 801"/>
                <a:gd name="T83" fmla="*/ 161 h 397"/>
                <a:gd name="T84" fmla="*/ 197 w 801"/>
                <a:gd name="T85" fmla="*/ 224 h 397"/>
                <a:gd name="T86" fmla="*/ 202 w 801"/>
                <a:gd name="T87" fmla="*/ 276 h 397"/>
                <a:gd name="T88" fmla="*/ 280 w 801"/>
                <a:gd name="T89" fmla="*/ 298 h 397"/>
                <a:gd name="T90" fmla="*/ 383 w 801"/>
                <a:gd name="T91" fmla="*/ 306 h 397"/>
                <a:gd name="T92" fmla="*/ 381 w 801"/>
                <a:gd name="T93" fmla="*/ 396 h 397"/>
                <a:gd name="T94" fmla="*/ 257 w 801"/>
                <a:gd name="T95" fmla="*/ 381 h 397"/>
                <a:gd name="T96" fmla="*/ 151 w 801"/>
                <a:gd name="T97" fmla="*/ 351 h 397"/>
                <a:gd name="T98" fmla="*/ 70 w 801"/>
                <a:gd name="T99" fmla="*/ 307 h 397"/>
                <a:gd name="T100" fmla="*/ 19 w 801"/>
                <a:gd name="T101" fmla="*/ 256 h 397"/>
                <a:gd name="T102" fmla="*/ 2 w 801"/>
                <a:gd name="T103" fmla="*/ 209 h 397"/>
                <a:gd name="T104" fmla="*/ 9 w 801"/>
                <a:gd name="T105" fmla="*/ 156 h 397"/>
                <a:gd name="T106" fmla="*/ 41 w 801"/>
                <a:gd name="T107" fmla="*/ 108 h 397"/>
                <a:gd name="T108" fmla="*/ 105 w 801"/>
                <a:gd name="T109" fmla="*/ 64 h 397"/>
                <a:gd name="T110" fmla="*/ 175 w 801"/>
                <a:gd name="T111" fmla="*/ 34 h 397"/>
                <a:gd name="T112" fmla="*/ 264 w 801"/>
                <a:gd name="T113" fmla="*/ 10 h 3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01" h="397">
                  <a:moveTo>
                    <a:pt x="339" y="1"/>
                  </a:moveTo>
                  <a:lnTo>
                    <a:pt x="377" y="0"/>
                  </a:lnTo>
                  <a:lnTo>
                    <a:pt x="439" y="0"/>
                  </a:lnTo>
                  <a:lnTo>
                    <a:pt x="472" y="1"/>
                  </a:lnTo>
                  <a:lnTo>
                    <a:pt x="511" y="6"/>
                  </a:lnTo>
                  <a:lnTo>
                    <a:pt x="544" y="12"/>
                  </a:lnTo>
                  <a:lnTo>
                    <a:pt x="576" y="19"/>
                  </a:lnTo>
                  <a:lnTo>
                    <a:pt x="602" y="27"/>
                  </a:lnTo>
                  <a:lnTo>
                    <a:pt x="629" y="36"/>
                  </a:lnTo>
                  <a:lnTo>
                    <a:pt x="579" y="54"/>
                  </a:lnTo>
                  <a:lnTo>
                    <a:pt x="556" y="46"/>
                  </a:lnTo>
                  <a:lnTo>
                    <a:pt x="527" y="36"/>
                  </a:lnTo>
                  <a:lnTo>
                    <a:pt x="487" y="30"/>
                  </a:lnTo>
                  <a:lnTo>
                    <a:pt x="457" y="27"/>
                  </a:lnTo>
                  <a:lnTo>
                    <a:pt x="419" y="24"/>
                  </a:lnTo>
                  <a:lnTo>
                    <a:pt x="368" y="24"/>
                  </a:lnTo>
                  <a:lnTo>
                    <a:pt x="331" y="27"/>
                  </a:lnTo>
                  <a:lnTo>
                    <a:pt x="310" y="28"/>
                  </a:lnTo>
                  <a:lnTo>
                    <a:pt x="280" y="33"/>
                  </a:lnTo>
                  <a:lnTo>
                    <a:pt x="252" y="39"/>
                  </a:lnTo>
                  <a:lnTo>
                    <a:pt x="227" y="46"/>
                  </a:lnTo>
                  <a:lnTo>
                    <a:pt x="204" y="54"/>
                  </a:lnTo>
                  <a:lnTo>
                    <a:pt x="183" y="63"/>
                  </a:lnTo>
                  <a:lnTo>
                    <a:pt x="154" y="79"/>
                  </a:lnTo>
                  <a:lnTo>
                    <a:pt x="135" y="94"/>
                  </a:lnTo>
                  <a:lnTo>
                    <a:pt x="120" y="107"/>
                  </a:lnTo>
                  <a:lnTo>
                    <a:pt x="106" y="124"/>
                  </a:lnTo>
                  <a:lnTo>
                    <a:pt x="97" y="141"/>
                  </a:lnTo>
                  <a:lnTo>
                    <a:pt x="92" y="160"/>
                  </a:lnTo>
                  <a:lnTo>
                    <a:pt x="94" y="173"/>
                  </a:lnTo>
                  <a:lnTo>
                    <a:pt x="99" y="186"/>
                  </a:lnTo>
                  <a:lnTo>
                    <a:pt x="106" y="173"/>
                  </a:lnTo>
                  <a:lnTo>
                    <a:pt x="118" y="158"/>
                  </a:lnTo>
                  <a:lnTo>
                    <a:pt x="135" y="146"/>
                  </a:lnTo>
                  <a:lnTo>
                    <a:pt x="154" y="134"/>
                  </a:lnTo>
                  <a:lnTo>
                    <a:pt x="176" y="125"/>
                  </a:lnTo>
                  <a:lnTo>
                    <a:pt x="202" y="116"/>
                  </a:lnTo>
                  <a:lnTo>
                    <a:pt x="227" y="108"/>
                  </a:lnTo>
                  <a:lnTo>
                    <a:pt x="256" y="102"/>
                  </a:lnTo>
                  <a:lnTo>
                    <a:pt x="247" y="91"/>
                  </a:lnTo>
                  <a:lnTo>
                    <a:pt x="242" y="81"/>
                  </a:lnTo>
                  <a:lnTo>
                    <a:pt x="239" y="67"/>
                  </a:lnTo>
                  <a:lnTo>
                    <a:pt x="244" y="48"/>
                  </a:lnTo>
                  <a:lnTo>
                    <a:pt x="315" y="48"/>
                  </a:lnTo>
                  <a:lnTo>
                    <a:pt x="315" y="75"/>
                  </a:lnTo>
                  <a:lnTo>
                    <a:pt x="317" y="88"/>
                  </a:lnTo>
                  <a:lnTo>
                    <a:pt x="333" y="99"/>
                  </a:lnTo>
                  <a:lnTo>
                    <a:pt x="358" y="104"/>
                  </a:lnTo>
                  <a:lnTo>
                    <a:pt x="384" y="105"/>
                  </a:lnTo>
                  <a:lnTo>
                    <a:pt x="415" y="107"/>
                  </a:lnTo>
                  <a:lnTo>
                    <a:pt x="448" y="104"/>
                  </a:lnTo>
                  <a:lnTo>
                    <a:pt x="480" y="99"/>
                  </a:lnTo>
                  <a:lnTo>
                    <a:pt x="510" y="90"/>
                  </a:lnTo>
                  <a:lnTo>
                    <a:pt x="526" y="79"/>
                  </a:lnTo>
                  <a:lnTo>
                    <a:pt x="527" y="61"/>
                  </a:lnTo>
                  <a:lnTo>
                    <a:pt x="513" y="46"/>
                  </a:lnTo>
                  <a:lnTo>
                    <a:pt x="531" y="50"/>
                  </a:lnTo>
                  <a:lnTo>
                    <a:pt x="547" y="55"/>
                  </a:lnTo>
                  <a:lnTo>
                    <a:pt x="560" y="60"/>
                  </a:lnTo>
                  <a:lnTo>
                    <a:pt x="574" y="69"/>
                  </a:lnTo>
                  <a:lnTo>
                    <a:pt x="581" y="79"/>
                  </a:lnTo>
                  <a:lnTo>
                    <a:pt x="591" y="93"/>
                  </a:lnTo>
                  <a:lnTo>
                    <a:pt x="610" y="97"/>
                  </a:lnTo>
                  <a:lnTo>
                    <a:pt x="631" y="104"/>
                  </a:lnTo>
                  <a:lnTo>
                    <a:pt x="650" y="116"/>
                  </a:lnTo>
                  <a:lnTo>
                    <a:pt x="671" y="135"/>
                  </a:lnTo>
                  <a:lnTo>
                    <a:pt x="653" y="105"/>
                  </a:lnTo>
                  <a:lnTo>
                    <a:pt x="635" y="91"/>
                  </a:lnTo>
                  <a:lnTo>
                    <a:pt x="618" y="77"/>
                  </a:lnTo>
                  <a:lnTo>
                    <a:pt x="600" y="65"/>
                  </a:lnTo>
                  <a:lnTo>
                    <a:pt x="579" y="54"/>
                  </a:lnTo>
                  <a:lnTo>
                    <a:pt x="629" y="36"/>
                  </a:lnTo>
                  <a:lnTo>
                    <a:pt x="644" y="41"/>
                  </a:lnTo>
                  <a:lnTo>
                    <a:pt x="674" y="54"/>
                  </a:lnTo>
                  <a:lnTo>
                    <a:pt x="699" y="67"/>
                  </a:lnTo>
                  <a:lnTo>
                    <a:pt x="724" y="82"/>
                  </a:lnTo>
                  <a:lnTo>
                    <a:pt x="749" y="100"/>
                  </a:lnTo>
                  <a:lnTo>
                    <a:pt x="770" y="122"/>
                  </a:lnTo>
                  <a:lnTo>
                    <a:pt x="788" y="146"/>
                  </a:lnTo>
                  <a:lnTo>
                    <a:pt x="795" y="162"/>
                  </a:lnTo>
                  <a:lnTo>
                    <a:pt x="800" y="181"/>
                  </a:lnTo>
                  <a:lnTo>
                    <a:pt x="801" y="204"/>
                  </a:lnTo>
                  <a:lnTo>
                    <a:pt x="797" y="226"/>
                  </a:lnTo>
                  <a:lnTo>
                    <a:pt x="787" y="247"/>
                  </a:lnTo>
                  <a:lnTo>
                    <a:pt x="771" y="270"/>
                  </a:lnTo>
                  <a:lnTo>
                    <a:pt x="754" y="287"/>
                  </a:lnTo>
                  <a:lnTo>
                    <a:pt x="733" y="304"/>
                  </a:lnTo>
                  <a:lnTo>
                    <a:pt x="709" y="321"/>
                  </a:lnTo>
                  <a:lnTo>
                    <a:pt x="682" y="334"/>
                  </a:lnTo>
                  <a:lnTo>
                    <a:pt x="653" y="348"/>
                  </a:lnTo>
                  <a:lnTo>
                    <a:pt x="622" y="360"/>
                  </a:lnTo>
                  <a:lnTo>
                    <a:pt x="596" y="369"/>
                  </a:lnTo>
                  <a:lnTo>
                    <a:pt x="563" y="378"/>
                  </a:lnTo>
                  <a:lnTo>
                    <a:pt x="518" y="387"/>
                  </a:lnTo>
                  <a:lnTo>
                    <a:pt x="479" y="391"/>
                  </a:lnTo>
                  <a:lnTo>
                    <a:pt x="444" y="394"/>
                  </a:lnTo>
                  <a:lnTo>
                    <a:pt x="403" y="397"/>
                  </a:lnTo>
                  <a:lnTo>
                    <a:pt x="403" y="306"/>
                  </a:lnTo>
                  <a:lnTo>
                    <a:pt x="435" y="306"/>
                  </a:lnTo>
                  <a:lnTo>
                    <a:pt x="469" y="303"/>
                  </a:lnTo>
                  <a:lnTo>
                    <a:pt x="506" y="298"/>
                  </a:lnTo>
                  <a:lnTo>
                    <a:pt x="542" y="290"/>
                  </a:lnTo>
                  <a:lnTo>
                    <a:pt x="572" y="281"/>
                  </a:lnTo>
                  <a:lnTo>
                    <a:pt x="598" y="270"/>
                  </a:lnTo>
                  <a:lnTo>
                    <a:pt x="620" y="257"/>
                  </a:lnTo>
                  <a:lnTo>
                    <a:pt x="635" y="243"/>
                  </a:lnTo>
                  <a:lnTo>
                    <a:pt x="641" y="233"/>
                  </a:lnTo>
                  <a:lnTo>
                    <a:pt x="642" y="220"/>
                  </a:lnTo>
                  <a:lnTo>
                    <a:pt x="636" y="205"/>
                  </a:lnTo>
                  <a:lnTo>
                    <a:pt x="627" y="191"/>
                  </a:lnTo>
                  <a:lnTo>
                    <a:pt x="606" y="168"/>
                  </a:lnTo>
                  <a:lnTo>
                    <a:pt x="586" y="152"/>
                  </a:lnTo>
                  <a:lnTo>
                    <a:pt x="565" y="143"/>
                  </a:lnTo>
                  <a:lnTo>
                    <a:pt x="540" y="137"/>
                  </a:lnTo>
                  <a:lnTo>
                    <a:pt x="512" y="143"/>
                  </a:lnTo>
                  <a:lnTo>
                    <a:pt x="480" y="148"/>
                  </a:lnTo>
                  <a:lnTo>
                    <a:pt x="447" y="151"/>
                  </a:lnTo>
                  <a:lnTo>
                    <a:pt x="417" y="153"/>
                  </a:lnTo>
                  <a:lnTo>
                    <a:pt x="389" y="150"/>
                  </a:lnTo>
                  <a:lnTo>
                    <a:pt x="365" y="147"/>
                  </a:lnTo>
                  <a:lnTo>
                    <a:pt x="343" y="143"/>
                  </a:lnTo>
                  <a:lnTo>
                    <a:pt x="319" y="137"/>
                  </a:lnTo>
                  <a:lnTo>
                    <a:pt x="299" y="131"/>
                  </a:lnTo>
                  <a:lnTo>
                    <a:pt x="280" y="137"/>
                  </a:lnTo>
                  <a:lnTo>
                    <a:pt x="261" y="147"/>
                  </a:lnTo>
                  <a:lnTo>
                    <a:pt x="244" y="161"/>
                  </a:lnTo>
                  <a:lnTo>
                    <a:pt x="225" y="178"/>
                  </a:lnTo>
                  <a:lnTo>
                    <a:pt x="207" y="203"/>
                  </a:lnTo>
                  <a:lnTo>
                    <a:pt x="197" y="224"/>
                  </a:lnTo>
                  <a:lnTo>
                    <a:pt x="188" y="247"/>
                  </a:lnTo>
                  <a:lnTo>
                    <a:pt x="183" y="266"/>
                  </a:lnTo>
                  <a:lnTo>
                    <a:pt x="202" y="276"/>
                  </a:lnTo>
                  <a:lnTo>
                    <a:pt x="226" y="286"/>
                  </a:lnTo>
                  <a:lnTo>
                    <a:pt x="250" y="292"/>
                  </a:lnTo>
                  <a:lnTo>
                    <a:pt x="280" y="298"/>
                  </a:lnTo>
                  <a:lnTo>
                    <a:pt x="311" y="301"/>
                  </a:lnTo>
                  <a:lnTo>
                    <a:pt x="347" y="304"/>
                  </a:lnTo>
                  <a:lnTo>
                    <a:pt x="383" y="306"/>
                  </a:lnTo>
                  <a:lnTo>
                    <a:pt x="403" y="306"/>
                  </a:lnTo>
                  <a:lnTo>
                    <a:pt x="403" y="396"/>
                  </a:lnTo>
                  <a:lnTo>
                    <a:pt x="381" y="396"/>
                  </a:lnTo>
                  <a:lnTo>
                    <a:pt x="342" y="393"/>
                  </a:lnTo>
                  <a:lnTo>
                    <a:pt x="298" y="387"/>
                  </a:lnTo>
                  <a:lnTo>
                    <a:pt x="257" y="381"/>
                  </a:lnTo>
                  <a:lnTo>
                    <a:pt x="223" y="373"/>
                  </a:lnTo>
                  <a:lnTo>
                    <a:pt x="185" y="363"/>
                  </a:lnTo>
                  <a:lnTo>
                    <a:pt x="151" y="351"/>
                  </a:lnTo>
                  <a:lnTo>
                    <a:pt x="121" y="338"/>
                  </a:lnTo>
                  <a:lnTo>
                    <a:pt x="94" y="324"/>
                  </a:lnTo>
                  <a:lnTo>
                    <a:pt x="70" y="307"/>
                  </a:lnTo>
                  <a:lnTo>
                    <a:pt x="52" y="293"/>
                  </a:lnTo>
                  <a:lnTo>
                    <a:pt x="33" y="275"/>
                  </a:lnTo>
                  <a:lnTo>
                    <a:pt x="19" y="256"/>
                  </a:lnTo>
                  <a:lnTo>
                    <a:pt x="11" y="240"/>
                  </a:lnTo>
                  <a:lnTo>
                    <a:pt x="5" y="224"/>
                  </a:lnTo>
                  <a:lnTo>
                    <a:pt x="2" y="209"/>
                  </a:lnTo>
                  <a:lnTo>
                    <a:pt x="0" y="191"/>
                  </a:lnTo>
                  <a:lnTo>
                    <a:pt x="3" y="173"/>
                  </a:lnTo>
                  <a:lnTo>
                    <a:pt x="9" y="156"/>
                  </a:lnTo>
                  <a:lnTo>
                    <a:pt x="19" y="138"/>
                  </a:lnTo>
                  <a:lnTo>
                    <a:pt x="28" y="123"/>
                  </a:lnTo>
                  <a:lnTo>
                    <a:pt x="41" y="108"/>
                  </a:lnTo>
                  <a:lnTo>
                    <a:pt x="61" y="93"/>
                  </a:lnTo>
                  <a:lnTo>
                    <a:pt x="80" y="80"/>
                  </a:lnTo>
                  <a:lnTo>
                    <a:pt x="105" y="64"/>
                  </a:lnTo>
                  <a:lnTo>
                    <a:pt x="126" y="54"/>
                  </a:lnTo>
                  <a:lnTo>
                    <a:pt x="150" y="43"/>
                  </a:lnTo>
                  <a:lnTo>
                    <a:pt x="175" y="34"/>
                  </a:lnTo>
                  <a:lnTo>
                    <a:pt x="201" y="25"/>
                  </a:lnTo>
                  <a:lnTo>
                    <a:pt x="230" y="18"/>
                  </a:lnTo>
                  <a:lnTo>
                    <a:pt x="264" y="10"/>
                  </a:lnTo>
                  <a:lnTo>
                    <a:pt x="302" y="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4703" y="2549"/>
              <a:ext cx="304" cy="823"/>
              <a:chOff x="4703" y="2549"/>
              <a:chExt cx="304" cy="823"/>
            </a:xfrm>
          </p:grpSpPr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4703" y="2549"/>
                <a:ext cx="304" cy="823"/>
                <a:chOff x="4703" y="2549"/>
                <a:chExt cx="304" cy="823"/>
              </a:xfrm>
            </p:grpSpPr>
            <p:sp>
              <p:nvSpPr>
                <p:cNvPr id="21533" name="Freeform 20"/>
                <p:cNvSpPr>
                  <a:spLocks/>
                </p:cNvSpPr>
                <p:nvPr/>
              </p:nvSpPr>
              <p:spPr bwMode="auto">
                <a:xfrm>
                  <a:off x="4703" y="2585"/>
                  <a:ext cx="300" cy="787"/>
                </a:xfrm>
                <a:custGeom>
                  <a:avLst/>
                  <a:gdLst>
                    <a:gd name="T0" fmla="*/ 0 w 300"/>
                    <a:gd name="T1" fmla="*/ 0 h 787"/>
                    <a:gd name="T2" fmla="*/ 83 w 300"/>
                    <a:gd name="T3" fmla="*/ 787 h 787"/>
                    <a:gd name="T4" fmla="*/ 228 w 300"/>
                    <a:gd name="T5" fmla="*/ 787 h 787"/>
                    <a:gd name="T6" fmla="*/ 300 w 300"/>
                    <a:gd name="T7" fmla="*/ 1 h 787"/>
                    <a:gd name="T8" fmla="*/ 0 w 300"/>
                    <a:gd name="T9" fmla="*/ 0 h 7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0" h="787">
                      <a:moveTo>
                        <a:pt x="0" y="0"/>
                      </a:moveTo>
                      <a:lnTo>
                        <a:pt x="83" y="787"/>
                      </a:lnTo>
                      <a:lnTo>
                        <a:pt x="228" y="787"/>
                      </a:lnTo>
                      <a:lnTo>
                        <a:pt x="30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4" name="Oval 21"/>
                <p:cNvSpPr>
                  <a:spLocks noChangeArrowheads="1"/>
                </p:cNvSpPr>
                <p:nvPr/>
              </p:nvSpPr>
              <p:spPr bwMode="auto">
                <a:xfrm>
                  <a:off x="4704" y="2549"/>
                  <a:ext cx="303" cy="75"/>
                </a:xfrm>
                <a:prstGeom prst="ellipse">
                  <a:avLst/>
                </a:pr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4731" y="2654"/>
                <a:ext cx="240" cy="664"/>
                <a:chOff x="4731" y="2654"/>
                <a:chExt cx="240" cy="664"/>
              </a:xfrm>
            </p:grpSpPr>
            <p:sp>
              <p:nvSpPr>
                <p:cNvPr id="21531" name="Freeform 23"/>
                <p:cNvSpPr>
                  <a:spLocks/>
                </p:cNvSpPr>
                <p:nvPr/>
              </p:nvSpPr>
              <p:spPr bwMode="auto">
                <a:xfrm>
                  <a:off x="4731" y="2654"/>
                  <a:ext cx="240" cy="27"/>
                </a:xfrm>
                <a:custGeom>
                  <a:avLst/>
                  <a:gdLst>
                    <a:gd name="T0" fmla="*/ 0 w 240"/>
                    <a:gd name="T1" fmla="*/ 6 h 27"/>
                    <a:gd name="T2" fmla="*/ 17 w 240"/>
                    <a:gd name="T3" fmla="*/ 12 h 27"/>
                    <a:gd name="T4" fmla="*/ 40 w 240"/>
                    <a:gd name="T5" fmla="*/ 18 h 27"/>
                    <a:gd name="T6" fmla="*/ 62 w 240"/>
                    <a:gd name="T7" fmla="*/ 22 h 27"/>
                    <a:gd name="T8" fmla="*/ 88 w 240"/>
                    <a:gd name="T9" fmla="*/ 24 h 27"/>
                    <a:gd name="T10" fmla="*/ 115 w 240"/>
                    <a:gd name="T11" fmla="*/ 27 h 27"/>
                    <a:gd name="T12" fmla="*/ 142 w 240"/>
                    <a:gd name="T13" fmla="*/ 24 h 27"/>
                    <a:gd name="T14" fmla="*/ 169 w 240"/>
                    <a:gd name="T15" fmla="*/ 21 h 27"/>
                    <a:gd name="T16" fmla="*/ 193 w 240"/>
                    <a:gd name="T17" fmla="*/ 18 h 27"/>
                    <a:gd name="T18" fmla="*/ 217 w 240"/>
                    <a:gd name="T19" fmla="*/ 12 h 27"/>
                    <a:gd name="T20" fmla="*/ 240 w 240"/>
                    <a:gd name="T21" fmla="*/ 0 h 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40" h="27">
                      <a:moveTo>
                        <a:pt x="0" y="6"/>
                      </a:moveTo>
                      <a:lnTo>
                        <a:pt x="17" y="12"/>
                      </a:lnTo>
                      <a:lnTo>
                        <a:pt x="40" y="18"/>
                      </a:lnTo>
                      <a:lnTo>
                        <a:pt x="62" y="22"/>
                      </a:lnTo>
                      <a:lnTo>
                        <a:pt x="88" y="24"/>
                      </a:lnTo>
                      <a:lnTo>
                        <a:pt x="115" y="27"/>
                      </a:lnTo>
                      <a:lnTo>
                        <a:pt x="142" y="24"/>
                      </a:lnTo>
                      <a:lnTo>
                        <a:pt x="169" y="21"/>
                      </a:lnTo>
                      <a:lnTo>
                        <a:pt x="193" y="18"/>
                      </a:lnTo>
                      <a:lnTo>
                        <a:pt x="217" y="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12700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2" name="Line 24"/>
                <p:cNvSpPr>
                  <a:spLocks noChangeShapeType="1"/>
                </p:cNvSpPr>
                <p:nvPr/>
              </p:nvSpPr>
              <p:spPr bwMode="auto">
                <a:xfrm>
                  <a:off x="4763" y="2736"/>
                  <a:ext cx="66" cy="582"/>
                </a:xfrm>
                <a:prstGeom prst="line">
                  <a:avLst/>
                </a:prstGeom>
                <a:noFill/>
                <a:ln w="127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4748" y="3339"/>
              <a:ext cx="228" cy="461"/>
              <a:chOff x="4748" y="3339"/>
              <a:chExt cx="228" cy="461"/>
            </a:xfrm>
          </p:grpSpPr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4748" y="3437"/>
                <a:ext cx="228" cy="363"/>
                <a:chOff x="4748" y="3437"/>
                <a:chExt cx="228" cy="363"/>
              </a:xfrm>
            </p:grpSpPr>
            <p:sp>
              <p:nvSpPr>
                <p:cNvPr id="21527" name="Freeform 27"/>
                <p:cNvSpPr>
                  <a:spLocks/>
                </p:cNvSpPr>
                <p:nvPr/>
              </p:nvSpPr>
              <p:spPr bwMode="auto">
                <a:xfrm>
                  <a:off x="4748" y="3437"/>
                  <a:ext cx="228" cy="234"/>
                </a:xfrm>
                <a:custGeom>
                  <a:avLst/>
                  <a:gdLst>
                    <a:gd name="T0" fmla="*/ 15 w 228"/>
                    <a:gd name="T1" fmla="*/ 1 h 234"/>
                    <a:gd name="T2" fmla="*/ 0 w 228"/>
                    <a:gd name="T3" fmla="*/ 195 h 234"/>
                    <a:gd name="T4" fmla="*/ 22 w 228"/>
                    <a:gd name="T5" fmla="*/ 234 h 234"/>
                    <a:gd name="T6" fmla="*/ 202 w 228"/>
                    <a:gd name="T7" fmla="*/ 234 h 234"/>
                    <a:gd name="T8" fmla="*/ 228 w 228"/>
                    <a:gd name="T9" fmla="*/ 189 h 234"/>
                    <a:gd name="T10" fmla="*/ 211 w 228"/>
                    <a:gd name="T11" fmla="*/ 0 h 234"/>
                    <a:gd name="T12" fmla="*/ 15 w 228"/>
                    <a:gd name="T13" fmla="*/ 1 h 2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28" h="234">
                      <a:moveTo>
                        <a:pt x="15" y="1"/>
                      </a:moveTo>
                      <a:lnTo>
                        <a:pt x="0" y="195"/>
                      </a:lnTo>
                      <a:lnTo>
                        <a:pt x="22" y="234"/>
                      </a:lnTo>
                      <a:lnTo>
                        <a:pt x="202" y="234"/>
                      </a:lnTo>
                      <a:lnTo>
                        <a:pt x="228" y="189"/>
                      </a:lnTo>
                      <a:lnTo>
                        <a:pt x="211" y="0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8" name="Freeform 28"/>
                <p:cNvSpPr>
                  <a:spLocks/>
                </p:cNvSpPr>
                <p:nvPr/>
              </p:nvSpPr>
              <p:spPr bwMode="auto">
                <a:xfrm>
                  <a:off x="4748" y="3625"/>
                  <a:ext cx="228" cy="175"/>
                </a:xfrm>
                <a:custGeom>
                  <a:avLst/>
                  <a:gdLst>
                    <a:gd name="T0" fmla="*/ 0 w 228"/>
                    <a:gd name="T1" fmla="*/ 6 h 175"/>
                    <a:gd name="T2" fmla="*/ 0 w 228"/>
                    <a:gd name="T3" fmla="*/ 136 h 175"/>
                    <a:gd name="T4" fmla="*/ 8 w 228"/>
                    <a:gd name="T5" fmla="*/ 148 h 175"/>
                    <a:gd name="T6" fmla="*/ 17 w 228"/>
                    <a:gd name="T7" fmla="*/ 156 h 175"/>
                    <a:gd name="T8" fmla="*/ 30 w 228"/>
                    <a:gd name="T9" fmla="*/ 162 h 175"/>
                    <a:gd name="T10" fmla="*/ 46 w 228"/>
                    <a:gd name="T11" fmla="*/ 167 h 175"/>
                    <a:gd name="T12" fmla="*/ 60 w 228"/>
                    <a:gd name="T13" fmla="*/ 171 h 175"/>
                    <a:gd name="T14" fmla="*/ 77 w 228"/>
                    <a:gd name="T15" fmla="*/ 173 h 175"/>
                    <a:gd name="T16" fmla="*/ 100 w 228"/>
                    <a:gd name="T17" fmla="*/ 175 h 175"/>
                    <a:gd name="T18" fmla="*/ 127 w 228"/>
                    <a:gd name="T19" fmla="*/ 175 h 175"/>
                    <a:gd name="T20" fmla="*/ 152 w 228"/>
                    <a:gd name="T21" fmla="*/ 173 h 175"/>
                    <a:gd name="T22" fmla="*/ 170 w 228"/>
                    <a:gd name="T23" fmla="*/ 170 h 175"/>
                    <a:gd name="T24" fmla="*/ 183 w 228"/>
                    <a:gd name="T25" fmla="*/ 167 h 175"/>
                    <a:gd name="T26" fmla="*/ 198 w 228"/>
                    <a:gd name="T27" fmla="*/ 161 h 175"/>
                    <a:gd name="T28" fmla="*/ 213 w 228"/>
                    <a:gd name="T29" fmla="*/ 152 h 175"/>
                    <a:gd name="T30" fmla="*/ 224 w 228"/>
                    <a:gd name="T31" fmla="*/ 144 h 175"/>
                    <a:gd name="T32" fmla="*/ 228 w 228"/>
                    <a:gd name="T33" fmla="*/ 133 h 175"/>
                    <a:gd name="T34" fmla="*/ 228 w 228"/>
                    <a:gd name="T35" fmla="*/ 0 h 175"/>
                    <a:gd name="T36" fmla="*/ 221 w 228"/>
                    <a:gd name="T37" fmla="*/ 12 h 175"/>
                    <a:gd name="T38" fmla="*/ 211 w 228"/>
                    <a:gd name="T39" fmla="*/ 22 h 175"/>
                    <a:gd name="T40" fmla="*/ 202 w 228"/>
                    <a:gd name="T41" fmla="*/ 28 h 175"/>
                    <a:gd name="T42" fmla="*/ 189 w 228"/>
                    <a:gd name="T43" fmla="*/ 34 h 175"/>
                    <a:gd name="T44" fmla="*/ 174 w 228"/>
                    <a:gd name="T45" fmla="*/ 38 h 175"/>
                    <a:gd name="T46" fmla="*/ 153 w 228"/>
                    <a:gd name="T47" fmla="*/ 42 h 175"/>
                    <a:gd name="T48" fmla="*/ 131 w 228"/>
                    <a:gd name="T49" fmla="*/ 44 h 175"/>
                    <a:gd name="T50" fmla="*/ 98 w 228"/>
                    <a:gd name="T51" fmla="*/ 44 h 175"/>
                    <a:gd name="T52" fmla="*/ 75 w 228"/>
                    <a:gd name="T53" fmla="*/ 42 h 175"/>
                    <a:gd name="T54" fmla="*/ 57 w 228"/>
                    <a:gd name="T55" fmla="*/ 39 h 175"/>
                    <a:gd name="T56" fmla="*/ 40 w 228"/>
                    <a:gd name="T57" fmla="*/ 35 h 175"/>
                    <a:gd name="T58" fmla="*/ 24 w 228"/>
                    <a:gd name="T59" fmla="*/ 29 h 175"/>
                    <a:gd name="T60" fmla="*/ 12 w 228"/>
                    <a:gd name="T61" fmla="*/ 19 h 175"/>
                    <a:gd name="T62" fmla="*/ 0 w 228"/>
                    <a:gd name="T63" fmla="*/ 6 h 17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28" h="175">
                      <a:moveTo>
                        <a:pt x="0" y="6"/>
                      </a:moveTo>
                      <a:lnTo>
                        <a:pt x="0" y="136"/>
                      </a:lnTo>
                      <a:lnTo>
                        <a:pt x="8" y="148"/>
                      </a:lnTo>
                      <a:lnTo>
                        <a:pt x="17" y="156"/>
                      </a:lnTo>
                      <a:lnTo>
                        <a:pt x="30" y="162"/>
                      </a:lnTo>
                      <a:lnTo>
                        <a:pt x="46" y="167"/>
                      </a:lnTo>
                      <a:lnTo>
                        <a:pt x="60" y="171"/>
                      </a:lnTo>
                      <a:lnTo>
                        <a:pt x="77" y="173"/>
                      </a:lnTo>
                      <a:lnTo>
                        <a:pt x="100" y="175"/>
                      </a:lnTo>
                      <a:lnTo>
                        <a:pt x="127" y="175"/>
                      </a:lnTo>
                      <a:lnTo>
                        <a:pt x="152" y="173"/>
                      </a:lnTo>
                      <a:lnTo>
                        <a:pt x="170" y="170"/>
                      </a:lnTo>
                      <a:lnTo>
                        <a:pt x="183" y="167"/>
                      </a:lnTo>
                      <a:lnTo>
                        <a:pt x="198" y="161"/>
                      </a:lnTo>
                      <a:lnTo>
                        <a:pt x="213" y="152"/>
                      </a:lnTo>
                      <a:lnTo>
                        <a:pt x="224" y="144"/>
                      </a:lnTo>
                      <a:lnTo>
                        <a:pt x="228" y="133"/>
                      </a:lnTo>
                      <a:lnTo>
                        <a:pt x="228" y="0"/>
                      </a:lnTo>
                      <a:lnTo>
                        <a:pt x="221" y="12"/>
                      </a:lnTo>
                      <a:lnTo>
                        <a:pt x="211" y="22"/>
                      </a:lnTo>
                      <a:lnTo>
                        <a:pt x="202" y="28"/>
                      </a:lnTo>
                      <a:lnTo>
                        <a:pt x="189" y="34"/>
                      </a:lnTo>
                      <a:lnTo>
                        <a:pt x="174" y="38"/>
                      </a:lnTo>
                      <a:lnTo>
                        <a:pt x="153" y="42"/>
                      </a:lnTo>
                      <a:lnTo>
                        <a:pt x="131" y="44"/>
                      </a:lnTo>
                      <a:lnTo>
                        <a:pt x="98" y="44"/>
                      </a:lnTo>
                      <a:lnTo>
                        <a:pt x="75" y="42"/>
                      </a:lnTo>
                      <a:lnTo>
                        <a:pt x="57" y="39"/>
                      </a:lnTo>
                      <a:lnTo>
                        <a:pt x="40" y="35"/>
                      </a:lnTo>
                      <a:lnTo>
                        <a:pt x="24" y="29"/>
                      </a:lnTo>
                      <a:lnTo>
                        <a:pt x="12" y="1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26" name="Freeform 29"/>
              <p:cNvSpPr>
                <a:spLocks/>
              </p:cNvSpPr>
              <p:nvPr/>
            </p:nvSpPr>
            <p:spPr bwMode="auto">
              <a:xfrm>
                <a:off x="4761" y="3339"/>
                <a:ext cx="200" cy="141"/>
              </a:xfrm>
              <a:custGeom>
                <a:avLst/>
                <a:gdLst>
                  <a:gd name="T0" fmla="*/ 0 w 200"/>
                  <a:gd name="T1" fmla="*/ 119 h 141"/>
                  <a:gd name="T2" fmla="*/ 16 w 200"/>
                  <a:gd name="T3" fmla="*/ 128 h 141"/>
                  <a:gd name="T4" fmla="*/ 32 w 200"/>
                  <a:gd name="T5" fmla="*/ 133 h 141"/>
                  <a:gd name="T6" fmla="*/ 47 w 200"/>
                  <a:gd name="T7" fmla="*/ 137 h 141"/>
                  <a:gd name="T8" fmla="*/ 63 w 200"/>
                  <a:gd name="T9" fmla="*/ 139 h 141"/>
                  <a:gd name="T10" fmla="*/ 86 w 200"/>
                  <a:gd name="T11" fmla="*/ 141 h 141"/>
                  <a:gd name="T12" fmla="*/ 113 w 200"/>
                  <a:gd name="T13" fmla="*/ 141 h 141"/>
                  <a:gd name="T14" fmla="*/ 138 w 200"/>
                  <a:gd name="T15" fmla="*/ 139 h 141"/>
                  <a:gd name="T16" fmla="*/ 155 w 200"/>
                  <a:gd name="T17" fmla="*/ 136 h 141"/>
                  <a:gd name="T18" fmla="*/ 170 w 200"/>
                  <a:gd name="T19" fmla="*/ 132 h 141"/>
                  <a:gd name="T20" fmla="*/ 185 w 200"/>
                  <a:gd name="T21" fmla="*/ 126 h 141"/>
                  <a:gd name="T22" fmla="*/ 200 w 200"/>
                  <a:gd name="T23" fmla="*/ 116 h 141"/>
                  <a:gd name="T24" fmla="*/ 197 w 200"/>
                  <a:gd name="T25" fmla="*/ 96 h 141"/>
                  <a:gd name="T26" fmla="*/ 172 w 200"/>
                  <a:gd name="T27" fmla="*/ 0 h 141"/>
                  <a:gd name="T28" fmla="*/ 157 w 200"/>
                  <a:gd name="T29" fmla="*/ 4 h 141"/>
                  <a:gd name="T30" fmla="*/ 139 w 200"/>
                  <a:gd name="T31" fmla="*/ 8 h 141"/>
                  <a:gd name="T32" fmla="*/ 117 w 200"/>
                  <a:gd name="T33" fmla="*/ 10 h 141"/>
                  <a:gd name="T34" fmla="*/ 98 w 200"/>
                  <a:gd name="T35" fmla="*/ 11 h 141"/>
                  <a:gd name="T36" fmla="*/ 80 w 200"/>
                  <a:gd name="T37" fmla="*/ 10 h 141"/>
                  <a:gd name="T38" fmla="*/ 61 w 200"/>
                  <a:gd name="T39" fmla="*/ 8 h 141"/>
                  <a:gd name="T40" fmla="*/ 43 w 200"/>
                  <a:gd name="T41" fmla="*/ 5 h 141"/>
                  <a:gd name="T42" fmla="*/ 23 w 200"/>
                  <a:gd name="T43" fmla="*/ 1 h 141"/>
                  <a:gd name="T44" fmla="*/ 2 w 200"/>
                  <a:gd name="T45" fmla="*/ 97 h 141"/>
                  <a:gd name="T46" fmla="*/ 0 w 200"/>
                  <a:gd name="T47" fmla="*/ 119 h 14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00" h="141">
                    <a:moveTo>
                      <a:pt x="0" y="119"/>
                    </a:moveTo>
                    <a:lnTo>
                      <a:pt x="16" y="128"/>
                    </a:lnTo>
                    <a:lnTo>
                      <a:pt x="32" y="133"/>
                    </a:lnTo>
                    <a:lnTo>
                      <a:pt x="47" y="137"/>
                    </a:lnTo>
                    <a:lnTo>
                      <a:pt x="63" y="139"/>
                    </a:lnTo>
                    <a:lnTo>
                      <a:pt x="86" y="141"/>
                    </a:lnTo>
                    <a:lnTo>
                      <a:pt x="113" y="141"/>
                    </a:lnTo>
                    <a:lnTo>
                      <a:pt x="138" y="139"/>
                    </a:lnTo>
                    <a:lnTo>
                      <a:pt x="155" y="136"/>
                    </a:lnTo>
                    <a:lnTo>
                      <a:pt x="170" y="132"/>
                    </a:lnTo>
                    <a:lnTo>
                      <a:pt x="185" y="126"/>
                    </a:lnTo>
                    <a:lnTo>
                      <a:pt x="200" y="116"/>
                    </a:lnTo>
                    <a:lnTo>
                      <a:pt x="197" y="96"/>
                    </a:lnTo>
                    <a:lnTo>
                      <a:pt x="172" y="0"/>
                    </a:lnTo>
                    <a:lnTo>
                      <a:pt x="157" y="4"/>
                    </a:lnTo>
                    <a:lnTo>
                      <a:pt x="139" y="8"/>
                    </a:lnTo>
                    <a:lnTo>
                      <a:pt x="117" y="10"/>
                    </a:lnTo>
                    <a:lnTo>
                      <a:pt x="98" y="11"/>
                    </a:lnTo>
                    <a:lnTo>
                      <a:pt x="80" y="10"/>
                    </a:lnTo>
                    <a:lnTo>
                      <a:pt x="61" y="8"/>
                    </a:lnTo>
                    <a:lnTo>
                      <a:pt x="43" y="5"/>
                    </a:lnTo>
                    <a:lnTo>
                      <a:pt x="23" y="1"/>
                    </a:lnTo>
                    <a:lnTo>
                      <a:pt x="2" y="9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4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4805" y="3504"/>
              <a:ext cx="108" cy="139"/>
              <a:chOff x="4805" y="3504"/>
              <a:chExt cx="108" cy="139"/>
            </a:xfrm>
          </p:grpSpPr>
          <p:sp>
            <p:nvSpPr>
              <p:cNvPr id="21523" name="Line 31"/>
              <p:cNvSpPr>
                <a:spLocks noChangeShapeType="1"/>
              </p:cNvSpPr>
              <p:nvPr/>
            </p:nvSpPr>
            <p:spPr bwMode="auto">
              <a:xfrm>
                <a:off x="4912" y="3504"/>
                <a:ext cx="1" cy="139"/>
              </a:xfrm>
              <a:prstGeom prst="line">
                <a:avLst/>
              </a:prstGeom>
              <a:noFill/>
              <a:ln w="12700">
                <a:solidFill>
                  <a:srgbClr val="4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4" name="Line 32"/>
              <p:cNvSpPr>
                <a:spLocks noChangeShapeType="1"/>
              </p:cNvSpPr>
              <p:nvPr/>
            </p:nvSpPr>
            <p:spPr bwMode="auto">
              <a:xfrm flipV="1">
                <a:off x="4805" y="3504"/>
                <a:ext cx="1" cy="139"/>
              </a:xfrm>
              <a:prstGeom prst="line">
                <a:avLst/>
              </a:prstGeom>
              <a:noFill/>
              <a:ln w="12700">
                <a:solidFill>
                  <a:srgbClr val="4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0" name="Freeform 33"/>
            <p:cNvSpPr>
              <a:spLocks/>
            </p:cNvSpPr>
            <p:nvPr/>
          </p:nvSpPr>
          <p:spPr bwMode="auto">
            <a:xfrm>
              <a:off x="3684" y="3684"/>
              <a:ext cx="855" cy="361"/>
            </a:xfrm>
            <a:custGeom>
              <a:avLst/>
              <a:gdLst>
                <a:gd name="T0" fmla="*/ 855 w 855"/>
                <a:gd name="T1" fmla="*/ 1 h 361"/>
                <a:gd name="T2" fmla="*/ 794 w 855"/>
                <a:gd name="T3" fmla="*/ 0 h 361"/>
                <a:gd name="T4" fmla="*/ 705 w 855"/>
                <a:gd name="T5" fmla="*/ 3 h 361"/>
                <a:gd name="T6" fmla="*/ 630 w 855"/>
                <a:gd name="T7" fmla="*/ 5 h 361"/>
                <a:gd name="T8" fmla="*/ 547 w 855"/>
                <a:gd name="T9" fmla="*/ 8 h 361"/>
                <a:gd name="T10" fmla="*/ 481 w 855"/>
                <a:gd name="T11" fmla="*/ 14 h 361"/>
                <a:gd name="T12" fmla="*/ 427 w 855"/>
                <a:gd name="T13" fmla="*/ 17 h 361"/>
                <a:gd name="T14" fmla="*/ 380 w 855"/>
                <a:gd name="T15" fmla="*/ 26 h 361"/>
                <a:gd name="T16" fmla="*/ 337 w 855"/>
                <a:gd name="T17" fmla="*/ 37 h 361"/>
                <a:gd name="T18" fmla="*/ 288 w 855"/>
                <a:gd name="T19" fmla="*/ 55 h 361"/>
                <a:gd name="T20" fmla="*/ 242 w 855"/>
                <a:gd name="T21" fmla="*/ 74 h 361"/>
                <a:gd name="T22" fmla="*/ 204 w 855"/>
                <a:gd name="T23" fmla="*/ 96 h 361"/>
                <a:gd name="T24" fmla="*/ 165 w 855"/>
                <a:gd name="T25" fmla="*/ 120 h 361"/>
                <a:gd name="T26" fmla="*/ 133 w 855"/>
                <a:gd name="T27" fmla="*/ 145 h 361"/>
                <a:gd name="T28" fmla="*/ 107 w 855"/>
                <a:gd name="T29" fmla="*/ 172 h 361"/>
                <a:gd name="T30" fmla="*/ 84 w 855"/>
                <a:gd name="T31" fmla="*/ 196 h 361"/>
                <a:gd name="T32" fmla="*/ 61 w 855"/>
                <a:gd name="T33" fmla="*/ 225 h 361"/>
                <a:gd name="T34" fmla="*/ 43 w 855"/>
                <a:gd name="T35" fmla="*/ 250 h 361"/>
                <a:gd name="T36" fmla="*/ 25 w 855"/>
                <a:gd name="T37" fmla="*/ 279 h 361"/>
                <a:gd name="T38" fmla="*/ 13 w 855"/>
                <a:gd name="T39" fmla="*/ 306 h 361"/>
                <a:gd name="T40" fmla="*/ 3 w 855"/>
                <a:gd name="T41" fmla="*/ 336 h 361"/>
                <a:gd name="T42" fmla="*/ 0 w 855"/>
                <a:gd name="T43" fmla="*/ 361 h 361"/>
                <a:gd name="T44" fmla="*/ 108 w 855"/>
                <a:gd name="T45" fmla="*/ 361 h 361"/>
                <a:gd name="T46" fmla="*/ 114 w 855"/>
                <a:gd name="T47" fmla="*/ 332 h 361"/>
                <a:gd name="T48" fmla="*/ 125 w 855"/>
                <a:gd name="T49" fmla="*/ 306 h 361"/>
                <a:gd name="T50" fmla="*/ 142 w 855"/>
                <a:gd name="T51" fmla="*/ 279 h 361"/>
                <a:gd name="T52" fmla="*/ 163 w 855"/>
                <a:gd name="T53" fmla="*/ 256 h 361"/>
                <a:gd name="T54" fmla="*/ 188 w 855"/>
                <a:gd name="T55" fmla="*/ 231 h 361"/>
                <a:gd name="T56" fmla="*/ 222 w 855"/>
                <a:gd name="T57" fmla="*/ 203 h 361"/>
                <a:gd name="T58" fmla="*/ 265 w 855"/>
                <a:gd name="T59" fmla="*/ 177 h 361"/>
                <a:gd name="T60" fmla="*/ 304 w 855"/>
                <a:gd name="T61" fmla="*/ 158 h 361"/>
                <a:gd name="T62" fmla="*/ 349 w 855"/>
                <a:gd name="T63" fmla="*/ 142 h 361"/>
                <a:gd name="T64" fmla="*/ 398 w 855"/>
                <a:gd name="T65" fmla="*/ 128 h 361"/>
                <a:gd name="T66" fmla="*/ 452 w 855"/>
                <a:gd name="T67" fmla="*/ 116 h 361"/>
                <a:gd name="T68" fmla="*/ 508 w 855"/>
                <a:gd name="T69" fmla="*/ 105 h 361"/>
                <a:gd name="T70" fmla="*/ 588 w 855"/>
                <a:gd name="T71" fmla="*/ 94 h 361"/>
                <a:gd name="T72" fmla="*/ 668 w 855"/>
                <a:gd name="T73" fmla="*/ 86 h 361"/>
                <a:gd name="T74" fmla="*/ 770 w 855"/>
                <a:gd name="T75" fmla="*/ 74 h 361"/>
                <a:gd name="T76" fmla="*/ 855 w 855"/>
                <a:gd name="T77" fmla="*/ 66 h 361"/>
                <a:gd name="T78" fmla="*/ 855 w 855"/>
                <a:gd name="T79" fmla="*/ 1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5" h="361">
                  <a:moveTo>
                    <a:pt x="855" y="1"/>
                  </a:moveTo>
                  <a:lnTo>
                    <a:pt x="794" y="0"/>
                  </a:lnTo>
                  <a:lnTo>
                    <a:pt x="705" y="3"/>
                  </a:lnTo>
                  <a:lnTo>
                    <a:pt x="630" y="5"/>
                  </a:lnTo>
                  <a:lnTo>
                    <a:pt x="547" y="8"/>
                  </a:lnTo>
                  <a:lnTo>
                    <a:pt x="481" y="14"/>
                  </a:lnTo>
                  <a:lnTo>
                    <a:pt x="427" y="17"/>
                  </a:lnTo>
                  <a:lnTo>
                    <a:pt x="380" y="26"/>
                  </a:lnTo>
                  <a:lnTo>
                    <a:pt x="337" y="37"/>
                  </a:lnTo>
                  <a:lnTo>
                    <a:pt x="288" y="55"/>
                  </a:lnTo>
                  <a:lnTo>
                    <a:pt x="242" y="74"/>
                  </a:lnTo>
                  <a:lnTo>
                    <a:pt x="204" y="96"/>
                  </a:lnTo>
                  <a:lnTo>
                    <a:pt x="165" y="120"/>
                  </a:lnTo>
                  <a:lnTo>
                    <a:pt x="133" y="145"/>
                  </a:lnTo>
                  <a:lnTo>
                    <a:pt x="107" y="172"/>
                  </a:lnTo>
                  <a:lnTo>
                    <a:pt x="84" y="196"/>
                  </a:lnTo>
                  <a:lnTo>
                    <a:pt x="61" y="225"/>
                  </a:lnTo>
                  <a:lnTo>
                    <a:pt x="43" y="250"/>
                  </a:lnTo>
                  <a:lnTo>
                    <a:pt x="25" y="279"/>
                  </a:lnTo>
                  <a:lnTo>
                    <a:pt x="13" y="306"/>
                  </a:lnTo>
                  <a:lnTo>
                    <a:pt x="3" y="336"/>
                  </a:lnTo>
                  <a:lnTo>
                    <a:pt x="0" y="361"/>
                  </a:lnTo>
                  <a:lnTo>
                    <a:pt x="108" y="361"/>
                  </a:lnTo>
                  <a:lnTo>
                    <a:pt x="114" y="332"/>
                  </a:lnTo>
                  <a:lnTo>
                    <a:pt x="125" y="306"/>
                  </a:lnTo>
                  <a:lnTo>
                    <a:pt x="142" y="279"/>
                  </a:lnTo>
                  <a:lnTo>
                    <a:pt x="163" y="256"/>
                  </a:lnTo>
                  <a:lnTo>
                    <a:pt x="188" y="231"/>
                  </a:lnTo>
                  <a:lnTo>
                    <a:pt x="222" y="203"/>
                  </a:lnTo>
                  <a:lnTo>
                    <a:pt x="265" y="177"/>
                  </a:lnTo>
                  <a:lnTo>
                    <a:pt x="304" y="158"/>
                  </a:lnTo>
                  <a:lnTo>
                    <a:pt x="349" y="142"/>
                  </a:lnTo>
                  <a:lnTo>
                    <a:pt x="398" y="128"/>
                  </a:lnTo>
                  <a:lnTo>
                    <a:pt x="452" y="116"/>
                  </a:lnTo>
                  <a:lnTo>
                    <a:pt x="508" y="105"/>
                  </a:lnTo>
                  <a:lnTo>
                    <a:pt x="588" y="94"/>
                  </a:lnTo>
                  <a:lnTo>
                    <a:pt x="668" y="86"/>
                  </a:lnTo>
                  <a:lnTo>
                    <a:pt x="770" y="74"/>
                  </a:lnTo>
                  <a:lnTo>
                    <a:pt x="855" y="66"/>
                  </a:lnTo>
                  <a:lnTo>
                    <a:pt x="855" y="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34"/>
            <p:cNvSpPr>
              <a:spLocks/>
            </p:cNvSpPr>
            <p:nvPr/>
          </p:nvSpPr>
          <p:spPr bwMode="auto">
            <a:xfrm>
              <a:off x="4536" y="3675"/>
              <a:ext cx="62" cy="82"/>
            </a:xfrm>
            <a:custGeom>
              <a:avLst/>
              <a:gdLst>
                <a:gd name="T0" fmla="*/ 0 w 62"/>
                <a:gd name="T1" fmla="*/ 9 h 82"/>
                <a:gd name="T2" fmla="*/ 62 w 62"/>
                <a:gd name="T3" fmla="*/ 0 h 82"/>
                <a:gd name="T4" fmla="*/ 62 w 62"/>
                <a:gd name="T5" fmla="*/ 82 h 82"/>
                <a:gd name="T6" fmla="*/ 0 w 62"/>
                <a:gd name="T7" fmla="*/ 73 h 82"/>
                <a:gd name="T8" fmla="*/ 0 w 62"/>
                <a:gd name="T9" fmla="*/ 9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82">
                  <a:moveTo>
                    <a:pt x="0" y="9"/>
                  </a:moveTo>
                  <a:lnTo>
                    <a:pt x="62" y="0"/>
                  </a:lnTo>
                  <a:lnTo>
                    <a:pt x="62" y="82"/>
                  </a:lnTo>
                  <a:lnTo>
                    <a:pt x="0" y="7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Rectangle 35"/>
            <p:cNvSpPr>
              <a:spLocks noChangeArrowheads="1"/>
            </p:cNvSpPr>
            <p:nvPr/>
          </p:nvSpPr>
          <p:spPr bwMode="auto">
            <a:xfrm>
              <a:off x="4595" y="3674"/>
              <a:ext cx="169" cy="89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7519988" y="3317875"/>
            <a:ext cx="373062" cy="811213"/>
            <a:chOff x="4737" y="2090"/>
            <a:chExt cx="235" cy="511"/>
          </a:xfrm>
        </p:grpSpPr>
        <p:sp>
          <p:nvSpPr>
            <p:cNvPr id="21510" name="Freeform 37"/>
            <p:cNvSpPr>
              <a:spLocks/>
            </p:cNvSpPr>
            <p:nvPr/>
          </p:nvSpPr>
          <p:spPr bwMode="auto">
            <a:xfrm>
              <a:off x="4737" y="2090"/>
              <a:ext cx="235" cy="511"/>
            </a:xfrm>
            <a:custGeom>
              <a:avLst/>
              <a:gdLst>
                <a:gd name="T0" fmla="*/ 41 w 235"/>
                <a:gd name="T1" fmla="*/ 232 h 511"/>
                <a:gd name="T2" fmla="*/ 45 w 235"/>
                <a:gd name="T3" fmla="*/ 253 h 511"/>
                <a:gd name="T4" fmla="*/ 44 w 235"/>
                <a:gd name="T5" fmla="*/ 271 h 511"/>
                <a:gd name="T6" fmla="*/ 41 w 235"/>
                <a:gd name="T7" fmla="*/ 285 h 511"/>
                <a:gd name="T8" fmla="*/ 34 w 235"/>
                <a:gd name="T9" fmla="*/ 301 h 511"/>
                <a:gd name="T10" fmla="*/ 24 w 235"/>
                <a:gd name="T11" fmla="*/ 317 h 511"/>
                <a:gd name="T12" fmla="*/ 14 w 235"/>
                <a:gd name="T13" fmla="*/ 334 h 511"/>
                <a:gd name="T14" fmla="*/ 6 w 235"/>
                <a:gd name="T15" fmla="*/ 357 h 511"/>
                <a:gd name="T16" fmla="*/ 2 w 235"/>
                <a:gd name="T17" fmla="*/ 376 h 511"/>
                <a:gd name="T18" fmla="*/ 0 w 235"/>
                <a:gd name="T19" fmla="*/ 398 h 511"/>
                <a:gd name="T20" fmla="*/ 1 w 235"/>
                <a:gd name="T21" fmla="*/ 420 h 511"/>
                <a:gd name="T22" fmla="*/ 4 w 235"/>
                <a:gd name="T23" fmla="*/ 437 h 511"/>
                <a:gd name="T24" fmla="*/ 11 w 235"/>
                <a:gd name="T25" fmla="*/ 456 h 511"/>
                <a:gd name="T26" fmla="*/ 20 w 235"/>
                <a:gd name="T27" fmla="*/ 472 h 511"/>
                <a:gd name="T28" fmla="*/ 34 w 235"/>
                <a:gd name="T29" fmla="*/ 486 h 511"/>
                <a:gd name="T30" fmla="*/ 54 w 235"/>
                <a:gd name="T31" fmla="*/ 496 h 511"/>
                <a:gd name="T32" fmla="*/ 73 w 235"/>
                <a:gd name="T33" fmla="*/ 504 h 511"/>
                <a:gd name="T34" fmla="*/ 97 w 235"/>
                <a:gd name="T35" fmla="*/ 509 h 511"/>
                <a:gd name="T36" fmla="*/ 120 w 235"/>
                <a:gd name="T37" fmla="*/ 511 h 511"/>
                <a:gd name="T38" fmla="*/ 144 w 235"/>
                <a:gd name="T39" fmla="*/ 509 h 511"/>
                <a:gd name="T40" fmla="*/ 163 w 235"/>
                <a:gd name="T41" fmla="*/ 504 h 511"/>
                <a:gd name="T42" fmla="*/ 179 w 235"/>
                <a:gd name="T43" fmla="*/ 495 h 511"/>
                <a:gd name="T44" fmla="*/ 193 w 235"/>
                <a:gd name="T45" fmla="*/ 481 h 511"/>
                <a:gd name="T46" fmla="*/ 205 w 235"/>
                <a:gd name="T47" fmla="*/ 464 h 511"/>
                <a:gd name="T48" fmla="*/ 215 w 235"/>
                <a:gd name="T49" fmla="*/ 444 h 511"/>
                <a:gd name="T50" fmla="*/ 222 w 235"/>
                <a:gd name="T51" fmla="*/ 420 h 511"/>
                <a:gd name="T52" fmla="*/ 227 w 235"/>
                <a:gd name="T53" fmla="*/ 396 h 511"/>
                <a:gd name="T54" fmla="*/ 231 w 235"/>
                <a:gd name="T55" fmla="*/ 365 h 511"/>
                <a:gd name="T56" fmla="*/ 232 w 235"/>
                <a:gd name="T57" fmla="*/ 334 h 511"/>
                <a:gd name="T58" fmla="*/ 235 w 235"/>
                <a:gd name="T59" fmla="*/ 265 h 511"/>
                <a:gd name="T60" fmla="*/ 229 w 235"/>
                <a:gd name="T61" fmla="*/ 190 h 511"/>
                <a:gd name="T62" fmla="*/ 222 w 235"/>
                <a:gd name="T63" fmla="*/ 156 h 511"/>
                <a:gd name="T64" fmla="*/ 215 w 235"/>
                <a:gd name="T65" fmla="*/ 136 h 511"/>
                <a:gd name="T66" fmla="*/ 210 w 235"/>
                <a:gd name="T67" fmla="*/ 122 h 511"/>
                <a:gd name="T68" fmla="*/ 202 w 235"/>
                <a:gd name="T69" fmla="*/ 109 h 511"/>
                <a:gd name="T70" fmla="*/ 192 w 235"/>
                <a:gd name="T71" fmla="*/ 96 h 511"/>
                <a:gd name="T72" fmla="*/ 194 w 235"/>
                <a:gd name="T73" fmla="*/ 110 h 511"/>
                <a:gd name="T74" fmla="*/ 193 w 235"/>
                <a:gd name="T75" fmla="*/ 125 h 511"/>
                <a:gd name="T76" fmla="*/ 191 w 235"/>
                <a:gd name="T77" fmla="*/ 139 h 511"/>
                <a:gd name="T78" fmla="*/ 182 w 235"/>
                <a:gd name="T79" fmla="*/ 161 h 511"/>
                <a:gd name="T80" fmla="*/ 176 w 235"/>
                <a:gd name="T81" fmla="*/ 117 h 511"/>
                <a:gd name="T82" fmla="*/ 172 w 235"/>
                <a:gd name="T83" fmla="*/ 94 h 511"/>
                <a:gd name="T84" fmla="*/ 164 w 235"/>
                <a:gd name="T85" fmla="*/ 78 h 511"/>
                <a:gd name="T86" fmla="*/ 155 w 235"/>
                <a:gd name="T87" fmla="*/ 57 h 511"/>
                <a:gd name="T88" fmla="*/ 144 w 235"/>
                <a:gd name="T89" fmla="*/ 39 h 511"/>
                <a:gd name="T90" fmla="*/ 130 w 235"/>
                <a:gd name="T91" fmla="*/ 20 h 511"/>
                <a:gd name="T92" fmla="*/ 114 w 235"/>
                <a:gd name="T93" fmla="*/ 0 h 511"/>
                <a:gd name="T94" fmla="*/ 122 w 235"/>
                <a:gd name="T95" fmla="*/ 27 h 511"/>
                <a:gd name="T96" fmla="*/ 127 w 235"/>
                <a:gd name="T97" fmla="*/ 51 h 511"/>
                <a:gd name="T98" fmla="*/ 130 w 235"/>
                <a:gd name="T99" fmla="*/ 79 h 511"/>
                <a:gd name="T100" fmla="*/ 127 w 235"/>
                <a:gd name="T101" fmla="*/ 105 h 511"/>
                <a:gd name="T102" fmla="*/ 120 w 235"/>
                <a:gd name="T103" fmla="*/ 134 h 511"/>
                <a:gd name="T104" fmla="*/ 114 w 235"/>
                <a:gd name="T105" fmla="*/ 156 h 511"/>
                <a:gd name="T106" fmla="*/ 103 w 235"/>
                <a:gd name="T107" fmla="*/ 180 h 511"/>
                <a:gd name="T108" fmla="*/ 95 w 235"/>
                <a:gd name="T109" fmla="*/ 204 h 511"/>
                <a:gd name="T110" fmla="*/ 84 w 235"/>
                <a:gd name="T111" fmla="*/ 222 h 511"/>
                <a:gd name="T112" fmla="*/ 80 w 235"/>
                <a:gd name="T113" fmla="*/ 229 h 511"/>
                <a:gd name="T114" fmla="*/ 72 w 235"/>
                <a:gd name="T115" fmla="*/ 234 h 511"/>
                <a:gd name="T116" fmla="*/ 62 w 235"/>
                <a:gd name="T117" fmla="*/ 235 h 511"/>
                <a:gd name="T118" fmla="*/ 54 w 235"/>
                <a:gd name="T119" fmla="*/ 230 h 511"/>
                <a:gd name="T120" fmla="*/ 46 w 235"/>
                <a:gd name="T121" fmla="*/ 223 h 511"/>
                <a:gd name="T122" fmla="*/ 35 w 235"/>
                <a:gd name="T123" fmla="*/ 214 h 511"/>
                <a:gd name="T124" fmla="*/ 41 w 235"/>
                <a:gd name="T125" fmla="*/ 232 h 5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35" h="511">
                  <a:moveTo>
                    <a:pt x="41" y="232"/>
                  </a:moveTo>
                  <a:lnTo>
                    <a:pt x="45" y="253"/>
                  </a:lnTo>
                  <a:lnTo>
                    <a:pt x="44" y="271"/>
                  </a:lnTo>
                  <a:lnTo>
                    <a:pt x="41" y="285"/>
                  </a:lnTo>
                  <a:lnTo>
                    <a:pt x="34" y="301"/>
                  </a:lnTo>
                  <a:lnTo>
                    <a:pt x="24" y="317"/>
                  </a:lnTo>
                  <a:lnTo>
                    <a:pt x="14" y="334"/>
                  </a:lnTo>
                  <a:lnTo>
                    <a:pt x="6" y="357"/>
                  </a:lnTo>
                  <a:lnTo>
                    <a:pt x="2" y="376"/>
                  </a:lnTo>
                  <a:lnTo>
                    <a:pt x="0" y="398"/>
                  </a:lnTo>
                  <a:lnTo>
                    <a:pt x="1" y="420"/>
                  </a:lnTo>
                  <a:lnTo>
                    <a:pt x="4" y="437"/>
                  </a:lnTo>
                  <a:lnTo>
                    <a:pt x="11" y="456"/>
                  </a:lnTo>
                  <a:lnTo>
                    <a:pt x="20" y="472"/>
                  </a:lnTo>
                  <a:lnTo>
                    <a:pt x="34" y="486"/>
                  </a:lnTo>
                  <a:lnTo>
                    <a:pt x="54" y="496"/>
                  </a:lnTo>
                  <a:lnTo>
                    <a:pt x="73" y="504"/>
                  </a:lnTo>
                  <a:lnTo>
                    <a:pt x="97" y="509"/>
                  </a:lnTo>
                  <a:lnTo>
                    <a:pt x="120" y="511"/>
                  </a:lnTo>
                  <a:lnTo>
                    <a:pt x="144" y="509"/>
                  </a:lnTo>
                  <a:lnTo>
                    <a:pt x="163" y="504"/>
                  </a:lnTo>
                  <a:lnTo>
                    <a:pt x="179" y="495"/>
                  </a:lnTo>
                  <a:lnTo>
                    <a:pt x="193" y="481"/>
                  </a:lnTo>
                  <a:lnTo>
                    <a:pt x="205" y="464"/>
                  </a:lnTo>
                  <a:lnTo>
                    <a:pt x="215" y="444"/>
                  </a:lnTo>
                  <a:lnTo>
                    <a:pt x="222" y="420"/>
                  </a:lnTo>
                  <a:lnTo>
                    <a:pt x="227" y="396"/>
                  </a:lnTo>
                  <a:lnTo>
                    <a:pt x="231" y="365"/>
                  </a:lnTo>
                  <a:lnTo>
                    <a:pt x="232" y="334"/>
                  </a:lnTo>
                  <a:lnTo>
                    <a:pt x="235" y="265"/>
                  </a:lnTo>
                  <a:lnTo>
                    <a:pt x="229" y="190"/>
                  </a:lnTo>
                  <a:lnTo>
                    <a:pt x="222" y="156"/>
                  </a:lnTo>
                  <a:lnTo>
                    <a:pt x="215" y="136"/>
                  </a:lnTo>
                  <a:lnTo>
                    <a:pt x="210" y="122"/>
                  </a:lnTo>
                  <a:lnTo>
                    <a:pt x="202" y="109"/>
                  </a:lnTo>
                  <a:lnTo>
                    <a:pt x="192" y="96"/>
                  </a:lnTo>
                  <a:lnTo>
                    <a:pt x="194" y="110"/>
                  </a:lnTo>
                  <a:lnTo>
                    <a:pt x="193" y="125"/>
                  </a:lnTo>
                  <a:lnTo>
                    <a:pt x="191" y="139"/>
                  </a:lnTo>
                  <a:lnTo>
                    <a:pt x="182" y="161"/>
                  </a:lnTo>
                  <a:lnTo>
                    <a:pt x="176" y="117"/>
                  </a:lnTo>
                  <a:lnTo>
                    <a:pt x="172" y="94"/>
                  </a:lnTo>
                  <a:lnTo>
                    <a:pt x="164" y="78"/>
                  </a:lnTo>
                  <a:lnTo>
                    <a:pt x="155" y="57"/>
                  </a:lnTo>
                  <a:lnTo>
                    <a:pt x="144" y="39"/>
                  </a:lnTo>
                  <a:lnTo>
                    <a:pt x="130" y="20"/>
                  </a:lnTo>
                  <a:lnTo>
                    <a:pt x="114" y="0"/>
                  </a:lnTo>
                  <a:lnTo>
                    <a:pt x="122" y="27"/>
                  </a:lnTo>
                  <a:lnTo>
                    <a:pt x="127" y="51"/>
                  </a:lnTo>
                  <a:lnTo>
                    <a:pt x="130" y="79"/>
                  </a:lnTo>
                  <a:lnTo>
                    <a:pt x="127" y="105"/>
                  </a:lnTo>
                  <a:lnTo>
                    <a:pt x="120" y="134"/>
                  </a:lnTo>
                  <a:lnTo>
                    <a:pt x="114" y="156"/>
                  </a:lnTo>
                  <a:lnTo>
                    <a:pt x="103" y="180"/>
                  </a:lnTo>
                  <a:lnTo>
                    <a:pt x="95" y="204"/>
                  </a:lnTo>
                  <a:lnTo>
                    <a:pt x="84" y="222"/>
                  </a:lnTo>
                  <a:lnTo>
                    <a:pt x="80" y="229"/>
                  </a:lnTo>
                  <a:lnTo>
                    <a:pt x="72" y="234"/>
                  </a:lnTo>
                  <a:lnTo>
                    <a:pt x="62" y="235"/>
                  </a:lnTo>
                  <a:lnTo>
                    <a:pt x="54" y="230"/>
                  </a:lnTo>
                  <a:lnTo>
                    <a:pt x="46" y="223"/>
                  </a:lnTo>
                  <a:lnTo>
                    <a:pt x="35" y="214"/>
                  </a:lnTo>
                  <a:lnTo>
                    <a:pt x="41" y="23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4785" y="2263"/>
              <a:ext cx="155" cy="267"/>
              <a:chOff x="4785" y="2263"/>
              <a:chExt cx="155" cy="267"/>
            </a:xfrm>
          </p:grpSpPr>
          <p:sp>
            <p:nvSpPr>
              <p:cNvPr id="21512" name="Arc 39"/>
              <p:cNvSpPr>
                <a:spLocks/>
              </p:cNvSpPr>
              <p:nvPr/>
            </p:nvSpPr>
            <p:spPr bwMode="auto">
              <a:xfrm>
                <a:off x="4870" y="2269"/>
                <a:ext cx="40" cy="261"/>
              </a:xfrm>
              <a:custGeom>
                <a:avLst/>
                <a:gdLst>
                  <a:gd name="T0" fmla="*/ 14 w 21600"/>
                  <a:gd name="T1" fmla="*/ 0 h 41400"/>
                  <a:gd name="T2" fmla="*/ 9 w 21600"/>
                  <a:gd name="T3" fmla="*/ 261 h 41400"/>
                  <a:gd name="T4" fmla="*/ 0 w 21600"/>
                  <a:gd name="T5" fmla="*/ 128 h 41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1400" fill="none" extrusionOk="0">
                    <a:moveTo>
                      <a:pt x="7327" y="-1"/>
                    </a:moveTo>
                    <a:cubicBezTo>
                      <a:pt x="15891" y="3088"/>
                      <a:pt x="21600" y="11214"/>
                      <a:pt x="21600" y="20319"/>
                    </a:cubicBezTo>
                    <a:cubicBezTo>
                      <a:pt x="21600" y="30433"/>
                      <a:pt x="14580" y="39194"/>
                      <a:pt x="4708" y="41399"/>
                    </a:cubicBezTo>
                  </a:path>
                  <a:path w="21600" h="41400" stroke="0" extrusionOk="0">
                    <a:moveTo>
                      <a:pt x="7327" y="-1"/>
                    </a:moveTo>
                    <a:cubicBezTo>
                      <a:pt x="15891" y="3088"/>
                      <a:pt x="21600" y="11214"/>
                      <a:pt x="21600" y="20319"/>
                    </a:cubicBezTo>
                    <a:cubicBezTo>
                      <a:pt x="21600" y="30433"/>
                      <a:pt x="14580" y="39194"/>
                      <a:pt x="4708" y="41399"/>
                    </a:cubicBezTo>
                    <a:lnTo>
                      <a:pt x="0" y="20319"/>
                    </a:lnTo>
                    <a:lnTo>
                      <a:pt x="7327" y="-1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A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3" name="Arc 40"/>
              <p:cNvSpPr>
                <a:spLocks/>
              </p:cNvSpPr>
              <p:nvPr/>
            </p:nvSpPr>
            <p:spPr bwMode="auto">
              <a:xfrm>
                <a:off x="4785" y="2432"/>
                <a:ext cx="18" cy="70"/>
              </a:xfrm>
              <a:custGeom>
                <a:avLst/>
                <a:gdLst>
                  <a:gd name="T0" fmla="*/ 14 w 21600"/>
                  <a:gd name="T1" fmla="*/ 70 h 42082"/>
                  <a:gd name="T2" fmla="*/ 14 w 21600"/>
                  <a:gd name="T3" fmla="*/ 0 h 42082"/>
                  <a:gd name="T4" fmla="*/ 18 w 21600"/>
                  <a:gd name="T5" fmla="*/ 35 h 420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2082" fill="none" extrusionOk="0">
                    <a:moveTo>
                      <a:pt x="17259" y="42082"/>
                    </a:moveTo>
                    <a:cubicBezTo>
                      <a:pt x="7212" y="40021"/>
                      <a:pt x="0" y="31179"/>
                      <a:pt x="0" y="20923"/>
                    </a:cubicBezTo>
                    <a:cubicBezTo>
                      <a:pt x="0" y="11059"/>
                      <a:pt x="6681" y="2449"/>
                      <a:pt x="16234" y="-1"/>
                    </a:cubicBezTo>
                  </a:path>
                  <a:path w="21600" h="42082" stroke="0" extrusionOk="0">
                    <a:moveTo>
                      <a:pt x="17259" y="42082"/>
                    </a:moveTo>
                    <a:cubicBezTo>
                      <a:pt x="7212" y="40021"/>
                      <a:pt x="0" y="31179"/>
                      <a:pt x="0" y="20923"/>
                    </a:cubicBezTo>
                    <a:cubicBezTo>
                      <a:pt x="0" y="11059"/>
                      <a:pt x="6681" y="2449"/>
                      <a:pt x="16234" y="-1"/>
                    </a:cubicBezTo>
                    <a:lnTo>
                      <a:pt x="21600" y="20923"/>
                    </a:lnTo>
                    <a:lnTo>
                      <a:pt x="17259" y="42082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A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4" name="Arc 41"/>
              <p:cNvSpPr>
                <a:spLocks/>
              </p:cNvSpPr>
              <p:nvPr/>
            </p:nvSpPr>
            <p:spPr bwMode="auto">
              <a:xfrm>
                <a:off x="4906" y="2263"/>
                <a:ext cx="34" cy="130"/>
              </a:xfrm>
              <a:custGeom>
                <a:avLst/>
                <a:gdLst>
                  <a:gd name="T0" fmla="*/ 11 w 18535"/>
                  <a:gd name="T1" fmla="*/ 0 h 20683"/>
                  <a:gd name="T2" fmla="*/ 34 w 18535"/>
                  <a:gd name="T3" fmla="*/ 60 h 20683"/>
                  <a:gd name="T4" fmla="*/ 0 w 18535"/>
                  <a:gd name="T5" fmla="*/ 130 h 206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35" h="20683" fill="none" extrusionOk="0">
                    <a:moveTo>
                      <a:pt x="6227" y="0"/>
                    </a:moveTo>
                    <a:cubicBezTo>
                      <a:pt x="11382" y="1552"/>
                      <a:pt x="15771" y="4972"/>
                      <a:pt x="18535" y="9591"/>
                    </a:cubicBezTo>
                  </a:path>
                  <a:path w="18535" h="20683" stroke="0" extrusionOk="0">
                    <a:moveTo>
                      <a:pt x="6227" y="0"/>
                    </a:moveTo>
                    <a:cubicBezTo>
                      <a:pt x="11382" y="1552"/>
                      <a:pt x="15771" y="4972"/>
                      <a:pt x="18535" y="9591"/>
                    </a:cubicBezTo>
                    <a:lnTo>
                      <a:pt x="0" y="20683"/>
                    </a:ln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A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/>
              <a:t>The Bunsen flame II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5734050" cy="4114800"/>
          </a:xfrm>
          <a:noFill/>
        </p:spPr>
        <p:txBody>
          <a:bodyPr/>
          <a:lstStyle/>
          <a:p>
            <a:pPr eaLnBrk="1" hangingPunct="1"/>
            <a:r>
              <a:rPr lang="en-US" altLang="zh-TW" dirty="0" smtClean="0"/>
              <a:t>Open the air hole slowly, until flame is proper color.</a:t>
            </a:r>
          </a:p>
          <a:p>
            <a:pPr eaLnBrk="1" hangingPunct="1"/>
            <a:r>
              <a:rPr lang="en-US" altLang="zh-TW" dirty="0" smtClean="0"/>
              <a:t>What will be the color of the flame when the air hole is opened properly?</a:t>
            </a:r>
          </a:p>
          <a:p>
            <a:pPr eaLnBrk="1" hangingPunct="1"/>
            <a:r>
              <a:rPr lang="en-US" altLang="zh-TW" dirty="0" smtClean="0"/>
              <a:t>Then adjust height of flame to 3-5 inches.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66725" y="4046538"/>
            <a:ext cx="7856538" cy="2430462"/>
            <a:chOff x="294" y="2549"/>
            <a:chExt cx="4949" cy="1531"/>
          </a:xfrm>
        </p:grpSpPr>
        <p:sp>
          <p:nvSpPr>
            <p:cNvPr id="23563" name="Text Box 10"/>
            <p:cNvSpPr txBox="1">
              <a:spLocks noChangeArrowheads="1"/>
            </p:cNvSpPr>
            <p:nvPr/>
          </p:nvSpPr>
          <p:spPr bwMode="auto">
            <a:xfrm>
              <a:off x="294" y="3585"/>
              <a:ext cx="1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kumimoji="1" lang="zh-TW" altLang="en-US" sz="3200">
                <a:solidFill>
                  <a:schemeClr val="tx2"/>
                </a:solidFill>
              </a:endParaRPr>
            </a:p>
          </p:txBody>
        </p:sp>
        <p:sp>
          <p:nvSpPr>
            <p:cNvPr id="23564" name="Freeform 14"/>
            <p:cNvSpPr>
              <a:spLocks/>
            </p:cNvSpPr>
            <p:nvPr/>
          </p:nvSpPr>
          <p:spPr bwMode="auto">
            <a:xfrm>
              <a:off x="4442" y="3683"/>
              <a:ext cx="801" cy="397"/>
            </a:xfrm>
            <a:custGeom>
              <a:avLst/>
              <a:gdLst>
                <a:gd name="T0" fmla="*/ 439 w 801"/>
                <a:gd name="T1" fmla="*/ 0 h 397"/>
                <a:gd name="T2" fmla="*/ 544 w 801"/>
                <a:gd name="T3" fmla="*/ 12 h 397"/>
                <a:gd name="T4" fmla="*/ 629 w 801"/>
                <a:gd name="T5" fmla="*/ 36 h 397"/>
                <a:gd name="T6" fmla="*/ 527 w 801"/>
                <a:gd name="T7" fmla="*/ 36 h 397"/>
                <a:gd name="T8" fmla="*/ 419 w 801"/>
                <a:gd name="T9" fmla="*/ 24 h 397"/>
                <a:gd name="T10" fmla="*/ 310 w 801"/>
                <a:gd name="T11" fmla="*/ 28 h 397"/>
                <a:gd name="T12" fmla="*/ 227 w 801"/>
                <a:gd name="T13" fmla="*/ 46 h 397"/>
                <a:gd name="T14" fmla="*/ 154 w 801"/>
                <a:gd name="T15" fmla="*/ 79 h 397"/>
                <a:gd name="T16" fmla="*/ 106 w 801"/>
                <a:gd name="T17" fmla="*/ 124 h 397"/>
                <a:gd name="T18" fmla="*/ 94 w 801"/>
                <a:gd name="T19" fmla="*/ 173 h 397"/>
                <a:gd name="T20" fmla="*/ 118 w 801"/>
                <a:gd name="T21" fmla="*/ 158 h 397"/>
                <a:gd name="T22" fmla="*/ 176 w 801"/>
                <a:gd name="T23" fmla="*/ 125 h 397"/>
                <a:gd name="T24" fmla="*/ 256 w 801"/>
                <a:gd name="T25" fmla="*/ 102 h 397"/>
                <a:gd name="T26" fmla="*/ 239 w 801"/>
                <a:gd name="T27" fmla="*/ 67 h 397"/>
                <a:gd name="T28" fmla="*/ 315 w 801"/>
                <a:gd name="T29" fmla="*/ 75 h 397"/>
                <a:gd name="T30" fmla="*/ 358 w 801"/>
                <a:gd name="T31" fmla="*/ 104 h 397"/>
                <a:gd name="T32" fmla="*/ 448 w 801"/>
                <a:gd name="T33" fmla="*/ 104 h 397"/>
                <a:gd name="T34" fmla="*/ 526 w 801"/>
                <a:gd name="T35" fmla="*/ 79 h 397"/>
                <a:gd name="T36" fmla="*/ 531 w 801"/>
                <a:gd name="T37" fmla="*/ 50 h 397"/>
                <a:gd name="T38" fmla="*/ 574 w 801"/>
                <a:gd name="T39" fmla="*/ 69 h 397"/>
                <a:gd name="T40" fmla="*/ 610 w 801"/>
                <a:gd name="T41" fmla="*/ 97 h 397"/>
                <a:gd name="T42" fmla="*/ 671 w 801"/>
                <a:gd name="T43" fmla="*/ 135 h 397"/>
                <a:gd name="T44" fmla="*/ 618 w 801"/>
                <a:gd name="T45" fmla="*/ 77 h 397"/>
                <a:gd name="T46" fmla="*/ 629 w 801"/>
                <a:gd name="T47" fmla="*/ 36 h 397"/>
                <a:gd name="T48" fmla="*/ 699 w 801"/>
                <a:gd name="T49" fmla="*/ 67 h 397"/>
                <a:gd name="T50" fmla="*/ 770 w 801"/>
                <a:gd name="T51" fmla="*/ 122 h 397"/>
                <a:gd name="T52" fmla="*/ 800 w 801"/>
                <a:gd name="T53" fmla="*/ 181 h 397"/>
                <a:gd name="T54" fmla="*/ 787 w 801"/>
                <a:gd name="T55" fmla="*/ 247 h 397"/>
                <a:gd name="T56" fmla="*/ 733 w 801"/>
                <a:gd name="T57" fmla="*/ 304 h 397"/>
                <a:gd name="T58" fmla="*/ 653 w 801"/>
                <a:gd name="T59" fmla="*/ 348 h 397"/>
                <a:gd name="T60" fmla="*/ 563 w 801"/>
                <a:gd name="T61" fmla="*/ 378 h 397"/>
                <a:gd name="T62" fmla="*/ 444 w 801"/>
                <a:gd name="T63" fmla="*/ 394 h 397"/>
                <a:gd name="T64" fmla="*/ 435 w 801"/>
                <a:gd name="T65" fmla="*/ 306 h 397"/>
                <a:gd name="T66" fmla="*/ 542 w 801"/>
                <a:gd name="T67" fmla="*/ 290 h 397"/>
                <a:gd name="T68" fmla="*/ 620 w 801"/>
                <a:gd name="T69" fmla="*/ 257 h 397"/>
                <a:gd name="T70" fmla="*/ 642 w 801"/>
                <a:gd name="T71" fmla="*/ 220 h 397"/>
                <a:gd name="T72" fmla="*/ 606 w 801"/>
                <a:gd name="T73" fmla="*/ 168 h 397"/>
                <a:gd name="T74" fmla="*/ 540 w 801"/>
                <a:gd name="T75" fmla="*/ 137 h 397"/>
                <a:gd name="T76" fmla="*/ 447 w 801"/>
                <a:gd name="T77" fmla="*/ 151 h 397"/>
                <a:gd name="T78" fmla="*/ 365 w 801"/>
                <a:gd name="T79" fmla="*/ 147 h 397"/>
                <a:gd name="T80" fmla="*/ 299 w 801"/>
                <a:gd name="T81" fmla="*/ 131 h 397"/>
                <a:gd name="T82" fmla="*/ 244 w 801"/>
                <a:gd name="T83" fmla="*/ 161 h 397"/>
                <a:gd name="T84" fmla="*/ 197 w 801"/>
                <a:gd name="T85" fmla="*/ 224 h 397"/>
                <a:gd name="T86" fmla="*/ 202 w 801"/>
                <a:gd name="T87" fmla="*/ 276 h 397"/>
                <a:gd name="T88" fmla="*/ 280 w 801"/>
                <a:gd name="T89" fmla="*/ 298 h 397"/>
                <a:gd name="T90" fmla="*/ 383 w 801"/>
                <a:gd name="T91" fmla="*/ 306 h 397"/>
                <a:gd name="T92" fmla="*/ 381 w 801"/>
                <a:gd name="T93" fmla="*/ 396 h 397"/>
                <a:gd name="T94" fmla="*/ 257 w 801"/>
                <a:gd name="T95" fmla="*/ 381 h 397"/>
                <a:gd name="T96" fmla="*/ 151 w 801"/>
                <a:gd name="T97" fmla="*/ 351 h 397"/>
                <a:gd name="T98" fmla="*/ 70 w 801"/>
                <a:gd name="T99" fmla="*/ 307 h 397"/>
                <a:gd name="T100" fmla="*/ 19 w 801"/>
                <a:gd name="T101" fmla="*/ 256 h 397"/>
                <a:gd name="T102" fmla="*/ 2 w 801"/>
                <a:gd name="T103" fmla="*/ 209 h 397"/>
                <a:gd name="T104" fmla="*/ 9 w 801"/>
                <a:gd name="T105" fmla="*/ 156 h 397"/>
                <a:gd name="T106" fmla="*/ 41 w 801"/>
                <a:gd name="T107" fmla="*/ 108 h 397"/>
                <a:gd name="T108" fmla="*/ 105 w 801"/>
                <a:gd name="T109" fmla="*/ 64 h 397"/>
                <a:gd name="T110" fmla="*/ 175 w 801"/>
                <a:gd name="T111" fmla="*/ 34 h 397"/>
                <a:gd name="T112" fmla="*/ 264 w 801"/>
                <a:gd name="T113" fmla="*/ 10 h 3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01" h="397">
                  <a:moveTo>
                    <a:pt x="339" y="1"/>
                  </a:moveTo>
                  <a:lnTo>
                    <a:pt x="377" y="0"/>
                  </a:lnTo>
                  <a:lnTo>
                    <a:pt x="439" y="0"/>
                  </a:lnTo>
                  <a:lnTo>
                    <a:pt x="472" y="1"/>
                  </a:lnTo>
                  <a:lnTo>
                    <a:pt x="511" y="6"/>
                  </a:lnTo>
                  <a:lnTo>
                    <a:pt x="544" y="12"/>
                  </a:lnTo>
                  <a:lnTo>
                    <a:pt x="576" y="19"/>
                  </a:lnTo>
                  <a:lnTo>
                    <a:pt x="602" y="27"/>
                  </a:lnTo>
                  <a:lnTo>
                    <a:pt x="629" y="36"/>
                  </a:lnTo>
                  <a:lnTo>
                    <a:pt x="579" y="54"/>
                  </a:lnTo>
                  <a:lnTo>
                    <a:pt x="556" y="46"/>
                  </a:lnTo>
                  <a:lnTo>
                    <a:pt x="527" y="36"/>
                  </a:lnTo>
                  <a:lnTo>
                    <a:pt x="487" y="30"/>
                  </a:lnTo>
                  <a:lnTo>
                    <a:pt x="457" y="27"/>
                  </a:lnTo>
                  <a:lnTo>
                    <a:pt x="419" y="24"/>
                  </a:lnTo>
                  <a:lnTo>
                    <a:pt x="368" y="24"/>
                  </a:lnTo>
                  <a:lnTo>
                    <a:pt x="331" y="27"/>
                  </a:lnTo>
                  <a:lnTo>
                    <a:pt x="310" y="28"/>
                  </a:lnTo>
                  <a:lnTo>
                    <a:pt x="280" y="33"/>
                  </a:lnTo>
                  <a:lnTo>
                    <a:pt x="252" y="39"/>
                  </a:lnTo>
                  <a:lnTo>
                    <a:pt x="227" y="46"/>
                  </a:lnTo>
                  <a:lnTo>
                    <a:pt x="204" y="54"/>
                  </a:lnTo>
                  <a:lnTo>
                    <a:pt x="183" y="63"/>
                  </a:lnTo>
                  <a:lnTo>
                    <a:pt x="154" y="79"/>
                  </a:lnTo>
                  <a:lnTo>
                    <a:pt x="135" y="94"/>
                  </a:lnTo>
                  <a:lnTo>
                    <a:pt x="120" y="107"/>
                  </a:lnTo>
                  <a:lnTo>
                    <a:pt x="106" y="124"/>
                  </a:lnTo>
                  <a:lnTo>
                    <a:pt x="97" y="141"/>
                  </a:lnTo>
                  <a:lnTo>
                    <a:pt x="92" y="160"/>
                  </a:lnTo>
                  <a:lnTo>
                    <a:pt x="94" y="173"/>
                  </a:lnTo>
                  <a:lnTo>
                    <a:pt x="99" y="186"/>
                  </a:lnTo>
                  <a:lnTo>
                    <a:pt x="106" y="173"/>
                  </a:lnTo>
                  <a:lnTo>
                    <a:pt x="118" y="158"/>
                  </a:lnTo>
                  <a:lnTo>
                    <a:pt x="135" y="146"/>
                  </a:lnTo>
                  <a:lnTo>
                    <a:pt x="154" y="134"/>
                  </a:lnTo>
                  <a:lnTo>
                    <a:pt x="176" y="125"/>
                  </a:lnTo>
                  <a:lnTo>
                    <a:pt x="202" y="116"/>
                  </a:lnTo>
                  <a:lnTo>
                    <a:pt x="227" y="108"/>
                  </a:lnTo>
                  <a:lnTo>
                    <a:pt x="256" y="102"/>
                  </a:lnTo>
                  <a:lnTo>
                    <a:pt x="247" y="91"/>
                  </a:lnTo>
                  <a:lnTo>
                    <a:pt x="242" y="81"/>
                  </a:lnTo>
                  <a:lnTo>
                    <a:pt x="239" y="67"/>
                  </a:lnTo>
                  <a:lnTo>
                    <a:pt x="244" y="48"/>
                  </a:lnTo>
                  <a:lnTo>
                    <a:pt x="315" y="48"/>
                  </a:lnTo>
                  <a:lnTo>
                    <a:pt x="315" y="75"/>
                  </a:lnTo>
                  <a:lnTo>
                    <a:pt x="317" y="88"/>
                  </a:lnTo>
                  <a:lnTo>
                    <a:pt x="333" y="99"/>
                  </a:lnTo>
                  <a:lnTo>
                    <a:pt x="358" y="104"/>
                  </a:lnTo>
                  <a:lnTo>
                    <a:pt x="384" y="105"/>
                  </a:lnTo>
                  <a:lnTo>
                    <a:pt x="415" y="107"/>
                  </a:lnTo>
                  <a:lnTo>
                    <a:pt x="448" y="104"/>
                  </a:lnTo>
                  <a:lnTo>
                    <a:pt x="480" y="99"/>
                  </a:lnTo>
                  <a:lnTo>
                    <a:pt x="510" y="90"/>
                  </a:lnTo>
                  <a:lnTo>
                    <a:pt x="526" y="79"/>
                  </a:lnTo>
                  <a:lnTo>
                    <a:pt x="527" y="61"/>
                  </a:lnTo>
                  <a:lnTo>
                    <a:pt x="513" y="46"/>
                  </a:lnTo>
                  <a:lnTo>
                    <a:pt x="531" y="50"/>
                  </a:lnTo>
                  <a:lnTo>
                    <a:pt x="547" y="55"/>
                  </a:lnTo>
                  <a:lnTo>
                    <a:pt x="560" y="60"/>
                  </a:lnTo>
                  <a:lnTo>
                    <a:pt x="574" y="69"/>
                  </a:lnTo>
                  <a:lnTo>
                    <a:pt x="581" y="79"/>
                  </a:lnTo>
                  <a:lnTo>
                    <a:pt x="591" y="93"/>
                  </a:lnTo>
                  <a:lnTo>
                    <a:pt x="610" y="97"/>
                  </a:lnTo>
                  <a:lnTo>
                    <a:pt x="631" y="104"/>
                  </a:lnTo>
                  <a:lnTo>
                    <a:pt x="650" y="116"/>
                  </a:lnTo>
                  <a:lnTo>
                    <a:pt x="671" y="135"/>
                  </a:lnTo>
                  <a:lnTo>
                    <a:pt x="653" y="105"/>
                  </a:lnTo>
                  <a:lnTo>
                    <a:pt x="635" y="91"/>
                  </a:lnTo>
                  <a:lnTo>
                    <a:pt x="618" y="77"/>
                  </a:lnTo>
                  <a:lnTo>
                    <a:pt x="600" y="65"/>
                  </a:lnTo>
                  <a:lnTo>
                    <a:pt x="579" y="54"/>
                  </a:lnTo>
                  <a:lnTo>
                    <a:pt x="629" y="36"/>
                  </a:lnTo>
                  <a:lnTo>
                    <a:pt x="644" y="41"/>
                  </a:lnTo>
                  <a:lnTo>
                    <a:pt x="674" y="54"/>
                  </a:lnTo>
                  <a:lnTo>
                    <a:pt x="699" y="67"/>
                  </a:lnTo>
                  <a:lnTo>
                    <a:pt x="724" y="82"/>
                  </a:lnTo>
                  <a:lnTo>
                    <a:pt x="749" y="100"/>
                  </a:lnTo>
                  <a:lnTo>
                    <a:pt x="770" y="122"/>
                  </a:lnTo>
                  <a:lnTo>
                    <a:pt x="788" y="146"/>
                  </a:lnTo>
                  <a:lnTo>
                    <a:pt x="795" y="162"/>
                  </a:lnTo>
                  <a:lnTo>
                    <a:pt x="800" y="181"/>
                  </a:lnTo>
                  <a:lnTo>
                    <a:pt x="801" y="204"/>
                  </a:lnTo>
                  <a:lnTo>
                    <a:pt x="797" y="226"/>
                  </a:lnTo>
                  <a:lnTo>
                    <a:pt x="787" y="247"/>
                  </a:lnTo>
                  <a:lnTo>
                    <a:pt x="771" y="270"/>
                  </a:lnTo>
                  <a:lnTo>
                    <a:pt x="754" y="287"/>
                  </a:lnTo>
                  <a:lnTo>
                    <a:pt x="733" y="304"/>
                  </a:lnTo>
                  <a:lnTo>
                    <a:pt x="709" y="321"/>
                  </a:lnTo>
                  <a:lnTo>
                    <a:pt x="682" y="334"/>
                  </a:lnTo>
                  <a:lnTo>
                    <a:pt x="653" y="348"/>
                  </a:lnTo>
                  <a:lnTo>
                    <a:pt x="622" y="360"/>
                  </a:lnTo>
                  <a:lnTo>
                    <a:pt x="596" y="369"/>
                  </a:lnTo>
                  <a:lnTo>
                    <a:pt x="563" y="378"/>
                  </a:lnTo>
                  <a:lnTo>
                    <a:pt x="518" y="387"/>
                  </a:lnTo>
                  <a:lnTo>
                    <a:pt x="479" y="391"/>
                  </a:lnTo>
                  <a:lnTo>
                    <a:pt x="444" y="394"/>
                  </a:lnTo>
                  <a:lnTo>
                    <a:pt x="403" y="397"/>
                  </a:lnTo>
                  <a:lnTo>
                    <a:pt x="403" y="306"/>
                  </a:lnTo>
                  <a:lnTo>
                    <a:pt x="435" y="306"/>
                  </a:lnTo>
                  <a:lnTo>
                    <a:pt x="469" y="303"/>
                  </a:lnTo>
                  <a:lnTo>
                    <a:pt x="506" y="298"/>
                  </a:lnTo>
                  <a:lnTo>
                    <a:pt x="542" y="290"/>
                  </a:lnTo>
                  <a:lnTo>
                    <a:pt x="572" y="281"/>
                  </a:lnTo>
                  <a:lnTo>
                    <a:pt x="598" y="270"/>
                  </a:lnTo>
                  <a:lnTo>
                    <a:pt x="620" y="257"/>
                  </a:lnTo>
                  <a:lnTo>
                    <a:pt x="635" y="243"/>
                  </a:lnTo>
                  <a:lnTo>
                    <a:pt x="641" y="233"/>
                  </a:lnTo>
                  <a:lnTo>
                    <a:pt x="642" y="220"/>
                  </a:lnTo>
                  <a:lnTo>
                    <a:pt x="636" y="205"/>
                  </a:lnTo>
                  <a:lnTo>
                    <a:pt x="627" y="191"/>
                  </a:lnTo>
                  <a:lnTo>
                    <a:pt x="606" y="168"/>
                  </a:lnTo>
                  <a:lnTo>
                    <a:pt x="586" y="152"/>
                  </a:lnTo>
                  <a:lnTo>
                    <a:pt x="565" y="143"/>
                  </a:lnTo>
                  <a:lnTo>
                    <a:pt x="540" y="137"/>
                  </a:lnTo>
                  <a:lnTo>
                    <a:pt x="512" y="143"/>
                  </a:lnTo>
                  <a:lnTo>
                    <a:pt x="480" y="148"/>
                  </a:lnTo>
                  <a:lnTo>
                    <a:pt x="447" y="151"/>
                  </a:lnTo>
                  <a:lnTo>
                    <a:pt x="417" y="153"/>
                  </a:lnTo>
                  <a:lnTo>
                    <a:pt x="389" y="150"/>
                  </a:lnTo>
                  <a:lnTo>
                    <a:pt x="365" y="147"/>
                  </a:lnTo>
                  <a:lnTo>
                    <a:pt x="343" y="143"/>
                  </a:lnTo>
                  <a:lnTo>
                    <a:pt x="319" y="137"/>
                  </a:lnTo>
                  <a:lnTo>
                    <a:pt x="299" y="131"/>
                  </a:lnTo>
                  <a:lnTo>
                    <a:pt x="280" y="137"/>
                  </a:lnTo>
                  <a:lnTo>
                    <a:pt x="261" y="147"/>
                  </a:lnTo>
                  <a:lnTo>
                    <a:pt x="244" y="161"/>
                  </a:lnTo>
                  <a:lnTo>
                    <a:pt x="225" y="178"/>
                  </a:lnTo>
                  <a:lnTo>
                    <a:pt x="207" y="203"/>
                  </a:lnTo>
                  <a:lnTo>
                    <a:pt x="197" y="224"/>
                  </a:lnTo>
                  <a:lnTo>
                    <a:pt x="188" y="247"/>
                  </a:lnTo>
                  <a:lnTo>
                    <a:pt x="183" y="266"/>
                  </a:lnTo>
                  <a:lnTo>
                    <a:pt x="202" y="276"/>
                  </a:lnTo>
                  <a:lnTo>
                    <a:pt x="226" y="286"/>
                  </a:lnTo>
                  <a:lnTo>
                    <a:pt x="250" y="292"/>
                  </a:lnTo>
                  <a:lnTo>
                    <a:pt x="280" y="298"/>
                  </a:lnTo>
                  <a:lnTo>
                    <a:pt x="311" y="301"/>
                  </a:lnTo>
                  <a:lnTo>
                    <a:pt x="347" y="304"/>
                  </a:lnTo>
                  <a:lnTo>
                    <a:pt x="383" y="306"/>
                  </a:lnTo>
                  <a:lnTo>
                    <a:pt x="403" y="306"/>
                  </a:lnTo>
                  <a:lnTo>
                    <a:pt x="403" y="396"/>
                  </a:lnTo>
                  <a:lnTo>
                    <a:pt x="381" y="396"/>
                  </a:lnTo>
                  <a:lnTo>
                    <a:pt x="342" y="393"/>
                  </a:lnTo>
                  <a:lnTo>
                    <a:pt x="298" y="387"/>
                  </a:lnTo>
                  <a:lnTo>
                    <a:pt x="257" y="381"/>
                  </a:lnTo>
                  <a:lnTo>
                    <a:pt x="223" y="373"/>
                  </a:lnTo>
                  <a:lnTo>
                    <a:pt x="185" y="363"/>
                  </a:lnTo>
                  <a:lnTo>
                    <a:pt x="151" y="351"/>
                  </a:lnTo>
                  <a:lnTo>
                    <a:pt x="121" y="338"/>
                  </a:lnTo>
                  <a:lnTo>
                    <a:pt x="94" y="324"/>
                  </a:lnTo>
                  <a:lnTo>
                    <a:pt x="70" y="307"/>
                  </a:lnTo>
                  <a:lnTo>
                    <a:pt x="52" y="293"/>
                  </a:lnTo>
                  <a:lnTo>
                    <a:pt x="33" y="275"/>
                  </a:lnTo>
                  <a:lnTo>
                    <a:pt x="19" y="256"/>
                  </a:lnTo>
                  <a:lnTo>
                    <a:pt x="11" y="240"/>
                  </a:lnTo>
                  <a:lnTo>
                    <a:pt x="5" y="224"/>
                  </a:lnTo>
                  <a:lnTo>
                    <a:pt x="2" y="209"/>
                  </a:lnTo>
                  <a:lnTo>
                    <a:pt x="0" y="191"/>
                  </a:lnTo>
                  <a:lnTo>
                    <a:pt x="3" y="173"/>
                  </a:lnTo>
                  <a:lnTo>
                    <a:pt x="9" y="156"/>
                  </a:lnTo>
                  <a:lnTo>
                    <a:pt x="19" y="138"/>
                  </a:lnTo>
                  <a:lnTo>
                    <a:pt x="28" y="123"/>
                  </a:lnTo>
                  <a:lnTo>
                    <a:pt x="41" y="108"/>
                  </a:lnTo>
                  <a:lnTo>
                    <a:pt x="61" y="93"/>
                  </a:lnTo>
                  <a:lnTo>
                    <a:pt x="80" y="80"/>
                  </a:lnTo>
                  <a:lnTo>
                    <a:pt x="105" y="64"/>
                  </a:lnTo>
                  <a:lnTo>
                    <a:pt x="126" y="54"/>
                  </a:lnTo>
                  <a:lnTo>
                    <a:pt x="150" y="43"/>
                  </a:lnTo>
                  <a:lnTo>
                    <a:pt x="175" y="34"/>
                  </a:lnTo>
                  <a:lnTo>
                    <a:pt x="201" y="25"/>
                  </a:lnTo>
                  <a:lnTo>
                    <a:pt x="230" y="18"/>
                  </a:lnTo>
                  <a:lnTo>
                    <a:pt x="264" y="10"/>
                  </a:lnTo>
                  <a:lnTo>
                    <a:pt x="302" y="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4703" y="2549"/>
              <a:ext cx="304" cy="823"/>
              <a:chOff x="4703" y="2549"/>
              <a:chExt cx="304" cy="823"/>
            </a:xfrm>
          </p:grpSpPr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4703" y="2549"/>
                <a:ext cx="304" cy="823"/>
                <a:chOff x="4703" y="2549"/>
                <a:chExt cx="304" cy="823"/>
              </a:xfrm>
            </p:grpSpPr>
            <p:sp>
              <p:nvSpPr>
                <p:cNvPr id="23581" name="Freeform 15"/>
                <p:cNvSpPr>
                  <a:spLocks/>
                </p:cNvSpPr>
                <p:nvPr/>
              </p:nvSpPr>
              <p:spPr bwMode="auto">
                <a:xfrm>
                  <a:off x="4703" y="2585"/>
                  <a:ext cx="300" cy="787"/>
                </a:xfrm>
                <a:custGeom>
                  <a:avLst/>
                  <a:gdLst>
                    <a:gd name="T0" fmla="*/ 0 w 300"/>
                    <a:gd name="T1" fmla="*/ 0 h 787"/>
                    <a:gd name="T2" fmla="*/ 83 w 300"/>
                    <a:gd name="T3" fmla="*/ 787 h 787"/>
                    <a:gd name="T4" fmla="*/ 228 w 300"/>
                    <a:gd name="T5" fmla="*/ 787 h 787"/>
                    <a:gd name="T6" fmla="*/ 300 w 300"/>
                    <a:gd name="T7" fmla="*/ 1 h 787"/>
                    <a:gd name="T8" fmla="*/ 0 w 300"/>
                    <a:gd name="T9" fmla="*/ 0 h 7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0" h="787">
                      <a:moveTo>
                        <a:pt x="0" y="0"/>
                      </a:moveTo>
                      <a:lnTo>
                        <a:pt x="83" y="787"/>
                      </a:lnTo>
                      <a:lnTo>
                        <a:pt x="228" y="787"/>
                      </a:lnTo>
                      <a:lnTo>
                        <a:pt x="30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2" name="Oval 16"/>
                <p:cNvSpPr>
                  <a:spLocks noChangeArrowheads="1"/>
                </p:cNvSpPr>
                <p:nvPr/>
              </p:nvSpPr>
              <p:spPr bwMode="auto">
                <a:xfrm>
                  <a:off x="4704" y="2549"/>
                  <a:ext cx="303" cy="75"/>
                </a:xfrm>
                <a:prstGeom prst="ellipse">
                  <a:avLst/>
                </a:pr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4731" y="2654"/>
                <a:ext cx="240" cy="664"/>
                <a:chOff x="4731" y="2654"/>
                <a:chExt cx="240" cy="664"/>
              </a:xfrm>
            </p:grpSpPr>
            <p:sp>
              <p:nvSpPr>
                <p:cNvPr id="23579" name="Freeform 18"/>
                <p:cNvSpPr>
                  <a:spLocks/>
                </p:cNvSpPr>
                <p:nvPr/>
              </p:nvSpPr>
              <p:spPr bwMode="auto">
                <a:xfrm>
                  <a:off x="4731" y="2654"/>
                  <a:ext cx="240" cy="27"/>
                </a:xfrm>
                <a:custGeom>
                  <a:avLst/>
                  <a:gdLst>
                    <a:gd name="T0" fmla="*/ 0 w 240"/>
                    <a:gd name="T1" fmla="*/ 6 h 27"/>
                    <a:gd name="T2" fmla="*/ 17 w 240"/>
                    <a:gd name="T3" fmla="*/ 12 h 27"/>
                    <a:gd name="T4" fmla="*/ 40 w 240"/>
                    <a:gd name="T5" fmla="*/ 18 h 27"/>
                    <a:gd name="T6" fmla="*/ 62 w 240"/>
                    <a:gd name="T7" fmla="*/ 22 h 27"/>
                    <a:gd name="T8" fmla="*/ 88 w 240"/>
                    <a:gd name="T9" fmla="*/ 24 h 27"/>
                    <a:gd name="T10" fmla="*/ 115 w 240"/>
                    <a:gd name="T11" fmla="*/ 27 h 27"/>
                    <a:gd name="T12" fmla="*/ 142 w 240"/>
                    <a:gd name="T13" fmla="*/ 24 h 27"/>
                    <a:gd name="T14" fmla="*/ 169 w 240"/>
                    <a:gd name="T15" fmla="*/ 21 h 27"/>
                    <a:gd name="T16" fmla="*/ 193 w 240"/>
                    <a:gd name="T17" fmla="*/ 18 h 27"/>
                    <a:gd name="T18" fmla="*/ 217 w 240"/>
                    <a:gd name="T19" fmla="*/ 12 h 27"/>
                    <a:gd name="T20" fmla="*/ 240 w 240"/>
                    <a:gd name="T21" fmla="*/ 0 h 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40" h="27">
                      <a:moveTo>
                        <a:pt x="0" y="6"/>
                      </a:moveTo>
                      <a:lnTo>
                        <a:pt x="17" y="12"/>
                      </a:lnTo>
                      <a:lnTo>
                        <a:pt x="40" y="18"/>
                      </a:lnTo>
                      <a:lnTo>
                        <a:pt x="62" y="22"/>
                      </a:lnTo>
                      <a:lnTo>
                        <a:pt x="88" y="24"/>
                      </a:lnTo>
                      <a:lnTo>
                        <a:pt x="115" y="27"/>
                      </a:lnTo>
                      <a:lnTo>
                        <a:pt x="142" y="24"/>
                      </a:lnTo>
                      <a:lnTo>
                        <a:pt x="169" y="21"/>
                      </a:lnTo>
                      <a:lnTo>
                        <a:pt x="193" y="18"/>
                      </a:lnTo>
                      <a:lnTo>
                        <a:pt x="217" y="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12700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0" name="Line 19"/>
                <p:cNvSpPr>
                  <a:spLocks noChangeShapeType="1"/>
                </p:cNvSpPr>
                <p:nvPr/>
              </p:nvSpPr>
              <p:spPr bwMode="auto">
                <a:xfrm>
                  <a:off x="4763" y="2736"/>
                  <a:ext cx="66" cy="582"/>
                </a:xfrm>
                <a:prstGeom prst="line">
                  <a:avLst/>
                </a:prstGeom>
                <a:noFill/>
                <a:ln w="127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4748" y="3339"/>
              <a:ext cx="228" cy="461"/>
              <a:chOff x="4748" y="3339"/>
              <a:chExt cx="228" cy="461"/>
            </a:xfrm>
          </p:grpSpPr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4748" y="3437"/>
                <a:ext cx="228" cy="363"/>
                <a:chOff x="4748" y="3437"/>
                <a:chExt cx="228" cy="363"/>
              </a:xfrm>
            </p:grpSpPr>
            <p:sp>
              <p:nvSpPr>
                <p:cNvPr id="23575" name="Freeform 29"/>
                <p:cNvSpPr>
                  <a:spLocks/>
                </p:cNvSpPr>
                <p:nvPr/>
              </p:nvSpPr>
              <p:spPr bwMode="auto">
                <a:xfrm>
                  <a:off x="4748" y="3437"/>
                  <a:ext cx="228" cy="234"/>
                </a:xfrm>
                <a:custGeom>
                  <a:avLst/>
                  <a:gdLst>
                    <a:gd name="T0" fmla="*/ 15 w 228"/>
                    <a:gd name="T1" fmla="*/ 1 h 234"/>
                    <a:gd name="T2" fmla="*/ 0 w 228"/>
                    <a:gd name="T3" fmla="*/ 195 h 234"/>
                    <a:gd name="T4" fmla="*/ 22 w 228"/>
                    <a:gd name="T5" fmla="*/ 234 h 234"/>
                    <a:gd name="T6" fmla="*/ 202 w 228"/>
                    <a:gd name="T7" fmla="*/ 234 h 234"/>
                    <a:gd name="T8" fmla="*/ 228 w 228"/>
                    <a:gd name="T9" fmla="*/ 189 h 234"/>
                    <a:gd name="T10" fmla="*/ 211 w 228"/>
                    <a:gd name="T11" fmla="*/ 0 h 234"/>
                    <a:gd name="T12" fmla="*/ 15 w 228"/>
                    <a:gd name="T13" fmla="*/ 1 h 2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28" h="234">
                      <a:moveTo>
                        <a:pt x="15" y="1"/>
                      </a:moveTo>
                      <a:lnTo>
                        <a:pt x="0" y="195"/>
                      </a:lnTo>
                      <a:lnTo>
                        <a:pt x="22" y="234"/>
                      </a:lnTo>
                      <a:lnTo>
                        <a:pt x="202" y="234"/>
                      </a:lnTo>
                      <a:lnTo>
                        <a:pt x="228" y="189"/>
                      </a:lnTo>
                      <a:lnTo>
                        <a:pt x="211" y="0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6" name="Freeform 30"/>
                <p:cNvSpPr>
                  <a:spLocks/>
                </p:cNvSpPr>
                <p:nvPr/>
              </p:nvSpPr>
              <p:spPr bwMode="auto">
                <a:xfrm>
                  <a:off x="4748" y="3625"/>
                  <a:ext cx="228" cy="175"/>
                </a:xfrm>
                <a:custGeom>
                  <a:avLst/>
                  <a:gdLst>
                    <a:gd name="T0" fmla="*/ 0 w 228"/>
                    <a:gd name="T1" fmla="*/ 6 h 175"/>
                    <a:gd name="T2" fmla="*/ 0 w 228"/>
                    <a:gd name="T3" fmla="*/ 136 h 175"/>
                    <a:gd name="T4" fmla="*/ 8 w 228"/>
                    <a:gd name="T5" fmla="*/ 148 h 175"/>
                    <a:gd name="T6" fmla="*/ 17 w 228"/>
                    <a:gd name="T7" fmla="*/ 156 h 175"/>
                    <a:gd name="T8" fmla="*/ 30 w 228"/>
                    <a:gd name="T9" fmla="*/ 162 h 175"/>
                    <a:gd name="T10" fmla="*/ 46 w 228"/>
                    <a:gd name="T11" fmla="*/ 167 h 175"/>
                    <a:gd name="T12" fmla="*/ 60 w 228"/>
                    <a:gd name="T13" fmla="*/ 171 h 175"/>
                    <a:gd name="T14" fmla="*/ 77 w 228"/>
                    <a:gd name="T15" fmla="*/ 173 h 175"/>
                    <a:gd name="T16" fmla="*/ 100 w 228"/>
                    <a:gd name="T17" fmla="*/ 175 h 175"/>
                    <a:gd name="T18" fmla="*/ 127 w 228"/>
                    <a:gd name="T19" fmla="*/ 175 h 175"/>
                    <a:gd name="T20" fmla="*/ 152 w 228"/>
                    <a:gd name="T21" fmla="*/ 173 h 175"/>
                    <a:gd name="T22" fmla="*/ 170 w 228"/>
                    <a:gd name="T23" fmla="*/ 170 h 175"/>
                    <a:gd name="T24" fmla="*/ 183 w 228"/>
                    <a:gd name="T25" fmla="*/ 167 h 175"/>
                    <a:gd name="T26" fmla="*/ 198 w 228"/>
                    <a:gd name="T27" fmla="*/ 161 h 175"/>
                    <a:gd name="T28" fmla="*/ 213 w 228"/>
                    <a:gd name="T29" fmla="*/ 152 h 175"/>
                    <a:gd name="T30" fmla="*/ 224 w 228"/>
                    <a:gd name="T31" fmla="*/ 144 h 175"/>
                    <a:gd name="T32" fmla="*/ 228 w 228"/>
                    <a:gd name="T33" fmla="*/ 133 h 175"/>
                    <a:gd name="T34" fmla="*/ 228 w 228"/>
                    <a:gd name="T35" fmla="*/ 0 h 175"/>
                    <a:gd name="T36" fmla="*/ 221 w 228"/>
                    <a:gd name="T37" fmla="*/ 12 h 175"/>
                    <a:gd name="T38" fmla="*/ 211 w 228"/>
                    <a:gd name="T39" fmla="*/ 22 h 175"/>
                    <a:gd name="T40" fmla="*/ 202 w 228"/>
                    <a:gd name="T41" fmla="*/ 28 h 175"/>
                    <a:gd name="T42" fmla="*/ 189 w 228"/>
                    <a:gd name="T43" fmla="*/ 34 h 175"/>
                    <a:gd name="T44" fmla="*/ 174 w 228"/>
                    <a:gd name="T45" fmla="*/ 38 h 175"/>
                    <a:gd name="T46" fmla="*/ 153 w 228"/>
                    <a:gd name="T47" fmla="*/ 42 h 175"/>
                    <a:gd name="T48" fmla="*/ 131 w 228"/>
                    <a:gd name="T49" fmla="*/ 44 h 175"/>
                    <a:gd name="T50" fmla="*/ 98 w 228"/>
                    <a:gd name="T51" fmla="*/ 44 h 175"/>
                    <a:gd name="T52" fmla="*/ 75 w 228"/>
                    <a:gd name="T53" fmla="*/ 42 h 175"/>
                    <a:gd name="T54" fmla="*/ 57 w 228"/>
                    <a:gd name="T55" fmla="*/ 39 h 175"/>
                    <a:gd name="T56" fmla="*/ 40 w 228"/>
                    <a:gd name="T57" fmla="*/ 35 h 175"/>
                    <a:gd name="T58" fmla="*/ 24 w 228"/>
                    <a:gd name="T59" fmla="*/ 29 h 175"/>
                    <a:gd name="T60" fmla="*/ 12 w 228"/>
                    <a:gd name="T61" fmla="*/ 19 h 175"/>
                    <a:gd name="T62" fmla="*/ 0 w 228"/>
                    <a:gd name="T63" fmla="*/ 6 h 17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28" h="175">
                      <a:moveTo>
                        <a:pt x="0" y="6"/>
                      </a:moveTo>
                      <a:lnTo>
                        <a:pt x="0" y="136"/>
                      </a:lnTo>
                      <a:lnTo>
                        <a:pt x="8" y="148"/>
                      </a:lnTo>
                      <a:lnTo>
                        <a:pt x="17" y="156"/>
                      </a:lnTo>
                      <a:lnTo>
                        <a:pt x="30" y="162"/>
                      </a:lnTo>
                      <a:lnTo>
                        <a:pt x="46" y="167"/>
                      </a:lnTo>
                      <a:lnTo>
                        <a:pt x="60" y="171"/>
                      </a:lnTo>
                      <a:lnTo>
                        <a:pt x="77" y="173"/>
                      </a:lnTo>
                      <a:lnTo>
                        <a:pt x="100" y="175"/>
                      </a:lnTo>
                      <a:lnTo>
                        <a:pt x="127" y="175"/>
                      </a:lnTo>
                      <a:lnTo>
                        <a:pt x="152" y="173"/>
                      </a:lnTo>
                      <a:lnTo>
                        <a:pt x="170" y="170"/>
                      </a:lnTo>
                      <a:lnTo>
                        <a:pt x="183" y="167"/>
                      </a:lnTo>
                      <a:lnTo>
                        <a:pt x="198" y="161"/>
                      </a:lnTo>
                      <a:lnTo>
                        <a:pt x="213" y="152"/>
                      </a:lnTo>
                      <a:lnTo>
                        <a:pt x="224" y="144"/>
                      </a:lnTo>
                      <a:lnTo>
                        <a:pt x="228" y="133"/>
                      </a:lnTo>
                      <a:lnTo>
                        <a:pt x="228" y="0"/>
                      </a:lnTo>
                      <a:lnTo>
                        <a:pt x="221" y="12"/>
                      </a:lnTo>
                      <a:lnTo>
                        <a:pt x="211" y="22"/>
                      </a:lnTo>
                      <a:lnTo>
                        <a:pt x="202" y="28"/>
                      </a:lnTo>
                      <a:lnTo>
                        <a:pt x="189" y="34"/>
                      </a:lnTo>
                      <a:lnTo>
                        <a:pt x="174" y="38"/>
                      </a:lnTo>
                      <a:lnTo>
                        <a:pt x="153" y="42"/>
                      </a:lnTo>
                      <a:lnTo>
                        <a:pt x="131" y="44"/>
                      </a:lnTo>
                      <a:lnTo>
                        <a:pt x="98" y="44"/>
                      </a:lnTo>
                      <a:lnTo>
                        <a:pt x="75" y="42"/>
                      </a:lnTo>
                      <a:lnTo>
                        <a:pt x="57" y="39"/>
                      </a:lnTo>
                      <a:lnTo>
                        <a:pt x="40" y="35"/>
                      </a:lnTo>
                      <a:lnTo>
                        <a:pt x="24" y="29"/>
                      </a:lnTo>
                      <a:lnTo>
                        <a:pt x="12" y="1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74" name="Freeform 32"/>
              <p:cNvSpPr>
                <a:spLocks/>
              </p:cNvSpPr>
              <p:nvPr/>
            </p:nvSpPr>
            <p:spPr bwMode="auto">
              <a:xfrm>
                <a:off x="4761" y="3339"/>
                <a:ext cx="200" cy="141"/>
              </a:xfrm>
              <a:custGeom>
                <a:avLst/>
                <a:gdLst>
                  <a:gd name="T0" fmla="*/ 0 w 200"/>
                  <a:gd name="T1" fmla="*/ 119 h 141"/>
                  <a:gd name="T2" fmla="*/ 16 w 200"/>
                  <a:gd name="T3" fmla="*/ 128 h 141"/>
                  <a:gd name="T4" fmla="*/ 32 w 200"/>
                  <a:gd name="T5" fmla="*/ 133 h 141"/>
                  <a:gd name="T6" fmla="*/ 47 w 200"/>
                  <a:gd name="T7" fmla="*/ 137 h 141"/>
                  <a:gd name="T8" fmla="*/ 63 w 200"/>
                  <a:gd name="T9" fmla="*/ 139 h 141"/>
                  <a:gd name="T10" fmla="*/ 86 w 200"/>
                  <a:gd name="T11" fmla="*/ 141 h 141"/>
                  <a:gd name="T12" fmla="*/ 113 w 200"/>
                  <a:gd name="T13" fmla="*/ 141 h 141"/>
                  <a:gd name="T14" fmla="*/ 138 w 200"/>
                  <a:gd name="T15" fmla="*/ 139 h 141"/>
                  <a:gd name="T16" fmla="*/ 155 w 200"/>
                  <a:gd name="T17" fmla="*/ 136 h 141"/>
                  <a:gd name="T18" fmla="*/ 170 w 200"/>
                  <a:gd name="T19" fmla="*/ 132 h 141"/>
                  <a:gd name="T20" fmla="*/ 185 w 200"/>
                  <a:gd name="T21" fmla="*/ 126 h 141"/>
                  <a:gd name="T22" fmla="*/ 200 w 200"/>
                  <a:gd name="T23" fmla="*/ 116 h 141"/>
                  <a:gd name="T24" fmla="*/ 197 w 200"/>
                  <a:gd name="T25" fmla="*/ 96 h 141"/>
                  <a:gd name="T26" fmla="*/ 172 w 200"/>
                  <a:gd name="T27" fmla="*/ 0 h 141"/>
                  <a:gd name="T28" fmla="*/ 157 w 200"/>
                  <a:gd name="T29" fmla="*/ 4 h 141"/>
                  <a:gd name="T30" fmla="*/ 139 w 200"/>
                  <a:gd name="T31" fmla="*/ 8 h 141"/>
                  <a:gd name="T32" fmla="*/ 117 w 200"/>
                  <a:gd name="T33" fmla="*/ 10 h 141"/>
                  <a:gd name="T34" fmla="*/ 98 w 200"/>
                  <a:gd name="T35" fmla="*/ 11 h 141"/>
                  <a:gd name="T36" fmla="*/ 80 w 200"/>
                  <a:gd name="T37" fmla="*/ 10 h 141"/>
                  <a:gd name="T38" fmla="*/ 61 w 200"/>
                  <a:gd name="T39" fmla="*/ 8 h 141"/>
                  <a:gd name="T40" fmla="*/ 43 w 200"/>
                  <a:gd name="T41" fmla="*/ 5 h 141"/>
                  <a:gd name="T42" fmla="*/ 23 w 200"/>
                  <a:gd name="T43" fmla="*/ 1 h 141"/>
                  <a:gd name="T44" fmla="*/ 2 w 200"/>
                  <a:gd name="T45" fmla="*/ 97 h 141"/>
                  <a:gd name="T46" fmla="*/ 0 w 200"/>
                  <a:gd name="T47" fmla="*/ 119 h 14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00" h="141">
                    <a:moveTo>
                      <a:pt x="0" y="119"/>
                    </a:moveTo>
                    <a:lnTo>
                      <a:pt x="16" y="128"/>
                    </a:lnTo>
                    <a:lnTo>
                      <a:pt x="32" y="133"/>
                    </a:lnTo>
                    <a:lnTo>
                      <a:pt x="47" y="137"/>
                    </a:lnTo>
                    <a:lnTo>
                      <a:pt x="63" y="139"/>
                    </a:lnTo>
                    <a:lnTo>
                      <a:pt x="86" y="141"/>
                    </a:lnTo>
                    <a:lnTo>
                      <a:pt x="113" y="141"/>
                    </a:lnTo>
                    <a:lnTo>
                      <a:pt x="138" y="139"/>
                    </a:lnTo>
                    <a:lnTo>
                      <a:pt x="155" y="136"/>
                    </a:lnTo>
                    <a:lnTo>
                      <a:pt x="170" y="132"/>
                    </a:lnTo>
                    <a:lnTo>
                      <a:pt x="185" y="126"/>
                    </a:lnTo>
                    <a:lnTo>
                      <a:pt x="200" y="116"/>
                    </a:lnTo>
                    <a:lnTo>
                      <a:pt x="197" y="96"/>
                    </a:lnTo>
                    <a:lnTo>
                      <a:pt x="172" y="0"/>
                    </a:lnTo>
                    <a:lnTo>
                      <a:pt x="157" y="4"/>
                    </a:lnTo>
                    <a:lnTo>
                      <a:pt x="139" y="8"/>
                    </a:lnTo>
                    <a:lnTo>
                      <a:pt x="117" y="10"/>
                    </a:lnTo>
                    <a:lnTo>
                      <a:pt x="98" y="11"/>
                    </a:lnTo>
                    <a:lnTo>
                      <a:pt x="80" y="10"/>
                    </a:lnTo>
                    <a:lnTo>
                      <a:pt x="61" y="8"/>
                    </a:lnTo>
                    <a:lnTo>
                      <a:pt x="43" y="5"/>
                    </a:lnTo>
                    <a:lnTo>
                      <a:pt x="23" y="1"/>
                    </a:lnTo>
                    <a:lnTo>
                      <a:pt x="2" y="9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4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4805" y="3504"/>
              <a:ext cx="108" cy="139"/>
              <a:chOff x="4805" y="3504"/>
              <a:chExt cx="108" cy="139"/>
            </a:xfrm>
          </p:grpSpPr>
          <p:sp>
            <p:nvSpPr>
              <p:cNvPr id="23571" name="Line 34"/>
              <p:cNvSpPr>
                <a:spLocks noChangeShapeType="1"/>
              </p:cNvSpPr>
              <p:nvPr/>
            </p:nvSpPr>
            <p:spPr bwMode="auto">
              <a:xfrm>
                <a:off x="4912" y="3504"/>
                <a:ext cx="1" cy="139"/>
              </a:xfrm>
              <a:prstGeom prst="line">
                <a:avLst/>
              </a:prstGeom>
              <a:noFill/>
              <a:ln w="12700">
                <a:solidFill>
                  <a:srgbClr val="4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2" name="Line 35"/>
              <p:cNvSpPr>
                <a:spLocks noChangeShapeType="1"/>
              </p:cNvSpPr>
              <p:nvPr/>
            </p:nvSpPr>
            <p:spPr bwMode="auto">
              <a:xfrm flipV="1">
                <a:off x="4805" y="3504"/>
                <a:ext cx="1" cy="139"/>
              </a:xfrm>
              <a:prstGeom prst="line">
                <a:avLst/>
              </a:prstGeom>
              <a:noFill/>
              <a:ln w="12700">
                <a:solidFill>
                  <a:srgbClr val="4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8" name="Freeform 40"/>
            <p:cNvSpPr>
              <a:spLocks/>
            </p:cNvSpPr>
            <p:nvPr/>
          </p:nvSpPr>
          <p:spPr bwMode="auto">
            <a:xfrm>
              <a:off x="3684" y="3684"/>
              <a:ext cx="855" cy="361"/>
            </a:xfrm>
            <a:custGeom>
              <a:avLst/>
              <a:gdLst>
                <a:gd name="T0" fmla="*/ 855 w 855"/>
                <a:gd name="T1" fmla="*/ 1 h 361"/>
                <a:gd name="T2" fmla="*/ 794 w 855"/>
                <a:gd name="T3" fmla="*/ 0 h 361"/>
                <a:gd name="T4" fmla="*/ 705 w 855"/>
                <a:gd name="T5" fmla="*/ 3 h 361"/>
                <a:gd name="T6" fmla="*/ 630 w 855"/>
                <a:gd name="T7" fmla="*/ 5 h 361"/>
                <a:gd name="T8" fmla="*/ 547 w 855"/>
                <a:gd name="T9" fmla="*/ 8 h 361"/>
                <a:gd name="T10" fmla="*/ 481 w 855"/>
                <a:gd name="T11" fmla="*/ 14 h 361"/>
                <a:gd name="T12" fmla="*/ 427 w 855"/>
                <a:gd name="T13" fmla="*/ 17 h 361"/>
                <a:gd name="T14" fmla="*/ 380 w 855"/>
                <a:gd name="T15" fmla="*/ 26 h 361"/>
                <a:gd name="T16" fmla="*/ 337 w 855"/>
                <a:gd name="T17" fmla="*/ 37 h 361"/>
                <a:gd name="T18" fmla="*/ 288 w 855"/>
                <a:gd name="T19" fmla="*/ 55 h 361"/>
                <a:gd name="T20" fmla="*/ 242 w 855"/>
                <a:gd name="T21" fmla="*/ 74 h 361"/>
                <a:gd name="T22" fmla="*/ 204 w 855"/>
                <a:gd name="T23" fmla="*/ 96 h 361"/>
                <a:gd name="T24" fmla="*/ 165 w 855"/>
                <a:gd name="T25" fmla="*/ 120 h 361"/>
                <a:gd name="T26" fmla="*/ 133 w 855"/>
                <a:gd name="T27" fmla="*/ 145 h 361"/>
                <a:gd name="T28" fmla="*/ 107 w 855"/>
                <a:gd name="T29" fmla="*/ 172 h 361"/>
                <a:gd name="T30" fmla="*/ 84 w 855"/>
                <a:gd name="T31" fmla="*/ 196 h 361"/>
                <a:gd name="T32" fmla="*/ 61 w 855"/>
                <a:gd name="T33" fmla="*/ 225 h 361"/>
                <a:gd name="T34" fmla="*/ 43 w 855"/>
                <a:gd name="T35" fmla="*/ 250 h 361"/>
                <a:gd name="T36" fmla="*/ 25 w 855"/>
                <a:gd name="T37" fmla="*/ 279 h 361"/>
                <a:gd name="T38" fmla="*/ 13 w 855"/>
                <a:gd name="T39" fmla="*/ 306 h 361"/>
                <a:gd name="T40" fmla="*/ 3 w 855"/>
                <a:gd name="T41" fmla="*/ 336 h 361"/>
                <a:gd name="T42" fmla="*/ 0 w 855"/>
                <a:gd name="T43" fmla="*/ 361 h 361"/>
                <a:gd name="T44" fmla="*/ 108 w 855"/>
                <a:gd name="T45" fmla="*/ 361 h 361"/>
                <a:gd name="T46" fmla="*/ 114 w 855"/>
                <a:gd name="T47" fmla="*/ 332 h 361"/>
                <a:gd name="T48" fmla="*/ 125 w 855"/>
                <a:gd name="T49" fmla="*/ 306 h 361"/>
                <a:gd name="T50" fmla="*/ 142 w 855"/>
                <a:gd name="T51" fmla="*/ 279 h 361"/>
                <a:gd name="T52" fmla="*/ 163 w 855"/>
                <a:gd name="T53" fmla="*/ 256 h 361"/>
                <a:gd name="T54" fmla="*/ 188 w 855"/>
                <a:gd name="T55" fmla="*/ 231 h 361"/>
                <a:gd name="T56" fmla="*/ 222 w 855"/>
                <a:gd name="T57" fmla="*/ 203 h 361"/>
                <a:gd name="T58" fmla="*/ 265 w 855"/>
                <a:gd name="T59" fmla="*/ 177 h 361"/>
                <a:gd name="T60" fmla="*/ 304 w 855"/>
                <a:gd name="T61" fmla="*/ 158 h 361"/>
                <a:gd name="T62" fmla="*/ 349 w 855"/>
                <a:gd name="T63" fmla="*/ 142 h 361"/>
                <a:gd name="T64" fmla="*/ 398 w 855"/>
                <a:gd name="T65" fmla="*/ 128 h 361"/>
                <a:gd name="T66" fmla="*/ 452 w 855"/>
                <a:gd name="T67" fmla="*/ 116 h 361"/>
                <a:gd name="T68" fmla="*/ 508 w 855"/>
                <a:gd name="T69" fmla="*/ 105 h 361"/>
                <a:gd name="T70" fmla="*/ 588 w 855"/>
                <a:gd name="T71" fmla="*/ 94 h 361"/>
                <a:gd name="T72" fmla="*/ 668 w 855"/>
                <a:gd name="T73" fmla="*/ 86 h 361"/>
                <a:gd name="T74" fmla="*/ 770 w 855"/>
                <a:gd name="T75" fmla="*/ 74 h 361"/>
                <a:gd name="T76" fmla="*/ 855 w 855"/>
                <a:gd name="T77" fmla="*/ 66 h 361"/>
                <a:gd name="T78" fmla="*/ 855 w 855"/>
                <a:gd name="T79" fmla="*/ 1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5" h="361">
                  <a:moveTo>
                    <a:pt x="855" y="1"/>
                  </a:moveTo>
                  <a:lnTo>
                    <a:pt x="794" y="0"/>
                  </a:lnTo>
                  <a:lnTo>
                    <a:pt x="705" y="3"/>
                  </a:lnTo>
                  <a:lnTo>
                    <a:pt x="630" y="5"/>
                  </a:lnTo>
                  <a:lnTo>
                    <a:pt x="547" y="8"/>
                  </a:lnTo>
                  <a:lnTo>
                    <a:pt x="481" y="14"/>
                  </a:lnTo>
                  <a:lnTo>
                    <a:pt x="427" y="17"/>
                  </a:lnTo>
                  <a:lnTo>
                    <a:pt x="380" y="26"/>
                  </a:lnTo>
                  <a:lnTo>
                    <a:pt x="337" y="37"/>
                  </a:lnTo>
                  <a:lnTo>
                    <a:pt x="288" y="55"/>
                  </a:lnTo>
                  <a:lnTo>
                    <a:pt x="242" y="74"/>
                  </a:lnTo>
                  <a:lnTo>
                    <a:pt x="204" y="96"/>
                  </a:lnTo>
                  <a:lnTo>
                    <a:pt x="165" y="120"/>
                  </a:lnTo>
                  <a:lnTo>
                    <a:pt x="133" y="145"/>
                  </a:lnTo>
                  <a:lnTo>
                    <a:pt x="107" y="172"/>
                  </a:lnTo>
                  <a:lnTo>
                    <a:pt x="84" y="196"/>
                  </a:lnTo>
                  <a:lnTo>
                    <a:pt x="61" y="225"/>
                  </a:lnTo>
                  <a:lnTo>
                    <a:pt x="43" y="250"/>
                  </a:lnTo>
                  <a:lnTo>
                    <a:pt x="25" y="279"/>
                  </a:lnTo>
                  <a:lnTo>
                    <a:pt x="13" y="306"/>
                  </a:lnTo>
                  <a:lnTo>
                    <a:pt x="3" y="336"/>
                  </a:lnTo>
                  <a:lnTo>
                    <a:pt x="0" y="361"/>
                  </a:lnTo>
                  <a:lnTo>
                    <a:pt x="108" y="361"/>
                  </a:lnTo>
                  <a:lnTo>
                    <a:pt x="114" y="332"/>
                  </a:lnTo>
                  <a:lnTo>
                    <a:pt x="125" y="306"/>
                  </a:lnTo>
                  <a:lnTo>
                    <a:pt x="142" y="279"/>
                  </a:lnTo>
                  <a:lnTo>
                    <a:pt x="163" y="256"/>
                  </a:lnTo>
                  <a:lnTo>
                    <a:pt x="188" y="231"/>
                  </a:lnTo>
                  <a:lnTo>
                    <a:pt x="222" y="203"/>
                  </a:lnTo>
                  <a:lnTo>
                    <a:pt x="265" y="177"/>
                  </a:lnTo>
                  <a:lnTo>
                    <a:pt x="304" y="158"/>
                  </a:lnTo>
                  <a:lnTo>
                    <a:pt x="349" y="142"/>
                  </a:lnTo>
                  <a:lnTo>
                    <a:pt x="398" y="128"/>
                  </a:lnTo>
                  <a:lnTo>
                    <a:pt x="452" y="116"/>
                  </a:lnTo>
                  <a:lnTo>
                    <a:pt x="508" y="105"/>
                  </a:lnTo>
                  <a:lnTo>
                    <a:pt x="588" y="94"/>
                  </a:lnTo>
                  <a:lnTo>
                    <a:pt x="668" y="86"/>
                  </a:lnTo>
                  <a:lnTo>
                    <a:pt x="770" y="74"/>
                  </a:lnTo>
                  <a:lnTo>
                    <a:pt x="855" y="66"/>
                  </a:lnTo>
                  <a:lnTo>
                    <a:pt x="855" y="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41"/>
            <p:cNvSpPr>
              <a:spLocks/>
            </p:cNvSpPr>
            <p:nvPr/>
          </p:nvSpPr>
          <p:spPr bwMode="auto">
            <a:xfrm>
              <a:off x="4536" y="3675"/>
              <a:ext cx="62" cy="82"/>
            </a:xfrm>
            <a:custGeom>
              <a:avLst/>
              <a:gdLst>
                <a:gd name="T0" fmla="*/ 0 w 62"/>
                <a:gd name="T1" fmla="*/ 9 h 82"/>
                <a:gd name="T2" fmla="*/ 62 w 62"/>
                <a:gd name="T3" fmla="*/ 0 h 82"/>
                <a:gd name="T4" fmla="*/ 62 w 62"/>
                <a:gd name="T5" fmla="*/ 82 h 82"/>
                <a:gd name="T6" fmla="*/ 0 w 62"/>
                <a:gd name="T7" fmla="*/ 73 h 82"/>
                <a:gd name="T8" fmla="*/ 0 w 62"/>
                <a:gd name="T9" fmla="*/ 9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82">
                  <a:moveTo>
                    <a:pt x="0" y="9"/>
                  </a:moveTo>
                  <a:lnTo>
                    <a:pt x="62" y="0"/>
                  </a:lnTo>
                  <a:lnTo>
                    <a:pt x="62" y="82"/>
                  </a:lnTo>
                  <a:lnTo>
                    <a:pt x="0" y="7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Rectangle 42"/>
            <p:cNvSpPr>
              <a:spLocks noChangeArrowheads="1"/>
            </p:cNvSpPr>
            <p:nvPr/>
          </p:nvSpPr>
          <p:spPr bwMode="auto">
            <a:xfrm>
              <a:off x="4595" y="3674"/>
              <a:ext cx="169" cy="89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7519988" y="3317875"/>
            <a:ext cx="373062" cy="811213"/>
            <a:chOff x="4737" y="2090"/>
            <a:chExt cx="235" cy="511"/>
          </a:xfrm>
        </p:grpSpPr>
        <p:sp>
          <p:nvSpPr>
            <p:cNvPr id="23558" name="Freeform 22"/>
            <p:cNvSpPr>
              <a:spLocks/>
            </p:cNvSpPr>
            <p:nvPr/>
          </p:nvSpPr>
          <p:spPr bwMode="auto">
            <a:xfrm>
              <a:off x="4737" y="2090"/>
              <a:ext cx="235" cy="511"/>
            </a:xfrm>
            <a:custGeom>
              <a:avLst/>
              <a:gdLst>
                <a:gd name="T0" fmla="*/ 41 w 235"/>
                <a:gd name="T1" fmla="*/ 232 h 511"/>
                <a:gd name="T2" fmla="*/ 45 w 235"/>
                <a:gd name="T3" fmla="*/ 253 h 511"/>
                <a:gd name="T4" fmla="*/ 44 w 235"/>
                <a:gd name="T5" fmla="*/ 271 h 511"/>
                <a:gd name="T6" fmla="*/ 41 w 235"/>
                <a:gd name="T7" fmla="*/ 285 h 511"/>
                <a:gd name="T8" fmla="*/ 34 w 235"/>
                <a:gd name="T9" fmla="*/ 301 h 511"/>
                <a:gd name="T10" fmla="*/ 24 w 235"/>
                <a:gd name="T11" fmla="*/ 317 h 511"/>
                <a:gd name="T12" fmla="*/ 14 w 235"/>
                <a:gd name="T13" fmla="*/ 334 h 511"/>
                <a:gd name="T14" fmla="*/ 6 w 235"/>
                <a:gd name="T15" fmla="*/ 357 h 511"/>
                <a:gd name="T16" fmla="*/ 2 w 235"/>
                <a:gd name="T17" fmla="*/ 376 h 511"/>
                <a:gd name="T18" fmla="*/ 0 w 235"/>
                <a:gd name="T19" fmla="*/ 398 h 511"/>
                <a:gd name="T20" fmla="*/ 1 w 235"/>
                <a:gd name="T21" fmla="*/ 420 h 511"/>
                <a:gd name="T22" fmla="*/ 4 w 235"/>
                <a:gd name="T23" fmla="*/ 437 h 511"/>
                <a:gd name="T24" fmla="*/ 11 w 235"/>
                <a:gd name="T25" fmla="*/ 456 h 511"/>
                <a:gd name="T26" fmla="*/ 20 w 235"/>
                <a:gd name="T27" fmla="*/ 472 h 511"/>
                <a:gd name="T28" fmla="*/ 34 w 235"/>
                <a:gd name="T29" fmla="*/ 486 h 511"/>
                <a:gd name="T30" fmla="*/ 54 w 235"/>
                <a:gd name="T31" fmla="*/ 496 h 511"/>
                <a:gd name="T32" fmla="*/ 73 w 235"/>
                <a:gd name="T33" fmla="*/ 504 h 511"/>
                <a:gd name="T34" fmla="*/ 97 w 235"/>
                <a:gd name="T35" fmla="*/ 509 h 511"/>
                <a:gd name="T36" fmla="*/ 120 w 235"/>
                <a:gd name="T37" fmla="*/ 511 h 511"/>
                <a:gd name="T38" fmla="*/ 144 w 235"/>
                <a:gd name="T39" fmla="*/ 509 h 511"/>
                <a:gd name="T40" fmla="*/ 163 w 235"/>
                <a:gd name="T41" fmla="*/ 504 h 511"/>
                <a:gd name="T42" fmla="*/ 179 w 235"/>
                <a:gd name="T43" fmla="*/ 495 h 511"/>
                <a:gd name="T44" fmla="*/ 193 w 235"/>
                <a:gd name="T45" fmla="*/ 481 h 511"/>
                <a:gd name="T46" fmla="*/ 205 w 235"/>
                <a:gd name="T47" fmla="*/ 464 h 511"/>
                <a:gd name="T48" fmla="*/ 215 w 235"/>
                <a:gd name="T49" fmla="*/ 444 h 511"/>
                <a:gd name="T50" fmla="*/ 222 w 235"/>
                <a:gd name="T51" fmla="*/ 420 h 511"/>
                <a:gd name="T52" fmla="*/ 227 w 235"/>
                <a:gd name="T53" fmla="*/ 396 h 511"/>
                <a:gd name="T54" fmla="*/ 231 w 235"/>
                <a:gd name="T55" fmla="*/ 365 h 511"/>
                <a:gd name="T56" fmla="*/ 232 w 235"/>
                <a:gd name="T57" fmla="*/ 334 h 511"/>
                <a:gd name="T58" fmla="*/ 235 w 235"/>
                <a:gd name="T59" fmla="*/ 265 h 511"/>
                <a:gd name="T60" fmla="*/ 229 w 235"/>
                <a:gd name="T61" fmla="*/ 190 h 511"/>
                <a:gd name="T62" fmla="*/ 222 w 235"/>
                <a:gd name="T63" fmla="*/ 156 h 511"/>
                <a:gd name="T64" fmla="*/ 215 w 235"/>
                <a:gd name="T65" fmla="*/ 136 h 511"/>
                <a:gd name="T66" fmla="*/ 210 w 235"/>
                <a:gd name="T67" fmla="*/ 122 h 511"/>
                <a:gd name="T68" fmla="*/ 202 w 235"/>
                <a:gd name="T69" fmla="*/ 109 h 511"/>
                <a:gd name="T70" fmla="*/ 192 w 235"/>
                <a:gd name="T71" fmla="*/ 96 h 511"/>
                <a:gd name="T72" fmla="*/ 194 w 235"/>
                <a:gd name="T73" fmla="*/ 110 h 511"/>
                <a:gd name="T74" fmla="*/ 193 w 235"/>
                <a:gd name="T75" fmla="*/ 125 h 511"/>
                <a:gd name="T76" fmla="*/ 191 w 235"/>
                <a:gd name="T77" fmla="*/ 139 h 511"/>
                <a:gd name="T78" fmla="*/ 182 w 235"/>
                <a:gd name="T79" fmla="*/ 161 h 511"/>
                <a:gd name="T80" fmla="*/ 176 w 235"/>
                <a:gd name="T81" fmla="*/ 117 h 511"/>
                <a:gd name="T82" fmla="*/ 172 w 235"/>
                <a:gd name="T83" fmla="*/ 94 h 511"/>
                <a:gd name="T84" fmla="*/ 164 w 235"/>
                <a:gd name="T85" fmla="*/ 78 h 511"/>
                <a:gd name="T86" fmla="*/ 155 w 235"/>
                <a:gd name="T87" fmla="*/ 57 h 511"/>
                <a:gd name="T88" fmla="*/ 144 w 235"/>
                <a:gd name="T89" fmla="*/ 39 h 511"/>
                <a:gd name="T90" fmla="*/ 130 w 235"/>
                <a:gd name="T91" fmla="*/ 20 h 511"/>
                <a:gd name="T92" fmla="*/ 114 w 235"/>
                <a:gd name="T93" fmla="*/ 0 h 511"/>
                <a:gd name="T94" fmla="*/ 122 w 235"/>
                <a:gd name="T95" fmla="*/ 27 h 511"/>
                <a:gd name="T96" fmla="*/ 127 w 235"/>
                <a:gd name="T97" fmla="*/ 51 h 511"/>
                <a:gd name="T98" fmla="*/ 130 w 235"/>
                <a:gd name="T99" fmla="*/ 79 h 511"/>
                <a:gd name="T100" fmla="*/ 127 w 235"/>
                <a:gd name="T101" fmla="*/ 105 h 511"/>
                <a:gd name="T102" fmla="*/ 120 w 235"/>
                <a:gd name="T103" fmla="*/ 134 h 511"/>
                <a:gd name="T104" fmla="*/ 114 w 235"/>
                <a:gd name="T105" fmla="*/ 156 h 511"/>
                <a:gd name="T106" fmla="*/ 103 w 235"/>
                <a:gd name="T107" fmla="*/ 180 h 511"/>
                <a:gd name="T108" fmla="*/ 95 w 235"/>
                <a:gd name="T109" fmla="*/ 204 h 511"/>
                <a:gd name="T110" fmla="*/ 84 w 235"/>
                <a:gd name="T111" fmla="*/ 222 h 511"/>
                <a:gd name="T112" fmla="*/ 80 w 235"/>
                <a:gd name="T113" fmla="*/ 229 h 511"/>
                <a:gd name="T114" fmla="*/ 72 w 235"/>
                <a:gd name="T115" fmla="*/ 234 h 511"/>
                <a:gd name="T116" fmla="*/ 62 w 235"/>
                <a:gd name="T117" fmla="*/ 235 h 511"/>
                <a:gd name="T118" fmla="*/ 54 w 235"/>
                <a:gd name="T119" fmla="*/ 230 h 511"/>
                <a:gd name="T120" fmla="*/ 46 w 235"/>
                <a:gd name="T121" fmla="*/ 223 h 511"/>
                <a:gd name="T122" fmla="*/ 35 w 235"/>
                <a:gd name="T123" fmla="*/ 214 h 511"/>
                <a:gd name="T124" fmla="*/ 41 w 235"/>
                <a:gd name="T125" fmla="*/ 232 h 5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35" h="511">
                  <a:moveTo>
                    <a:pt x="41" y="232"/>
                  </a:moveTo>
                  <a:lnTo>
                    <a:pt x="45" y="253"/>
                  </a:lnTo>
                  <a:lnTo>
                    <a:pt x="44" y="271"/>
                  </a:lnTo>
                  <a:lnTo>
                    <a:pt x="41" y="285"/>
                  </a:lnTo>
                  <a:lnTo>
                    <a:pt x="34" y="301"/>
                  </a:lnTo>
                  <a:lnTo>
                    <a:pt x="24" y="317"/>
                  </a:lnTo>
                  <a:lnTo>
                    <a:pt x="14" y="334"/>
                  </a:lnTo>
                  <a:lnTo>
                    <a:pt x="6" y="357"/>
                  </a:lnTo>
                  <a:lnTo>
                    <a:pt x="2" y="376"/>
                  </a:lnTo>
                  <a:lnTo>
                    <a:pt x="0" y="398"/>
                  </a:lnTo>
                  <a:lnTo>
                    <a:pt x="1" y="420"/>
                  </a:lnTo>
                  <a:lnTo>
                    <a:pt x="4" y="437"/>
                  </a:lnTo>
                  <a:lnTo>
                    <a:pt x="11" y="456"/>
                  </a:lnTo>
                  <a:lnTo>
                    <a:pt x="20" y="472"/>
                  </a:lnTo>
                  <a:lnTo>
                    <a:pt x="34" y="486"/>
                  </a:lnTo>
                  <a:lnTo>
                    <a:pt x="54" y="496"/>
                  </a:lnTo>
                  <a:lnTo>
                    <a:pt x="73" y="504"/>
                  </a:lnTo>
                  <a:lnTo>
                    <a:pt x="97" y="509"/>
                  </a:lnTo>
                  <a:lnTo>
                    <a:pt x="120" y="511"/>
                  </a:lnTo>
                  <a:lnTo>
                    <a:pt x="144" y="509"/>
                  </a:lnTo>
                  <a:lnTo>
                    <a:pt x="163" y="504"/>
                  </a:lnTo>
                  <a:lnTo>
                    <a:pt x="179" y="495"/>
                  </a:lnTo>
                  <a:lnTo>
                    <a:pt x="193" y="481"/>
                  </a:lnTo>
                  <a:lnTo>
                    <a:pt x="205" y="464"/>
                  </a:lnTo>
                  <a:lnTo>
                    <a:pt x="215" y="444"/>
                  </a:lnTo>
                  <a:lnTo>
                    <a:pt x="222" y="420"/>
                  </a:lnTo>
                  <a:lnTo>
                    <a:pt x="227" y="396"/>
                  </a:lnTo>
                  <a:lnTo>
                    <a:pt x="231" y="365"/>
                  </a:lnTo>
                  <a:lnTo>
                    <a:pt x="232" y="334"/>
                  </a:lnTo>
                  <a:lnTo>
                    <a:pt x="235" y="265"/>
                  </a:lnTo>
                  <a:lnTo>
                    <a:pt x="229" y="190"/>
                  </a:lnTo>
                  <a:lnTo>
                    <a:pt x="222" y="156"/>
                  </a:lnTo>
                  <a:lnTo>
                    <a:pt x="215" y="136"/>
                  </a:lnTo>
                  <a:lnTo>
                    <a:pt x="210" y="122"/>
                  </a:lnTo>
                  <a:lnTo>
                    <a:pt x="202" y="109"/>
                  </a:lnTo>
                  <a:lnTo>
                    <a:pt x="192" y="96"/>
                  </a:lnTo>
                  <a:lnTo>
                    <a:pt x="194" y="110"/>
                  </a:lnTo>
                  <a:lnTo>
                    <a:pt x="193" y="125"/>
                  </a:lnTo>
                  <a:lnTo>
                    <a:pt x="191" y="139"/>
                  </a:lnTo>
                  <a:lnTo>
                    <a:pt x="182" y="161"/>
                  </a:lnTo>
                  <a:lnTo>
                    <a:pt x="176" y="117"/>
                  </a:lnTo>
                  <a:lnTo>
                    <a:pt x="172" y="94"/>
                  </a:lnTo>
                  <a:lnTo>
                    <a:pt x="164" y="78"/>
                  </a:lnTo>
                  <a:lnTo>
                    <a:pt x="155" y="57"/>
                  </a:lnTo>
                  <a:lnTo>
                    <a:pt x="144" y="39"/>
                  </a:lnTo>
                  <a:lnTo>
                    <a:pt x="130" y="20"/>
                  </a:lnTo>
                  <a:lnTo>
                    <a:pt x="114" y="0"/>
                  </a:lnTo>
                  <a:lnTo>
                    <a:pt x="122" y="27"/>
                  </a:lnTo>
                  <a:lnTo>
                    <a:pt x="127" y="51"/>
                  </a:lnTo>
                  <a:lnTo>
                    <a:pt x="130" y="79"/>
                  </a:lnTo>
                  <a:lnTo>
                    <a:pt x="127" y="105"/>
                  </a:lnTo>
                  <a:lnTo>
                    <a:pt x="120" y="134"/>
                  </a:lnTo>
                  <a:lnTo>
                    <a:pt x="114" y="156"/>
                  </a:lnTo>
                  <a:lnTo>
                    <a:pt x="103" y="180"/>
                  </a:lnTo>
                  <a:lnTo>
                    <a:pt x="95" y="204"/>
                  </a:lnTo>
                  <a:lnTo>
                    <a:pt x="84" y="222"/>
                  </a:lnTo>
                  <a:lnTo>
                    <a:pt x="80" y="229"/>
                  </a:lnTo>
                  <a:lnTo>
                    <a:pt x="72" y="234"/>
                  </a:lnTo>
                  <a:lnTo>
                    <a:pt x="62" y="235"/>
                  </a:lnTo>
                  <a:lnTo>
                    <a:pt x="54" y="230"/>
                  </a:lnTo>
                  <a:lnTo>
                    <a:pt x="46" y="223"/>
                  </a:lnTo>
                  <a:lnTo>
                    <a:pt x="35" y="214"/>
                  </a:lnTo>
                  <a:lnTo>
                    <a:pt x="41" y="232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4785" y="2263"/>
              <a:ext cx="155" cy="267"/>
              <a:chOff x="4785" y="2263"/>
              <a:chExt cx="155" cy="267"/>
            </a:xfrm>
          </p:grpSpPr>
          <p:sp>
            <p:nvSpPr>
              <p:cNvPr id="23560" name="Arc 23"/>
              <p:cNvSpPr>
                <a:spLocks/>
              </p:cNvSpPr>
              <p:nvPr/>
            </p:nvSpPr>
            <p:spPr bwMode="auto">
              <a:xfrm>
                <a:off x="4870" y="2269"/>
                <a:ext cx="40" cy="261"/>
              </a:xfrm>
              <a:custGeom>
                <a:avLst/>
                <a:gdLst>
                  <a:gd name="T0" fmla="*/ 14 w 21600"/>
                  <a:gd name="T1" fmla="*/ 0 h 41400"/>
                  <a:gd name="T2" fmla="*/ 9 w 21600"/>
                  <a:gd name="T3" fmla="*/ 261 h 41400"/>
                  <a:gd name="T4" fmla="*/ 0 w 21600"/>
                  <a:gd name="T5" fmla="*/ 128 h 41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1400" fill="none" extrusionOk="0">
                    <a:moveTo>
                      <a:pt x="7327" y="-1"/>
                    </a:moveTo>
                    <a:cubicBezTo>
                      <a:pt x="15891" y="3088"/>
                      <a:pt x="21600" y="11214"/>
                      <a:pt x="21600" y="20319"/>
                    </a:cubicBezTo>
                    <a:cubicBezTo>
                      <a:pt x="21600" y="30433"/>
                      <a:pt x="14580" y="39194"/>
                      <a:pt x="4708" y="41399"/>
                    </a:cubicBezTo>
                  </a:path>
                  <a:path w="21600" h="41400" stroke="0" extrusionOk="0">
                    <a:moveTo>
                      <a:pt x="7327" y="-1"/>
                    </a:moveTo>
                    <a:cubicBezTo>
                      <a:pt x="15891" y="3088"/>
                      <a:pt x="21600" y="11214"/>
                      <a:pt x="21600" y="20319"/>
                    </a:cubicBezTo>
                    <a:cubicBezTo>
                      <a:pt x="21600" y="30433"/>
                      <a:pt x="14580" y="39194"/>
                      <a:pt x="4708" y="41399"/>
                    </a:cubicBezTo>
                    <a:lnTo>
                      <a:pt x="0" y="20319"/>
                    </a:lnTo>
                    <a:lnTo>
                      <a:pt x="7327" y="-1"/>
                    </a:lnTo>
                    <a:close/>
                  </a:path>
                </a:pathLst>
              </a:custGeom>
              <a:solidFill>
                <a:srgbClr val="6699FF"/>
              </a:solidFill>
              <a:ln w="12700">
                <a:solidFill>
                  <a:srgbClr val="FFA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1" name="Arc 24"/>
              <p:cNvSpPr>
                <a:spLocks/>
              </p:cNvSpPr>
              <p:nvPr/>
            </p:nvSpPr>
            <p:spPr bwMode="auto">
              <a:xfrm>
                <a:off x="4785" y="2432"/>
                <a:ext cx="18" cy="70"/>
              </a:xfrm>
              <a:custGeom>
                <a:avLst/>
                <a:gdLst>
                  <a:gd name="T0" fmla="*/ 14 w 21600"/>
                  <a:gd name="T1" fmla="*/ 70 h 42082"/>
                  <a:gd name="T2" fmla="*/ 14 w 21600"/>
                  <a:gd name="T3" fmla="*/ 0 h 42082"/>
                  <a:gd name="T4" fmla="*/ 18 w 21600"/>
                  <a:gd name="T5" fmla="*/ 35 h 420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2082" fill="none" extrusionOk="0">
                    <a:moveTo>
                      <a:pt x="17259" y="42082"/>
                    </a:moveTo>
                    <a:cubicBezTo>
                      <a:pt x="7212" y="40021"/>
                      <a:pt x="0" y="31179"/>
                      <a:pt x="0" y="20923"/>
                    </a:cubicBezTo>
                    <a:cubicBezTo>
                      <a:pt x="0" y="11059"/>
                      <a:pt x="6681" y="2449"/>
                      <a:pt x="16234" y="-1"/>
                    </a:cubicBezTo>
                  </a:path>
                  <a:path w="21600" h="42082" stroke="0" extrusionOk="0">
                    <a:moveTo>
                      <a:pt x="17259" y="42082"/>
                    </a:moveTo>
                    <a:cubicBezTo>
                      <a:pt x="7212" y="40021"/>
                      <a:pt x="0" y="31179"/>
                      <a:pt x="0" y="20923"/>
                    </a:cubicBezTo>
                    <a:cubicBezTo>
                      <a:pt x="0" y="11059"/>
                      <a:pt x="6681" y="2449"/>
                      <a:pt x="16234" y="-1"/>
                    </a:cubicBezTo>
                    <a:lnTo>
                      <a:pt x="21600" y="20923"/>
                    </a:lnTo>
                    <a:lnTo>
                      <a:pt x="17259" y="42082"/>
                    </a:lnTo>
                    <a:close/>
                  </a:path>
                </a:pathLst>
              </a:custGeom>
              <a:solidFill>
                <a:srgbClr val="6699FF"/>
              </a:solidFill>
              <a:ln w="12700">
                <a:solidFill>
                  <a:srgbClr val="FFA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2" name="Arc 25"/>
              <p:cNvSpPr>
                <a:spLocks/>
              </p:cNvSpPr>
              <p:nvPr/>
            </p:nvSpPr>
            <p:spPr bwMode="auto">
              <a:xfrm>
                <a:off x="4906" y="2263"/>
                <a:ext cx="34" cy="130"/>
              </a:xfrm>
              <a:custGeom>
                <a:avLst/>
                <a:gdLst>
                  <a:gd name="T0" fmla="*/ 11 w 18535"/>
                  <a:gd name="T1" fmla="*/ 0 h 20683"/>
                  <a:gd name="T2" fmla="*/ 34 w 18535"/>
                  <a:gd name="T3" fmla="*/ 60 h 20683"/>
                  <a:gd name="T4" fmla="*/ 0 w 18535"/>
                  <a:gd name="T5" fmla="*/ 130 h 206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535" h="20683" fill="none" extrusionOk="0">
                    <a:moveTo>
                      <a:pt x="6227" y="0"/>
                    </a:moveTo>
                    <a:cubicBezTo>
                      <a:pt x="11382" y="1552"/>
                      <a:pt x="15771" y="4972"/>
                      <a:pt x="18535" y="9591"/>
                    </a:cubicBezTo>
                  </a:path>
                  <a:path w="18535" h="20683" stroke="0" extrusionOk="0">
                    <a:moveTo>
                      <a:pt x="6227" y="0"/>
                    </a:moveTo>
                    <a:cubicBezTo>
                      <a:pt x="11382" y="1552"/>
                      <a:pt x="15771" y="4972"/>
                      <a:pt x="18535" y="9591"/>
                    </a:cubicBezTo>
                    <a:lnTo>
                      <a:pt x="0" y="20683"/>
                    </a:ln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6699FF"/>
              </a:solidFill>
              <a:ln w="12700">
                <a:solidFill>
                  <a:srgbClr val="FFA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utoUpdateAnimBg="0"/>
      <p:bldP spid="5222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538" y="2116138"/>
            <a:ext cx="3827462" cy="4041775"/>
          </a:xfrm>
          <a:ln>
            <a:solidFill>
              <a:srgbClr val="0066FF"/>
            </a:solidFill>
          </a:ln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n-US" altLang="zh-TW" sz="2800" smtClean="0">
                <a:solidFill>
                  <a:schemeClr val="tx1"/>
                </a:solidFill>
              </a:rPr>
              <a:t>Flame I</a:t>
            </a:r>
            <a:endParaRPr lang="en-US" altLang="zh-TW" sz="2800" smtClean="0"/>
          </a:p>
          <a:p>
            <a:pPr eaLnBrk="1" hangingPunct="1"/>
            <a:r>
              <a:rPr lang="en-US" altLang="zh-TW" sz="2800" smtClean="0">
                <a:solidFill>
                  <a:schemeClr val="accent1"/>
                </a:solidFill>
              </a:rPr>
              <a:t>with air hole CLOSED</a:t>
            </a:r>
          </a:p>
          <a:p>
            <a:pPr eaLnBrk="1" hangingPunct="1"/>
            <a:r>
              <a:rPr lang="en-US" altLang="zh-TW" sz="2800" smtClean="0">
                <a:solidFill>
                  <a:srgbClr val="FF9933"/>
                </a:solidFill>
              </a:rPr>
              <a:t>yellow</a:t>
            </a:r>
            <a:r>
              <a:rPr lang="en-US" altLang="zh-TW" sz="2800" smtClean="0">
                <a:solidFill>
                  <a:schemeClr val="accent1"/>
                </a:solidFill>
              </a:rPr>
              <a:t> in color</a:t>
            </a:r>
          </a:p>
          <a:p>
            <a:pPr eaLnBrk="1" hangingPunct="1"/>
            <a:r>
              <a:rPr lang="en-US" altLang="zh-TW" sz="2800" smtClean="0">
                <a:solidFill>
                  <a:schemeClr val="accent1"/>
                </a:solidFill>
              </a:rPr>
              <a:t>luminous</a:t>
            </a:r>
            <a:endParaRPr lang="en-US" altLang="zh-TW" sz="2800" smtClean="0"/>
          </a:p>
          <a:p>
            <a:pPr eaLnBrk="1" hangingPunct="1"/>
            <a:endParaRPr lang="zh-TW" altLang="en-US" sz="280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975" y="2114550"/>
            <a:ext cx="3846513" cy="3990975"/>
          </a:xfrm>
          <a:ln>
            <a:solidFill>
              <a:srgbClr val="0066FF"/>
            </a:solidFill>
          </a:ln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n-US" altLang="zh-TW" sz="2800" smtClean="0">
                <a:solidFill>
                  <a:schemeClr val="tx1"/>
                </a:solidFill>
              </a:rPr>
              <a:t>Flame II</a:t>
            </a:r>
            <a:endParaRPr lang="en-US" altLang="zh-TW" sz="2800" smtClean="0"/>
          </a:p>
          <a:p>
            <a:pPr eaLnBrk="1" hangingPunct="1"/>
            <a:r>
              <a:rPr lang="en-US" altLang="zh-TW" sz="2800" smtClean="0">
                <a:solidFill>
                  <a:schemeClr val="accent1"/>
                </a:solidFill>
              </a:rPr>
              <a:t>with air hole OPENED</a:t>
            </a:r>
          </a:p>
          <a:p>
            <a:pPr eaLnBrk="1" hangingPunct="1"/>
            <a:r>
              <a:rPr lang="en-US" altLang="zh-TW" sz="2800" smtClean="0">
                <a:solidFill>
                  <a:srgbClr val="3366FF"/>
                </a:solidFill>
              </a:rPr>
              <a:t>blue</a:t>
            </a:r>
            <a:r>
              <a:rPr lang="en-US" altLang="zh-TW" sz="2800" smtClean="0">
                <a:solidFill>
                  <a:schemeClr val="accent1"/>
                </a:solidFill>
              </a:rPr>
              <a:t> in color</a:t>
            </a:r>
          </a:p>
          <a:p>
            <a:pPr eaLnBrk="1" hangingPunct="1"/>
            <a:r>
              <a:rPr lang="en-US" altLang="zh-TW" sz="2800" smtClean="0">
                <a:solidFill>
                  <a:schemeClr val="accent1"/>
                </a:solidFill>
              </a:rPr>
              <a:t>non-luminous</a:t>
            </a:r>
            <a:endParaRPr lang="en-US" altLang="zh-TW" sz="2800" smtClean="0"/>
          </a:p>
        </p:txBody>
      </p:sp>
      <p:graphicFrame>
        <p:nvGraphicFramePr>
          <p:cNvPr id="25604" name="Object 5"/>
          <p:cNvGraphicFramePr>
            <a:graphicFrameLocks noChangeAspect="1"/>
          </p:cNvGraphicFramePr>
          <p:nvPr/>
        </p:nvGraphicFramePr>
        <p:xfrm>
          <a:off x="2941638" y="3386138"/>
          <a:ext cx="2033587" cy="2895600"/>
        </p:xfrm>
        <a:graphic>
          <a:graphicData uri="http://schemas.openxmlformats.org/presentationml/2006/ole">
            <p:oleObj spid="_x0000_s1026" name="多媒體項目" r:id="rId6" imgW="3848100" imgH="5478463" progId="">
              <p:embed/>
            </p:oleObj>
          </a:graphicData>
        </a:graphic>
      </p:graphicFrame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/>
              <a:t>Which kind of flame is hotter?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3738563" y="3144838"/>
            <a:ext cx="341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TW" altLang="en-US" sz="3200" b="1"/>
              <a:t>?</a:t>
            </a:r>
            <a:endParaRPr kumimoji="1" lang="zh-TW" altLang="en-US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 rot="1549418">
            <a:off x="4159250" y="3190875"/>
            <a:ext cx="341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TW" altLang="en-US" sz="3200" b="1"/>
              <a:t>?</a:t>
            </a:r>
            <a:endParaRPr kumimoji="1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  <p:bldP spid="56324" grpId="0" build="p" autoUpdateAnimBg="0"/>
      <p:bldP spid="56326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Conclusion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The  </a:t>
            </a:r>
            <a:r>
              <a:rPr lang="en-US" altLang="zh-TW" sz="3600" smtClean="0">
                <a:solidFill>
                  <a:srgbClr val="0000FF"/>
                </a:solidFill>
              </a:rPr>
              <a:t>Blue</a:t>
            </a:r>
            <a:r>
              <a:rPr lang="en-US" altLang="zh-TW" sz="3600" smtClean="0"/>
              <a:t> flame is better for heating</a:t>
            </a:r>
            <a:endParaRPr lang="zh-TW" altLang="en-US" sz="2800" smtClean="0"/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875338" y="2133600"/>
          <a:ext cx="1355725" cy="4114800"/>
        </p:xfrm>
        <a:graphic>
          <a:graphicData uri="http://schemas.openxmlformats.org/presentationml/2006/ole">
            <p:oleObj spid="_x0000_s2050" name="多媒體項目" r:id="rId8" imgW="1296063" imgH="3934305" progId="">
              <p:embed/>
            </p:oleObj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1897063" y="3843338"/>
          <a:ext cx="3151187" cy="2290762"/>
        </p:xfrm>
        <a:graphic>
          <a:graphicData uri="http://schemas.openxmlformats.org/presentationml/2006/ole">
            <p:oleObj spid="_x0000_s2051" name="多媒體項目" r:id="rId9" imgW="4664075" imgH="3390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82710"/>
            <a:ext cx="5485101" cy="527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1143000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feel you are working unsafely, you will be removed from the lab area and lose all credit on that particular lab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 safe! If you are ever unsure of what to do, ask me first!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Observations</a:t>
            </a:r>
            <a:endParaRPr lang="en-US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endParaRPr lang="en-US" sz="2400" smtClean="0"/>
          </a:p>
          <a:p>
            <a:pPr algn="ctr" eaLnBrk="1" hangingPunct="1">
              <a:lnSpc>
                <a:spcPct val="80000"/>
              </a:lnSpc>
              <a:defRPr/>
            </a:pPr>
            <a:endParaRPr lang="en-US" sz="2400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Gathered through your </a:t>
            </a: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senses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scientist notices something in their </a:t>
            </a: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natural world</a:t>
            </a:r>
          </a:p>
        </p:txBody>
      </p:sp>
      <p:pic>
        <p:nvPicPr>
          <p:cNvPr id="5124" name="Picture 6" descr="j007880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5088" y="2351088"/>
            <a:ext cx="3810000" cy="3448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Observations</a:t>
            </a:r>
            <a:endParaRPr lang="en-US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17713"/>
            <a:ext cx="4306888" cy="44592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endParaRPr lang="en-US" sz="1800" smtClean="0"/>
          </a:p>
          <a:p>
            <a:pPr algn="ctr" eaLnBrk="1" hangingPunct="1">
              <a:lnSpc>
                <a:spcPct val="80000"/>
              </a:lnSpc>
              <a:defRPr/>
            </a:pPr>
            <a:endParaRPr lang="en-US" sz="1800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 </a:t>
            </a: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an observation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might be noticing that many salamanders near a pond have curved, not straight, tails</a:t>
            </a:r>
          </a:p>
        </p:txBody>
      </p:sp>
      <p:pic>
        <p:nvPicPr>
          <p:cNvPr id="6148" name="Picture 4" descr="j007880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5088" y="2351088"/>
            <a:ext cx="3810000" cy="3448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Hypothesis</a:t>
            </a:r>
            <a:endParaRPr lang="en-US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303712" cy="44592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endParaRPr lang="en-US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suggested solution to the problem.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Must be </a:t>
            </a: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testable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Sometimes written as </a:t>
            </a: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If…Then…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statements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Predicts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 outcome</a:t>
            </a:r>
            <a:endParaRPr lang="en-US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2" name="Picture 6" descr="bd05030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26088" y="2017713"/>
            <a:ext cx="3046412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Hypothesis</a:t>
            </a:r>
            <a:endParaRPr lang="en-US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303712" cy="4459287"/>
          </a:xfrm>
        </p:spPr>
        <p:txBody>
          <a:bodyPr/>
          <a:lstStyle/>
          <a:p>
            <a:pPr algn="ctr" eaLnBrk="1" hangingPunct="1">
              <a:defRPr/>
            </a:pPr>
            <a:endParaRPr lang="en-US" sz="1600" smtClean="0"/>
          </a:p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 </a:t>
            </a: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 of a hypothesis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might be that the salamanders have curved tails due to a pollutant in the moist soil where they live. </a:t>
            </a:r>
          </a:p>
        </p:txBody>
      </p:sp>
      <p:pic>
        <p:nvPicPr>
          <p:cNvPr id="8196" name="Picture 4" descr="bd05030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26088" y="2017713"/>
            <a:ext cx="3046412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Experiment</a:t>
            </a:r>
            <a:endParaRPr lang="en-US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3600" smtClean="0"/>
          </a:p>
          <a:p>
            <a:pPr algn="ctr"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procedure to </a:t>
            </a:r>
            <a:r>
              <a:rPr lang="en-US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test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the hypothesis.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000" b="1" i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220" name="Picture 6" descr="j0076135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5088" y="2692400"/>
            <a:ext cx="3810000" cy="2765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Experiment</a:t>
            </a:r>
            <a:endParaRPr lang="en-US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36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Variable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– factor in the experiment that is being tested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000" b="1" i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4" name="Picture 4" descr="j0076135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5088" y="2692400"/>
            <a:ext cx="3810000" cy="2765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Setting up a useful experiment…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524000"/>
            <a:ext cx="914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factors that affect a phenomenon are called </a:t>
            </a:r>
            <a:r>
              <a:rPr lang="en-US" b="1" u="sng" dirty="0" smtClean="0"/>
              <a:t>variables</a:t>
            </a:r>
            <a:r>
              <a:rPr lang="en-US" dirty="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/>
              <a:t>Independent Variable-</a:t>
            </a:r>
            <a:r>
              <a:rPr lang="en-US" u="sng" dirty="0" smtClean="0"/>
              <a:t> </a:t>
            </a:r>
            <a:r>
              <a:rPr lang="en-US" sz="2800" u="sng" dirty="0" smtClean="0"/>
              <a:t>manipulated/changed</a:t>
            </a:r>
            <a:r>
              <a:rPr lang="en-US" sz="2400" dirty="0" smtClean="0"/>
              <a:t> (ex.  Amount of fertilizer used on the plants.)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/>
              <a:t>Dependent Variable- </a:t>
            </a:r>
            <a:r>
              <a:rPr lang="en-US" sz="2800" u="sng" dirty="0" smtClean="0"/>
              <a:t>what is measured </a:t>
            </a:r>
            <a:r>
              <a:rPr lang="en-US" sz="2800" dirty="0" smtClean="0"/>
              <a:t>for change in response to ind.var.  </a:t>
            </a:r>
            <a:r>
              <a:rPr lang="en-US" sz="2400" dirty="0" smtClean="0"/>
              <a:t>(ex.</a:t>
            </a:r>
            <a:r>
              <a:rPr lang="en-US" b="1" dirty="0" smtClean="0"/>
              <a:t> </a:t>
            </a:r>
            <a:r>
              <a:rPr lang="en-US" sz="2400" dirty="0" smtClean="0"/>
              <a:t>Growth in plants.)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/>
              <a:t>Constants</a:t>
            </a:r>
            <a:r>
              <a:rPr lang="en-US" b="1" dirty="0" smtClean="0"/>
              <a:t>- </a:t>
            </a:r>
            <a:r>
              <a:rPr lang="en-US" dirty="0" smtClean="0"/>
              <a:t>All </a:t>
            </a:r>
            <a:r>
              <a:rPr lang="en-US" u="sng" dirty="0" smtClean="0"/>
              <a:t>factors</a:t>
            </a:r>
            <a:r>
              <a:rPr lang="en-US" dirty="0" smtClean="0"/>
              <a:t> are </a:t>
            </a:r>
            <a:r>
              <a:rPr lang="en-US" u="sng" dirty="0" smtClean="0"/>
              <a:t>kept the same </a:t>
            </a:r>
            <a:r>
              <a:rPr lang="en-US" dirty="0" smtClean="0"/>
              <a:t>in the experiment so other variables can be studied.  </a:t>
            </a:r>
            <a:endParaRPr lang="en-US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 of Controls &amp; Variables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458200" cy="40687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  <a:latin typeface="Comic Sans MS" pitchFamily="66" charset="0"/>
              </a:rPr>
              <a:t>For example</a:t>
            </a:r>
            <a:r>
              <a:rPr lang="en-US" smtClean="0">
                <a:latin typeface="Comic Sans MS" pitchFamily="66" charset="0"/>
              </a:rPr>
              <a:t>, suppose you want to figure out the </a:t>
            </a:r>
            <a:r>
              <a:rPr lang="en-US" smtClean="0">
                <a:solidFill>
                  <a:schemeClr val="folHlink"/>
                </a:solidFill>
                <a:latin typeface="Comic Sans MS" pitchFamily="66" charset="0"/>
              </a:rPr>
              <a:t>fastest route</a:t>
            </a:r>
            <a:r>
              <a:rPr lang="en-US" smtClean="0">
                <a:latin typeface="Comic Sans MS" pitchFamily="66" charset="0"/>
              </a:rPr>
              <a:t> to walk home from school. 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You will try several different routes and </a:t>
            </a:r>
            <a:r>
              <a:rPr lang="en-US" smtClean="0">
                <a:solidFill>
                  <a:schemeClr val="folHlink"/>
                </a:solidFill>
                <a:latin typeface="Comic Sans MS" pitchFamily="66" charset="0"/>
              </a:rPr>
              <a:t>time how long it takes</a:t>
            </a:r>
            <a:r>
              <a:rPr lang="en-US" smtClean="0">
                <a:latin typeface="Comic Sans MS" pitchFamily="66" charset="0"/>
              </a:rPr>
              <a:t> you to get home by each one. 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Since you are only interested in finding a route that is fastest for you, </a:t>
            </a:r>
            <a:r>
              <a:rPr lang="en-US" smtClean="0">
                <a:solidFill>
                  <a:schemeClr val="folHlink"/>
                </a:solidFill>
                <a:latin typeface="Comic Sans MS" pitchFamily="66" charset="0"/>
              </a:rPr>
              <a:t>you will do the walking yourself.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are the Variables in Your Experiment?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133600"/>
            <a:ext cx="7772400" cy="399891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Varying the route is the </a:t>
            </a:r>
            <a:r>
              <a:rPr lang="en-US" sz="36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independent variable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time it takes is the </a:t>
            </a:r>
            <a:r>
              <a:rPr lang="en-US" sz="36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dependent variable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Keeping the same walker throughout makes the walker a </a:t>
            </a:r>
            <a:r>
              <a:rPr lang="en-US" sz="36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control variable.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eaLnBrk="1" hangingPunct="1">
              <a:defRPr/>
            </a:pPr>
            <a:endParaRPr lang="en-US" sz="3600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Data</a:t>
            </a:r>
            <a:endParaRPr lang="en-US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hlink"/>
                </a:solidFill>
                <a:latin typeface="Comic Sans MS" pitchFamily="66" charset="0"/>
              </a:rPr>
              <a:t>Results</a:t>
            </a:r>
            <a:r>
              <a:rPr lang="en-US" sz="3600" b="1" smtClean="0">
                <a:latin typeface="Comic Sans MS" pitchFamily="66" charset="0"/>
              </a:rPr>
              <a:t> of the experiment</a:t>
            </a:r>
          </a:p>
          <a:p>
            <a:pPr eaLnBrk="1" hangingPunct="1"/>
            <a:r>
              <a:rPr lang="en-US" sz="3600" b="1" smtClean="0">
                <a:latin typeface="Comic Sans MS" pitchFamily="66" charset="0"/>
              </a:rPr>
              <a:t>May be </a:t>
            </a:r>
            <a:r>
              <a:rPr lang="en-US" sz="3600" b="1" smtClean="0">
                <a:solidFill>
                  <a:schemeClr val="hlink"/>
                </a:solidFill>
                <a:latin typeface="Comic Sans MS" pitchFamily="66" charset="0"/>
              </a:rPr>
              <a:t>quantitative</a:t>
            </a:r>
            <a:r>
              <a:rPr lang="en-US" sz="3600" b="1" smtClean="0">
                <a:latin typeface="Comic Sans MS" pitchFamily="66" charset="0"/>
              </a:rPr>
              <a:t> (numbers) or </a:t>
            </a:r>
            <a:r>
              <a:rPr lang="en-US" sz="3600" b="1" smtClean="0">
                <a:solidFill>
                  <a:schemeClr val="hlink"/>
                </a:solidFill>
                <a:latin typeface="Comic Sans MS" pitchFamily="66" charset="0"/>
              </a:rPr>
              <a:t>qualitative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600" smtClean="0"/>
          </a:p>
        </p:txBody>
      </p:sp>
      <p:pic>
        <p:nvPicPr>
          <p:cNvPr id="22532" name="Picture 6" descr="j0076136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5088" y="2376488"/>
            <a:ext cx="3810000" cy="3395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have a basic understanding of the function of lab equipment that will be used throughout this year.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Data</a:t>
            </a:r>
            <a:endParaRPr lang="en-US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latin typeface="Comic Sans MS" pitchFamily="66" charset="0"/>
              </a:rPr>
              <a:t>Must be</a:t>
            </a:r>
            <a:r>
              <a:rPr lang="en-US" sz="3600" b="1" smtClean="0">
                <a:solidFill>
                  <a:schemeClr val="hlink"/>
                </a:solidFill>
                <a:latin typeface="Comic Sans MS" pitchFamily="66" charset="0"/>
              </a:rPr>
              <a:t> organized</a:t>
            </a:r>
          </a:p>
          <a:p>
            <a:pPr eaLnBrk="1" hangingPunct="1"/>
            <a:r>
              <a:rPr lang="en-US" sz="3600" b="1" smtClean="0">
                <a:latin typeface="Comic Sans MS" pitchFamily="66" charset="0"/>
              </a:rPr>
              <a:t>Can be organized into </a:t>
            </a:r>
            <a:r>
              <a:rPr lang="en-US" sz="3600" b="1" smtClean="0">
                <a:solidFill>
                  <a:schemeClr val="folHlink"/>
                </a:solidFill>
                <a:latin typeface="Comic Sans MS" pitchFamily="66" charset="0"/>
              </a:rPr>
              <a:t>charts, tables, or graphs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600" smtClean="0"/>
          </a:p>
        </p:txBody>
      </p:sp>
      <p:pic>
        <p:nvPicPr>
          <p:cNvPr id="23556" name="Picture 4" descr="j0076136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5088" y="2376488"/>
            <a:ext cx="3810000" cy="3395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Types of Graphs</a:t>
            </a:r>
          </a:p>
        </p:txBody>
      </p:sp>
      <p:pic>
        <p:nvPicPr>
          <p:cNvPr id="53251" name="Picture 3" descr="C:\My Documents\temp\line 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550" y="1295400"/>
            <a:ext cx="4235450" cy="40274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32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4038601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Line Graph</a:t>
            </a:r>
          </a:p>
          <a:p>
            <a:pPr lvl="1">
              <a:spcBef>
                <a:spcPct val="40000"/>
              </a:spcBef>
            </a:pPr>
            <a:r>
              <a:rPr lang="en-US" dirty="0" smtClean="0"/>
              <a:t>shows the relationship between 2 variables</a:t>
            </a:r>
          </a:p>
          <a:p>
            <a:pPr lvl="1">
              <a:spcBef>
                <a:spcPct val="40000"/>
              </a:spcBef>
            </a:pPr>
            <a:r>
              <a:rPr lang="en-US" dirty="0" smtClean="0"/>
              <a:t>X axis: Independent Variable: (what you manipulate)</a:t>
            </a:r>
          </a:p>
          <a:p>
            <a:pPr lvl="1">
              <a:spcBef>
                <a:spcPct val="40000"/>
              </a:spcBef>
            </a:pPr>
            <a:r>
              <a:rPr lang="en-US" dirty="0" smtClean="0"/>
              <a:t>Y Axis: Dependent variable (what is measured/responding)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 rot="-5400000">
            <a:off x="2570956" y="3220244"/>
            <a:ext cx="3971925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kumimoji="0" lang="en-US" sz="3200" b="1">
                <a:solidFill>
                  <a:schemeClr val="tx2"/>
                </a:solidFill>
              </a:rPr>
              <a:t>Dependent Variable</a:t>
            </a:r>
            <a:endParaRPr kumimoji="0" lang="en-US" sz="3200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857750" y="5334000"/>
            <a:ext cx="4286250" cy="579438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kumimoji="0" lang="en-US" sz="3200" b="1" dirty="0">
                <a:solidFill>
                  <a:schemeClr val="tx2"/>
                </a:solidFill>
              </a:rPr>
              <a:t>Independent Variable</a:t>
            </a:r>
            <a:endParaRPr kumimoji="0"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57200" y="5638800"/>
            <a:ext cx="3207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DRY MIX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build="p" bldLvl="2" autoUpdateAnimBg="0" advAuto="0"/>
      <p:bldP spid="53255" grpId="0" autoUpdateAnimBg="0"/>
      <p:bldP spid="53256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</a:t>
            </a:r>
            <a:r>
              <a:rPr lang="en-US" dirty="0" err="1" smtClean="0"/>
              <a:t>vs</a:t>
            </a:r>
            <a:r>
              <a:rPr lang="en-US" dirty="0" smtClean="0"/>
              <a:t> Dependent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828800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Independent</a:t>
            </a:r>
          </a:p>
          <a:p>
            <a:pPr lvl="1"/>
            <a:r>
              <a:rPr lang="en-US" dirty="0" smtClean="0"/>
              <a:t>Goes on X axis</a:t>
            </a:r>
          </a:p>
          <a:p>
            <a:pPr lvl="1"/>
            <a:r>
              <a:rPr lang="en-US" dirty="0" smtClean="0"/>
              <a:t>Does </a:t>
            </a:r>
            <a:r>
              <a:rPr lang="en-US" dirty="0" smtClean="0"/>
              <a:t>not depend on the other variable</a:t>
            </a:r>
          </a:p>
          <a:p>
            <a:pPr lvl="1"/>
            <a:r>
              <a:rPr lang="en-US" dirty="0" smtClean="0"/>
              <a:t>Manipulated/ Changed</a:t>
            </a:r>
          </a:p>
          <a:p>
            <a:pPr lvl="1"/>
            <a:r>
              <a:rPr lang="en-US" dirty="0" smtClean="0"/>
              <a:t>Examples: year, time, class period,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Dependent</a:t>
            </a:r>
          </a:p>
          <a:p>
            <a:pPr lvl="1"/>
            <a:r>
              <a:rPr lang="en-US" dirty="0" smtClean="0"/>
              <a:t>Goes on Y axis</a:t>
            </a:r>
          </a:p>
          <a:p>
            <a:pPr lvl="1"/>
            <a:r>
              <a:rPr lang="en-US" dirty="0" smtClean="0"/>
              <a:t>Y has a vertical line</a:t>
            </a:r>
          </a:p>
          <a:p>
            <a:pPr lvl="1"/>
            <a:r>
              <a:rPr lang="en-US" dirty="0" smtClean="0"/>
              <a:t>Does depend on other variable</a:t>
            </a:r>
          </a:p>
          <a:p>
            <a:pPr lvl="1"/>
            <a:r>
              <a:rPr lang="en-US" dirty="0" smtClean="0"/>
              <a:t>It is what you measure in the lab</a:t>
            </a:r>
          </a:p>
          <a:p>
            <a:pPr lvl="1"/>
            <a:r>
              <a:rPr lang="en-US" dirty="0" smtClean="0"/>
              <a:t>Examples: number of deer, number of students, etc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Conclusion</a:t>
            </a:r>
            <a:endParaRPr lang="en-US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17713"/>
            <a:ext cx="4154488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3600" smtClean="0"/>
          </a:p>
          <a:p>
            <a:pPr eaLnBrk="1" hangingPunct="1"/>
            <a:r>
              <a:rPr lang="en-US" sz="3600" b="1" smtClean="0">
                <a:latin typeface="Comic Sans MS" pitchFamily="66" charset="0"/>
              </a:rPr>
              <a:t>The </a:t>
            </a:r>
            <a:r>
              <a:rPr lang="en-US" sz="3600" b="1" smtClean="0">
                <a:solidFill>
                  <a:schemeClr val="hlink"/>
                </a:solidFill>
                <a:latin typeface="Comic Sans MS" pitchFamily="66" charset="0"/>
              </a:rPr>
              <a:t>answer</a:t>
            </a:r>
            <a:r>
              <a:rPr lang="en-US" sz="3600" b="1" smtClean="0">
                <a:latin typeface="Comic Sans MS" pitchFamily="66" charset="0"/>
              </a:rPr>
              <a:t> to the hypothesis based on the </a:t>
            </a:r>
            <a:r>
              <a:rPr lang="en-US" sz="3600" b="1" smtClean="0">
                <a:solidFill>
                  <a:schemeClr val="folHlink"/>
                </a:solidFill>
                <a:latin typeface="Comic Sans MS" pitchFamily="66" charset="0"/>
              </a:rPr>
              <a:t>data obtained from the experiment</a:t>
            </a:r>
          </a:p>
          <a:p>
            <a:pPr eaLnBrk="1" hangingPunct="1"/>
            <a:endParaRPr lang="en-US" sz="2800" b="1" i="1" smtClean="0">
              <a:latin typeface="Comic Sans MS" pitchFamily="66" charset="0"/>
            </a:endParaRPr>
          </a:p>
        </p:txBody>
      </p:sp>
      <p:pic>
        <p:nvPicPr>
          <p:cNvPr id="24580" name="Picture 6" descr="bs01344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5088" y="2435225"/>
            <a:ext cx="3810000" cy="3278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Retest</a:t>
            </a:r>
            <a:endParaRPr lang="en-US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36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 smtClean="0">
                <a:latin typeface="Comic Sans MS" pitchFamily="66" charset="0"/>
              </a:rPr>
              <a:t>In order to </a:t>
            </a:r>
            <a:r>
              <a:rPr lang="en-US" sz="3600" b="1" smtClean="0">
                <a:solidFill>
                  <a:schemeClr val="hlink"/>
                </a:solidFill>
                <a:latin typeface="Comic Sans MS" pitchFamily="66" charset="0"/>
              </a:rPr>
              <a:t>verify the results</a:t>
            </a:r>
            <a:r>
              <a:rPr lang="en-US" sz="3600" b="1" smtClean="0">
                <a:latin typeface="Comic Sans MS" pitchFamily="66" charset="0"/>
              </a:rPr>
              <a:t>, experiments must be retested.</a:t>
            </a:r>
            <a:endParaRPr lang="en-US" sz="2800" b="1" i="1" smtClean="0">
              <a:latin typeface="Comic Sans MS" pitchFamily="66" charset="0"/>
            </a:endParaRPr>
          </a:p>
        </p:txBody>
      </p:sp>
      <p:pic>
        <p:nvPicPr>
          <p:cNvPr id="25604" name="Picture 6" descr="j0076135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5088" y="2692400"/>
            <a:ext cx="3810000" cy="2765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Sci</a:t>
            </a:r>
            <a:r>
              <a:rPr lang="en-US" sz="5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Method Review</a:t>
            </a:r>
            <a:endParaRPr lang="en-US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209800"/>
            <a:ext cx="4419600" cy="3922713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smtClean="0">
                <a:latin typeface="Comic Sans MS" pitchFamily="66" charset="0"/>
              </a:rPr>
              <a:t>1)</a:t>
            </a:r>
            <a:r>
              <a:rPr lang="en-US" sz="2400" b="1" smtClean="0">
                <a:solidFill>
                  <a:schemeClr val="hlink"/>
                </a:solidFill>
                <a:latin typeface="Comic Sans MS" pitchFamily="66" charset="0"/>
              </a:rPr>
              <a:t>Identify</a:t>
            </a:r>
            <a:r>
              <a:rPr lang="en-US" sz="2400" b="1" smtClean="0">
                <a:latin typeface="Comic Sans MS" pitchFamily="66" charset="0"/>
              </a:rPr>
              <a:t> a Problem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smtClean="0">
                <a:latin typeface="Comic Sans MS" pitchFamily="66" charset="0"/>
              </a:rPr>
              <a:t>2) State </a:t>
            </a:r>
            <a:r>
              <a:rPr lang="en-US" sz="2400" b="1" smtClean="0">
                <a:solidFill>
                  <a:schemeClr val="hlink"/>
                </a:solidFill>
                <a:latin typeface="Comic Sans MS" pitchFamily="66" charset="0"/>
              </a:rPr>
              <a:t>Observations</a:t>
            </a:r>
            <a:r>
              <a:rPr lang="en-US" sz="2400" b="1" smtClean="0">
                <a:latin typeface="Comic Sans MS" pitchFamily="66" charset="0"/>
              </a:rPr>
              <a:t> about the problem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smtClean="0">
                <a:latin typeface="Comic Sans MS" pitchFamily="66" charset="0"/>
              </a:rPr>
              <a:t>3) Form a </a:t>
            </a:r>
            <a:r>
              <a:rPr lang="en-US" sz="2400" b="1" smtClean="0">
                <a:solidFill>
                  <a:schemeClr val="hlink"/>
                </a:solidFill>
                <a:latin typeface="Comic Sans MS" pitchFamily="66" charset="0"/>
              </a:rPr>
              <a:t>Hypothesis</a:t>
            </a:r>
            <a:r>
              <a:rPr lang="en-US" sz="2400" b="1" smtClean="0">
                <a:latin typeface="Comic Sans MS" pitchFamily="66" charset="0"/>
              </a:rPr>
              <a:t> about the problem (if…then…)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smtClean="0">
                <a:latin typeface="Comic Sans MS" pitchFamily="66" charset="0"/>
              </a:rPr>
              <a:t>4) Design an </a:t>
            </a:r>
            <a:r>
              <a:rPr lang="en-US" sz="2400" b="1" smtClean="0">
                <a:solidFill>
                  <a:schemeClr val="hlink"/>
                </a:solidFill>
                <a:latin typeface="Comic Sans MS" pitchFamily="66" charset="0"/>
              </a:rPr>
              <a:t>Experiment to test the hypothesis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smtClean="0">
                <a:latin typeface="Comic Sans MS" pitchFamily="66" charset="0"/>
              </a:rPr>
              <a:t>5) Collect </a:t>
            </a:r>
            <a:r>
              <a:rPr lang="en-US" sz="2400" b="1" smtClean="0">
                <a:solidFill>
                  <a:schemeClr val="hlink"/>
                </a:solidFill>
                <a:latin typeface="Comic Sans MS" pitchFamily="66" charset="0"/>
              </a:rPr>
              <a:t>Data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smtClean="0">
                <a:latin typeface="Comic Sans MS" pitchFamily="66" charset="0"/>
              </a:rPr>
              <a:t>6) Form a </a:t>
            </a:r>
            <a:r>
              <a:rPr lang="en-US" sz="2400" b="1" smtClean="0">
                <a:solidFill>
                  <a:schemeClr val="hlink"/>
                </a:solidFill>
                <a:latin typeface="Comic Sans MS" pitchFamily="66" charset="0"/>
              </a:rPr>
              <a:t>Conclusion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smtClean="0">
                <a:latin typeface="Comic Sans MS" pitchFamily="66" charset="0"/>
              </a:rPr>
              <a:t>7) </a:t>
            </a:r>
            <a:r>
              <a:rPr lang="en-US" sz="2400" b="1" smtClean="0">
                <a:solidFill>
                  <a:schemeClr val="hlink"/>
                </a:solidFill>
                <a:latin typeface="Comic Sans MS" pitchFamily="66" charset="0"/>
              </a:rPr>
              <a:t>Retest</a:t>
            </a:r>
          </a:p>
          <a:p>
            <a:pPr marL="533400" indent="-533400" algn="ctr" eaLnBrk="1" hangingPunct="1"/>
            <a:endParaRPr lang="en-US" sz="2400" b="1" smtClean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27652" name="Picture 6" descr="j0076187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0175" y="2017713"/>
            <a:ext cx="367982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Hypothesis or scientific theory?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 </a:t>
            </a:r>
            <a:r>
              <a:rPr lang="en-US" b="1" u="sng" dirty="0" smtClean="0"/>
              <a:t>Hypothesis</a:t>
            </a:r>
            <a:r>
              <a:rPr lang="en-US" u="sng" dirty="0" smtClean="0"/>
              <a:t> </a:t>
            </a:r>
            <a:r>
              <a:rPr lang="en-US" dirty="0" smtClean="0"/>
              <a:t>is a </a:t>
            </a:r>
            <a:r>
              <a:rPr lang="en-US" u="sng" dirty="0" smtClean="0"/>
              <a:t>predicted answer </a:t>
            </a:r>
            <a:r>
              <a:rPr lang="en-US" dirty="0" smtClean="0"/>
              <a:t>to a question based on </a:t>
            </a:r>
            <a:r>
              <a:rPr lang="en-US" u="sng" dirty="0" smtClean="0"/>
              <a:t>prior knowledge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 hypothesis can be </a:t>
            </a:r>
            <a:r>
              <a:rPr lang="en-US" u="sng" dirty="0" smtClean="0"/>
              <a:t>supported</a:t>
            </a:r>
            <a:r>
              <a:rPr lang="en-US" dirty="0" smtClean="0"/>
              <a:t> or </a:t>
            </a:r>
            <a:r>
              <a:rPr lang="en-US" u="sng" dirty="0" smtClean="0"/>
              <a:t>rejected</a:t>
            </a:r>
            <a:r>
              <a:rPr lang="en-US" dirty="0" smtClean="0"/>
              <a:t> based on </a:t>
            </a:r>
            <a:r>
              <a:rPr lang="en-US" u="sng" dirty="0" smtClean="0"/>
              <a:t>data</a:t>
            </a:r>
            <a:r>
              <a:rPr lang="en-US" dirty="0" smtClean="0"/>
              <a:t> gathered from an </a:t>
            </a:r>
            <a:r>
              <a:rPr lang="en-US" u="sng" dirty="0" smtClean="0"/>
              <a:t>experiment</a:t>
            </a:r>
            <a:r>
              <a:rPr lang="en-US" dirty="0" smtClean="0"/>
              <a:t>.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038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b="1" u="sng" dirty="0" smtClean="0"/>
              <a:t>Scientific Theory </a:t>
            </a:r>
            <a:r>
              <a:rPr lang="en-US" dirty="0" smtClean="0"/>
              <a:t>is an </a:t>
            </a:r>
            <a:r>
              <a:rPr lang="en-US" u="sng" dirty="0" smtClean="0"/>
              <a:t>explanation           (OR WHY)</a:t>
            </a:r>
            <a:r>
              <a:rPr lang="en-US" dirty="0" smtClean="0"/>
              <a:t> for a phenomenon or </a:t>
            </a:r>
            <a:r>
              <a:rPr lang="en-US" u="sng" dirty="0" smtClean="0"/>
              <a:t>mechanism</a:t>
            </a:r>
            <a:r>
              <a:rPr lang="en-US" dirty="0" smtClean="0"/>
              <a:t> that is </a:t>
            </a:r>
            <a:r>
              <a:rPr lang="en-US" u="sng" dirty="0" smtClean="0"/>
              <a:t>widely supported </a:t>
            </a:r>
            <a:r>
              <a:rPr lang="en-US" dirty="0" smtClean="0"/>
              <a:t>by a </a:t>
            </a:r>
            <a:r>
              <a:rPr lang="en-US" u="sng" dirty="0" smtClean="0"/>
              <a:t>large</a:t>
            </a:r>
            <a:r>
              <a:rPr lang="en-US" dirty="0" smtClean="0"/>
              <a:t> body of </a:t>
            </a:r>
            <a:r>
              <a:rPr lang="en-US" u="sng" dirty="0" smtClean="0"/>
              <a:t>data.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 proposal is elevated to ‘theory’ only after MANY tests and multiple types of experiments.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1331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Theory </a:t>
            </a:r>
            <a:r>
              <a:rPr lang="en-US" dirty="0" err="1" smtClean="0"/>
              <a:t>vs</a:t>
            </a:r>
            <a:r>
              <a:rPr lang="en-US" dirty="0" smtClean="0"/>
              <a:t>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scientific </a:t>
            </a:r>
            <a:r>
              <a:rPr lang="en-US" b="1" u="sng" dirty="0" smtClean="0"/>
              <a:t>law </a:t>
            </a:r>
            <a:r>
              <a:rPr lang="en-US" dirty="0" smtClean="0"/>
              <a:t>is a summary of many experimental results and observations</a:t>
            </a:r>
          </a:p>
          <a:p>
            <a:r>
              <a:rPr lang="en-US" dirty="0" smtClean="0"/>
              <a:t>A law </a:t>
            </a:r>
            <a:r>
              <a:rPr lang="en-US" u="sng" dirty="0" smtClean="0"/>
              <a:t>tells how things work(the what)</a:t>
            </a:r>
          </a:p>
          <a:p>
            <a:pPr lvl="1"/>
            <a:r>
              <a:rPr lang="en-US" dirty="0" smtClean="0"/>
              <a:t>Tells you the action-you know an apple will fall when  you drop it</a:t>
            </a:r>
          </a:p>
          <a:p>
            <a:r>
              <a:rPr lang="en-US" dirty="0" smtClean="0"/>
              <a:t>A law does </a:t>
            </a:r>
            <a:r>
              <a:rPr lang="en-US" u="sng" dirty="0" smtClean="0"/>
              <a:t>NOT tell you why it happens, theory tells you the why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752600"/>
            <a:ext cx="3886200" cy="45259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Law of gravity</a:t>
            </a:r>
          </a:p>
          <a:p>
            <a:pPr lvl="1"/>
            <a:r>
              <a:rPr lang="en-US" dirty="0" smtClean="0"/>
              <a:t>Newton’s Laws of Motion</a:t>
            </a:r>
          </a:p>
          <a:p>
            <a:pPr lvl="1"/>
            <a:r>
              <a:rPr lang="en-US" dirty="0" smtClean="0"/>
              <a:t>Law of Definite Proportions</a:t>
            </a:r>
          </a:p>
          <a:p>
            <a:pPr lvl="1"/>
            <a:r>
              <a:rPr lang="en-US" dirty="0" smtClean="0"/>
              <a:t>Laws of Thermodynamics</a:t>
            </a:r>
          </a:p>
          <a:p>
            <a:pPr lvl="1"/>
            <a:r>
              <a:rPr lang="en-US" dirty="0" smtClean="0"/>
              <a:t>Law of Reflection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6" descr="0132525763_A016b"/>
          <p:cNvPicPr>
            <a:picLocks noChangeAspect="1" noChangeArrowheads="1"/>
          </p:cNvPicPr>
          <p:nvPr/>
        </p:nvPicPr>
        <p:blipFill>
          <a:blip r:embed="rId2"/>
          <a:srcRect l="1746" t="18732" r="3491" b="28098"/>
          <a:stretch>
            <a:fillRect/>
          </a:stretch>
        </p:blipFill>
        <p:spPr bwMode="auto">
          <a:xfrm>
            <a:off x="228600" y="1981200"/>
            <a:ext cx="8534400" cy="3570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Hypothesis: Educated Guess </a:t>
            </a:r>
          </a:p>
          <a:p>
            <a:r>
              <a:rPr lang="en-US" dirty="0" smtClean="0"/>
              <a:t>Theory: Explanation WHY something happens, a highly tested hypothesis through many experiments</a:t>
            </a:r>
          </a:p>
          <a:p>
            <a:r>
              <a:rPr lang="en-US" dirty="0" smtClean="0"/>
              <a:t>Law: Explanation of WHAT happens because of a theory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z="4000"/>
              <a:t>Beaker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3749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Beakers hold solids or liquids that will not release gases when reacted or are unlikely to splatter if stirred or heated.</a:t>
            </a:r>
          </a:p>
        </p:txBody>
      </p:sp>
      <p:pic>
        <p:nvPicPr>
          <p:cNvPr id="3076" name="Picture 4" descr="D:\My Documents\New Chemistry\Lab Powerpoints\Equipment\bea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0"/>
            <a:ext cx="4343400" cy="336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Erlenmeyer Flask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48200" y="2133600"/>
            <a:ext cx="3978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Erlenmeyer flasks hold solids or liquids that may release gases during a reaction or that are likely to splatter if stirred or heated.</a:t>
            </a:r>
          </a:p>
        </p:txBody>
      </p:sp>
      <p:pic>
        <p:nvPicPr>
          <p:cNvPr id="4100" name="Picture 4" descr="D:\My Documents\New Chemistry\Lab Powerpoints\Equipment\erle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4054475" cy="314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/>
              <a:t>Graduated Cylinder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312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A graduated cylinder is used to measure volumes of liquids.</a:t>
            </a:r>
          </a:p>
        </p:txBody>
      </p:sp>
      <p:pic>
        <p:nvPicPr>
          <p:cNvPr id="8196" name="Picture 4" descr="D:\My Documents\New Chemistry\Lab Powerpoints\Equipment\bothgr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524000"/>
            <a:ext cx="5257800" cy="4075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2971800" cy="762000"/>
          </a:xfrm>
        </p:spPr>
        <p:txBody>
          <a:bodyPr>
            <a:normAutofit fontScale="90000"/>
          </a:bodyPr>
          <a:lstStyle/>
          <a:p>
            <a:r>
              <a:rPr lang="en-US" u="sng">
                <a:effectLst>
                  <a:outerShdw blurRad="38100" dist="38100" dir="2700000" algn="tl">
                    <a:srgbClr val="808080"/>
                  </a:outerShdw>
                </a:effectLst>
              </a:rPr>
              <a:t>Test Tubes</a:t>
            </a:r>
          </a:p>
        </p:txBody>
      </p:sp>
      <p:pic>
        <p:nvPicPr>
          <p:cNvPr id="5125" name="Picture 5" descr="D:\My Documents\New Chemistry\Lab Powerpoints\Equipment\testtub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6096000" cy="4572000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657600" y="990600"/>
            <a:ext cx="397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13 x 100 mm test tubes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029200" y="4724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10 x 75 mm test tubes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36525" y="2103438"/>
            <a:ext cx="161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Ignition</a:t>
            </a:r>
          </a:p>
          <a:p>
            <a:pPr algn="ctr"/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tube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1447800" y="2743200"/>
            <a:ext cx="6858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AutoShape 10"/>
          <p:cNvSpPr>
            <a:spLocks/>
          </p:cNvSpPr>
          <p:nvPr/>
        </p:nvSpPr>
        <p:spPr bwMode="auto">
          <a:xfrm rot="-5371653">
            <a:off x="4651375" y="454025"/>
            <a:ext cx="457200" cy="2597150"/>
          </a:xfrm>
          <a:prstGeom prst="rightBrace">
            <a:avLst>
              <a:gd name="adj1" fmla="val 47338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AutoShape 11"/>
          <p:cNvSpPr>
            <a:spLocks/>
          </p:cNvSpPr>
          <p:nvPr/>
        </p:nvSpPr>
        <p:spPr bwMode="auto">
          <a:xfrm rot="5361053">
            <a:off x="6419056" y="3791744"/>
            <a:ext cx="458788" cy="952500"/>
          </a:xfrm>
          <a:prstGeom prst="rightBrace">
            <a:avLst>
              <a:gd name="adj1" fmla="val 17301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  <p:bldP spid="5127" grpId="0" autoUpdateAnimBg="0"/>
      <p:bldP spid="5128" grpId="0" autoUpdateAnimBg="0"/>
      <p:bldP spid="5129" grpId="0" animBg="1"/>
      <p:bldP spid="5130" grpId="0" animBg="1"/>
      <p:bldP spid="51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1652</Words>
  <Application>Microsoft Office PowerPoint</Application>
  <PresentationFormat>On-screen Show (4:3)</PresentationFormat>
  <Paragraphs>238</Paragraphs>
  <Slides>59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Flow</vt:lpstr>
      <vt:lpstr>多媒體項目</vt:lpstr>
      <vt:lpstr>Lab Safety &amp; Scientific Method</vt:lpstr>
      <vt:lpstr>Lab Safety Rules</vt:lpstr>
      <vt:lpstr>Lab Safety Rules</vt:lpstr>
      <vt:lpstr>Lab Safety</vt:lpstr>
      <vt:lpstr>Lab Equipment</vt:lpstr>
      <vt:lpstr>Beaker</vt:lpstr>
      <vt:lpstr>Erlenmeyer Flask</vt:lpstr>
      <vt:lpstr>Graduated Cylinder</vt:lpstr>
      <vt:lpstr>Test Tubes</vt:lpstr>
      <vt:lpstr>Test Tube Holder</vt:lpstr>
      <vt:lpstr>Test Tube Brushes</vt:lpstr>
      <vt:lpstr>Test Tube Racks</vt:lpstr>
      <vt:lpstr>Rubber Stoppers</vt:lpstr>
      <vt:lpstr>Well Plates</vt:lpstr>
      <vt:lpstr>Glass Stir Rod</vt:lpstr>
      <vt:lpstr>Forceps</vt:lpstr>
      <vt:lpstr>Funnel</vt:lpstr>
      <vt:lpstr>Wash Bottle</vt:lpstr>
      <vt:lpstr>Weighing Boat</vt:lpstr>
      <vt:lpstr>Spatulas</vt:lpstr>
      <vt:lpstr>Beaker Tongs</vt:lpstr>
      <vt:lpstr>Crucible</vt:lpstr>
      <vt:lpstr>Clay Triangle</vt:lpstr>
      <vt:lpstr>Crucible Tongs</vt:lpstr>
      <vt:lpstr>Ringstands and their Components</vt:lpstr>
      <vt:lpstr>Ringstands and their Components Iron Rings</vt:lpstr>
      <vt:lpstr>Ringstands and their Components Utility Clamps</vt:lpstr>
      <vt:lpstr>Ringstands and their Components Wire Gauze</vt:lpstr>
      <vt:lpstr>Strikers</vt:lpstr>
      <vt:lpstr>Bunsen Burner</vt:lpstr>
      <vt:lpstr>What are the parts of a Bunsen burner?</vt:lpstr>
      <vt:lpstr>How do we use a Bunsen burner?</vt:lpstr>
      <vt:lpstr>Slide 33</vt:lpstr>
      <vt:lpstr>Slide 34</vt:lpstr>
      <vt:lpstr>The Bunsen flame I</vt:lpstr>
      <vt:lpstr>The Bunsen flame II</vt:lpstr>
      <vt:lpstr>Which kind of flame is hotter?</vt:lpstr>
      <vt:lpstr>Conclusion</vt:lpstr>
      <vt:lpstr>Scientific Method</vt:lpstr>
      <vt:lpstr>Observations</vt:lpstr>
      <vt:lpstr>Observations</vt:lpstr>
      <vt:lpstr>Hypothesis</vt:lpstr>
      <vt:lpstr>Hypothesis</vt:lpstr>
      <vt:lpstr>Experiment</vt:lpstr>
      <vt:lpstr>Experiment</vt:lpstr>
      <vt:lpstr>Setting up a useful experiment…</vt:lpstr>
      <vt:lpstr>Example of Controls &amp; Variables</vt:lpstr>
      <vt:lpstr>What are the Variables in Your Experiment?</vt:lpstr>
      <vt:lpstr>Data</vt:lpstr>
      <vt:lpstr>Data</vt:lpstr>
      <vt:lpstr>Types of Graphs</vt:lpstr>
      <vt:lpstr>Independent vs Dependent</vt:lpstr>
      <vt:lpstr>Conclusion</vt:lpstr>
      <vt:lpstr>Retest</vt:lpstr>
      <vt:lpstr>Sci Method Review</vt:lpstr>
      <vt:lpstr>Hypothesis or scientific theory?</vt:lpstr>
      <vt:lpstr>Scientific Theory vs Law</vt:lpstr>
      <vt:lpstr>Slide 58</vt:lpstr>
      <vt:lpstr>Slide 59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 &amp; Scientific Method</dc:title>
  <dc:creator>Julia Ellis</dc:creator>
  <cp:lastModifiedBy>Julia Price</cp:lastModifiedBy>
  <cp:revision>8</cp:revision>
  <dcterms:created xsi:type="dcterms:W3CDTF">2006-08-16T00:00:00Z</dcterms:created>
  <dcterms:modified xsi:type="dcterms:W3CDTF">2014-06-18T21:18:25Z</dcterms:modified>
</cp:coreProperties>
</file>