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Default Extension="wav" ContentType="audio/wav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83"/>
  </p:notesMasterIdLst>
  <p:sldIdLst>
    <p:sldId id="256" r:id="rId2"/>
    <p:sldId id="257" r:id="rId3"/>
    <p:sldId id="258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260" r:id="rId13"/>
    <p:sldId id="261" r:id="rId14"/>
    <p:sldId id="262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6" r:id="rId29"/>
    <p:sldId id="295" r:id="rId30"/>
    <p:sldId id="296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  <p:sldId id="389" r:id="rId48"/>
    <p:sldId id="390" r:id="rId49"/>
    <p:sldId id="391" r:id="rId50"/>
    <p:sldId id="392" r:id="rId51"/>
    <p:sldId id="393" r:id="rId52"/>
    <p:sldId id="395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5" r:id="rId61"/>
    <p:sldId id="306" r:id="rId62"/>
    <p:sldId id="307" r:id="rId63"/>
    <p:sldId id="308" r:id="rId64"/>
    <p:sldId id="333" r:id="rId65"/>
    <p:sldId id="334" r:id="rId66"/>
    <p:sldId id="335" r:id="rId67"/>
    <p:sldId id="336" r:id="rId68"/>
    <p:sldId id="337" r:id="rId69"/>
    <p:sldId id="338" r:id="rId70"/>
    <p:sldId id="339" r:id="rId71"/>
    <p:sldId id="340" r:id="rId72"/>
    <p:sldId id="341" r:id="rId73"/>
    <p:sldId id="396" r:id="rId74"/>
    <p:sldId id="397" r:id="rId75"/>
    <p:sldId id="398" r:id="rId76"/>
    <p:sldId id="399" r:id="rId77"/>
    <p:sldId id="400" r:id="rId78"/>
    <p:sldId id="342" r:id="rId79"/>
    <p:sldId id="343" r:id="rId80"/>
    <p:sldId id="363" r:id="rId81"/>
    <p:sldId id="364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92BBC-6EBE-4BAA-ADC0-72DB9BF7A14A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8816F-B21F-483E-B40E-40D510F53C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  <p:sp>
        <p:nvSpPr>
          <p:cNvPr id="737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  <p:sp>
        <p:nvSpPr>
          <p:cNvPr id="757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  <p:sp>
        <p:nvSpPr>
          <p:cNvPr id="12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  <p:sp>
        <p:nvSpPr>
          <p:cNvPr id="839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  <p:sp>
        <p:nvSpPr>
          <p:cNvPr id="860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  <p:sp>
        <p:nvSpPr>
          <p:cNvPr id="880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  <p:sp>
        <p:nvSpPr>
          <p:cNvPr id="931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  <p:sp>
        <p:nvSpPr>
          <p:cNvPr id="972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5279" y="8685593"/>
            <a:ext cx="2971185" cy="4567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D83D12C-6F35-4701-8D96-1F2D3E944ADF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66750"/>
            <a:ext cx="4645025" cy="3484563"/>
          </a:xfrm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73357"/>
            <a:ext cx="5048250" cy="4079012"/>
          </a:xfrm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5279" y="8685593"/>
            <a:ext cx="2971185" cy="4567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093E94A-FF7C-4559-A62B-0E28C7D122AF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66750"/>
            <a:ext cx="4645025" cy="3484563"/>
          </a:xfrm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73357"/>
            <a:ext cx="5048250" cy="4079012"/>
          </a:xfrm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7848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B6B9F1E8-780E-42E8-BD02-718029668D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28600"/>
            <a:ext cx="7848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1" r:id="rId13"/>
    <p:sldLayoutId id="2147483722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1.wav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57150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u="sng" dirty="0" smtClean="0"/>
              <a:t>Unit 1: Measurement Notes</a:t>
            </a:r>
          </a:p>
        </p:txBody>
      </p:sp>
      <p:pic>
        <p:nvPicPr>
          <p:cNvPr id="4100" name="Picture 4" descr="scal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4000"/>
            <a:ext cx="19208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 why S.I.?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Decimals are more “computationally friendly”</a:t>
            </a:r>
          </a:p>
          <a:p>
            <a:r>
              <a:rPr lang="en-US"/>
              <a:t>Multiples of ten</a:t>
            </a:r>
          </a:p>
          <a:p>
            <a:r>
              <a:rPr lang="en-US"/>
              <a:t>Eliminate LARGE numbers by using prefixes</a:t>
            </a:r>
          </a:p>
          <a:p>
            <a:r>
              <a:rPr lang="en-US"/>
              <a:t>Scientifically based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Measurements and SI Units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Quantitative measurements must include a </a:t>
            </a:r>
            <a:r>
              <a:rPr lang="en-US" u="sng"/>
              <a:t>number</a:t>
            </a:r>
            <a:r>
              <a:rPr lang="en-US"/>
              <a:t> AND a </a:t>
            </a:r>
            <a:r>
              <a:rPr lang="en-US" u="sng"/>
              <a:t>unit</a:t>
            </a:r>
            <a:r>
              <a:rPr lang="en-US"/>
              <a:t>. </a:t>
            </a:r>
          </a:p>
          <a:p>
            <a:r>
              <a:rPr lang="en-US"/>
              <a:t>Base units are used with prefixes to indicate fractions or multiples of a unit. </a:t>
            </a:r>
          </a:p>
          <a:p>
            <a:endParaRPr lang="en-US"/>
          </a:p>
          <a:p>
            <a:r>
              <a:rPr lang="en-US"/>
              <a:t>Try to fill in your table.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smtClean="0"/>
              <a:t>The Fundamental SI Units</a:t>
            </a:r>
            <a:br>
              <a:rPr lang="en-US" sz="3200" smtClean="0"/>
            </a:br>
            <a:r>
              <a:rPr lang="en-US" sz="3200" smtClean="0"/>
              <a:t> </a:t>
            </a:r>
            <a:r>
              <a:rPr lang="en-US" sz="2800" b="0" smtClean="0"/>
              <a:t>(le Système International, SI)</a:t>
            </a:r>
          </a:p>
        </p:txBody>
      </p:sp>
      <p:graphicFrame>
        <p:nvGraphicFramePr>
          <p:cNvPr id="14339" name="Object 3">
            <a:hlinkClick r:id="" action="ppaction://ole?verb=0"/>
          </p:cNvPr>
          <p:cNvGraphicFramePr>
            <a:graphicFrameLocks/>
          </p:cNvGraphicFramePr>
          <p:nvPr>
            <p:ph type="tbl" idx="1"/>
          </p:nvPr>
        </p:nvGraphicFramePr>
        <p:xfrm>
          <a:off x="1295400" y="1524000"/>
          <a:ext cx="6783388" cy="4419600"/>
        </p:xfrm>
        <a:graphic>
          <a:graphicData uri="http://schemas.openxmlformats.org/presentationml/2006/ole">
            <p:oleObj spid="_x0000_s1026" name="Document" r:id="rId4" imgW="7877460" imgH="5131617" progId="Word.Document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SI Units</a:t>
            </a:r>
          </a:p>
        </p:txBody>
      </p:sp>
      <p:pic>
        <p:nvPicPr>
          <p:cNvPr id="13315" name="Picture 3" descr="SIuni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8600"/>
            <a:ext cx="7772400" cy="613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305800" cy="685800"/>
          </a:xfrm>
        </p:spPr>
        <p:txBody>
          <a:bodyPr/>
          <a:lstStyle/>
          <a:p>
            <a:pPr>
              <a:defRPr/>
            </a:pPr>
            <a:r>
              <a:rPr lang="en-US" sz="2800" b="0" dirty="0" smtClean="0"/>
              <a:t>SI Prefixes Common to Chemistry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457200"/>
          <a:ext cx="8382000" cy="647699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995714"/>
                <a:gridCol w="1585686"/>
                <a:gridCol w="1447800"/>
                <a:gridCol w="3352800"/>
              </a:tblGrid>
              <a:tr h="4266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Prefix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Abbrv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Exponent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Factor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</a:tr>
              <a:tr h="4835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Giga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1,000,000,000</a:t>
                      </a:r>
                      <a:endParaRPr lang="en-US" sz="2400" dirty="0"/>
                    </a:p>
                  </a:txBody>
                  <a:tcPr/>
                </a:tc>
              </a:tr>
              <a:tr h="4835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Mega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1,000,000</a:t>
                      </a:r>
                      <a:endParaRPr lang="en-US" sz="2400" dirty="0"/>
                    </a:p>
                  </a:txBody>
                  <a:tcPr/>
                </a:tc>
              </a:tr>
              <a:tr h="4835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Kilo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1,000</a:t>
                      </a:r>
                      <a:endParaRPr lang="en-US" sz="2400" dirty="0"/>
                    </a:p>
                  </a:txBody>
                  <a:tcPr/>
                </a:tc>
              </a:tr>
              <a:tr h="4835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Hecto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100</a:t>
                      </a:r>
                      <a:endParaRPr lang="en-US" sz="2400" dirty="0"/>
                    </a:p>
                  </a:txBody>
                  <a:tcPr/>
                </a:tc>
              </a:tr>
              <a:tr h="4835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Deka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aa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1o</a:t>
                      </a:r>
                      <a:r>
                        <a:rPr lang="en-US" sz="2400" baseline="300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</a:tr>
              <a:tr h="73151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BASE UNIT </a:t>
                      </a:r>
                      <a:r>
                        <a:rPr lang="en-US" sz="1800" dirty="0" smtClean="0"/>
                        <a:t>(</a:t>
                      </a:r>
                      <a:r>
                        <a:rPr lang="en-US" sz="1600" dirty="0" smtClean="0"/>
                        <a:t>gram/meter/liter/second)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4835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Deci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-1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0.1</a:t>
                      </a:r>
                      <a:endParaRPr lang="en-US" sz="2400" dirty="0"/>
                    </a:p>
                  </a:txBody>
                  <a:tcPr/>
                </a:tc>
              </a:tr>
              <a:tr h="4835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Centi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-2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0.01</a:t>
                      </a:r>
                      <a:endParaRPr lang="en-US" sz="2400" dirty="0"/>
                    </a:p>
                  </a:txBody>
                  <a:tcPr/>
                </a:tc>
              </a:tr>
              <a:tr h="4835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Milli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-3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0.001</a:t>
                      </a:r>
                      <a:endParaRPr lang="en-US" sz="2400" dirty="0"/>
                    </a:p>
                  </a:txBody>
                  <a:tcPr/>
                </a:tc>
              </a:tr>
              <a:tr h="4835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Micro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µ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-6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0.000001</a:t>
                      </a:r>
                      <a:endParaRPr lang="en-US" sz="2400" dirty="0"/>
                    </a:p>
                  </a:txBody>
                  <a:tcPr/>
                </a:tc>
              </a:tr>
              <a:tr h="4835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Nano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10</a:t>
                      </a:r>
                      <a:r>
                        <a:rPr lang="en-US" sz="2400" baseline="30000" dirty="0" smtClean="0"/>
                        <a:t>-9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0.000000001</a:t>
                      </a:r>
                      <a:endParaRPr lang="en-US" sz="2400" dirty="0"/>
                    </a:p>
                  </a:txBody>
                  <a:tcPr/>
                </a:tc>
              </a:tr>
              <a:tr h="4835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Pico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-12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0.000000000001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Uncertainty in Measurement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848600" cy="4419600"/>
          </a:xfrm>
        </p:spPr>
        <p:txBody>
          <a:bodyPr/>
          <a:lstStyle/>
          <a:p>
            <a:r>
              <a:rPr lang="en-US" altLang="en-US" smtClean="0"/>
              <a:t>Whenever a measurement is made with a device such as a graduated cylinder or ruler, an </a:t>
            </a:r>
            <a:r>
              <a:rPr lang="en-US" altLang="en-US" smtClean="0">
                <a:solidFill>
                  <a:srgbClr val="FFCC00"/>
                </a:solidFill>
              </a:rPr>
              <a:t>estimate</a:t>
            </a:r>
            <a:r>
              <a:rPr lang="en-US" altLang="en-US" smtClean="0"/>
              <a:t> is required.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 l="34428" t="17201" r="33130" b="12923"/>
          <a:stretch>
            <a:fillRect/>
          </a:stretch>
        </p:blipFill>
        <p:spPr bwMode="auto">
          <a:xfrm>
            <a:off x="4495800" y="2895600"/>
            <a:ext cx="3810000" cy="3733800"/>
          </a:xfrm>
          <a:prstGeom prst="rect">
            <a:avLst/>
          </a:prstGeom>
          <a:ln w="76200"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8486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Uncertainty in Measurement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4038600" cy="4114800"/>
          </a:xfrm>
        </p:spPr>
        <p:txBody>
          <a:bodyPr/>
          <a:lstStyle/>
          <a:p>
            <a:r>
              <a:rPr lang="en-US" altLang="en-US" smtClean="0"/>
              <a:t>Based on the ruler here, the nail is somewhere between 6.3 cm and 6.4 cm – there are no graduations on the ruler between 6.3 and 6.4 cm.</a:t>
            </a:r>
          </a:p>
          <a:p>
            <a:endParaRPr lang="en-US" altLang="en-US" smtClean="0"/>
          </a:p>
          <a:p>
            <a:r>
              <a:rPr lang="en-US" altLang="en-US" smtClean="0"/>
              <a:t>Ahhh… what to do?! 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 l="37672" t="20053" r="36374" b="12923"/>
          <a:stretch>
            <a:fillRect/>
          </a:stretch>
        </p:blipFill>
        <p:spPr bwMode="auto">
          <a:xfrm>
            <a:off x="4953000" y="1828800"/>
            <a:ext cx="38862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8486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Uncertainty in Measurement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4876800" cy="472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ANSWER: One has to </a:t>
            </a:r>
            <a:r>
              <a:rPr lang="en-US" i="1" dirty="0" smtClean="0">
                <a:solidFill>
                  <a:srgbClr val="00B0F0"/>
                </a:solidFill>
              </a:rPr>
              <a:t>estimate</a:t>
            </a:r>
            <a:r>
              <a:rPr lang="en-US" dirty="0" smtClean="0"/>
              <a:t> how far between 6.3 and 6.4 cm the nail measures.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If you break down the distance between 6.3 cm and 6.4 cm in 10 equal divisions, we can estimate that the nail, since it is half-way between 6.3 and 6.4 cm, that the length could be written as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6.35 cm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 l="37672" t="20053" r="36374" b="12923"/>
          <a:stretch>
            <a:fillRect/>
          </a:stretch>
        </p:blipFill>
        <p:spPr bwMode="auto">
          <a:xfrm>
            <a:off x="5181600" y="1828800"/>
            <a:ext cx="38862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8486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Uncertainty in Measurement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5181600" cy="4724400"/>
          </a:xfrm>
        </p:spPr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Because the last number of the measurement is based on a visual estimate, it may be different when another person makes the same measurement…..</a:t>
            </a:r>
          </a:p>
          <a:p>
            <a:endParaRPr lang="en-US" altLang="en-US" smtClean="0"/>
          </a:p>
          <a:p>
            <a:r>
              <a:rPr lang="en-US" altLang="en-US" i="1" smtClean="0"/>
              <a:t>Therefore, there is some </a:t>
            </a:r>
            <a:r>
              <a:rPr lang="en-US" altLang="en-US" sz="2800" i="1" smtClean="0">
                <a:solidFill>
                  <a:srgbClr val="800000"/>
                </a:solidFill>
              </a:rPr>
              <a:t>uncertainty</a:t>
            </a:r>
            <a:r>
              <a:rPr lang="en-US" altLang="en-US" sz="2800" i="1" smtClean="0"/>
              <a:t> </a:t>
            </a:r>
            <a:r>
              <a:rPr lang="en-US" altLang="en-US" i="1" smtClean="0"/>
              <a:t>in measurements.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 l="37672" t="20053" r="36374" b="12923"/>
          <a:stretch>
            <a:fillRect/>
          </a:stretch>
        </p:blipFill>
        <p:spPr bwMode="auto">
          <a:xfrm>
            <a:off x="5181600" y="1828800"/>
            <a:ext cx="38862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8486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Uncertainty in Measurement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5029200" cy="3276600"/>
          </a:xfrm>
        </p:spPr>
        <p:txBody>
          <a:bodyPr/>
          <a:lstStyle/>
          <a:p>
            <a:r>
              <a:rPr lang="en-US" altLang="en-US" dirty="0" smtClean="0"/>
              <a:t>Different people may come up with the following results:</a:t>
            </a:r>
          </a:p>
          <a:p>
            <a:endParaRPr lang="en-US" altLang="en-US" dirty="0" smtClean="0"/>
          </a:p>
          <a:p>
            <a:pPr>
              <a:buNone/>
            </a:pPr>
            <a:r>
              <a:rPr lang="en-US" altLang="en-US" dirty="0" smtClean="0"/>
              <a:t>		6.34 cm</a:t>
            </a:r>
          </a:p>
          <a:p>
            <a:pPr>
              <a:buNone/>
            </a:pPr>
            <a:r>
              <a:rPr lang="en-US" altLang="en-US" dirty="0" smtClean="0"/>
              <a:t>		6.35 cm</a:t>
            </a:r>
          </a:p>
          <a:p>
            <a:pPr>
              <a:buNone/>
            </a:pPr>
            <a:r>
              <a:rPr lang="en-US" altLang="en-US" dirty="0" smtClean="0"/>
              <a:t>		6.36 cm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 l="37672" t="20053" r="36374" b="12923"/>
          <a:stretch>
            <a:fillRect/>
          </a:stretch>
        </p:blipFill>
        <p:spPr bwMode="auto">
          <a:xfrm>
            <a:off x="5105400" y="1676400"/>
            <a:ext cx="38862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2667000"/>
            <a:ext cx="762000" cy="1447800"/>
          </a:xfrm>
          <a:prstGeom prst="rect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cxnSp>
        <p:nvCxnSpPr>
          <p:cNvPr id="7" name="Straight Arrow Connector 6"/>
          <p:cNvCxnSpPr>
            <a:cxnSpLocks noChangeShapeType="1"/>
            <a:stCxn id="5" idx="2"/>
          </p:cNvCxnSpPr>
          <p:nvPr/>
        </p:nvCxnSpPr>
        <p:spPr bwMode="auto">
          <a:xfrm rot="5400000">
            <a:off x="876301" y="4305300"/>
            <a:ext cx="381000" cy="3175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8" name="TextBox 7"/>
          <p:cNvSpPr txBox="1"/>
          <p:nvPr/>
        </p:nvSpPr>
        <p:spPr>
          <a:xfrm>
            <a:off x="381000" y="4495800"/>
            <a:ext cx="4343400" cy="2738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The “6.3” part of the measurements are the </a:t>
            </a:r>
            <a:r>
              <a:rPr lang="en-US" sz="3200" i="1" dirty="0">
                <a:solidFill>
                  <a:srgbClr val="00B0F0"/>
                </a:solidFill>
                <a:latin typeface="+mn-lt"/>
              </a:rPr>
              <a:t>certain</a:t>
            </a:r>
            <a:r>
              <a:rPr lang="en-US" sz="3200" dirty="0">
                <a:latin typeface="+mn-lt"/>
              </a:rPr>
              <a:t> </a:t>
            </a:r>
            <a:r>
              <a:rPr lang="en-US" dirty="0">
                <a:latin typeface="+mn-lt"/>
              </a:rPr>
              <a:t>numbers because they are read directly  from the instrument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502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Why do we measure?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What do we measure?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pic>
        <p:nvPicPr>
          <p:cNvPr id="6147" name="Picture 2" descr="C:\Users\000047368\AppData\Local\Microsoft\Windows\Temporary Internet Files\Content.IE5\WJ7UCM6N\MC900433845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1242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" y="3962400"/>
            <a:ext cx="4114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800000"/>
                </a:solidFill>
              </a:rPr>
              <a:t>Matter: anything that has mass or takes up space.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8486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Uncertainty in Measurement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5181600" cy="472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altLang="en-US" dirty="0" smtClean="0"/>
          </a:p>
          <a:p>
            <a:pPr>
              <a:buNone/>
            </a:pPr>
            <a:r>
              <a:rPr lang="en-US" altLang="en-US" dirty="0" smtClean="0"/>
              <a:t>		6.34 cm</a:t>
            </a:r>
          </a:p>
          <a:p>
            <a:pPr>
              <a:buNone/>
            </a:pPr>
            <a:r>
              <a:rPr lang="en-US" altLang="en-US" dirty="0" smtClean="0"/>
              <a:t>		6.35 cm</a:t>
            </a:r>
          </a:p>
          <a:p>
            <a:pPr>
              <a:buNone/>
            </a:pPr>
            <a:r>
              <a:rPr lang="en-US" altLang="en-US" dirty="0" smtClean="0"/>
              <a:t>		6.36 cm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            </a:t>
            </a:r>
            <a:endParaRPr lang="en-US" altLang="en-US" dirty="0" smtClean="0">
              <a:sym typeface="Symbol" pitchFamily="18" charset="2"/>
            </a:endParaRPr>
          </a:p>
          <a:p>
            <a:r>
              <a:rPr lang="en-US" altLang="en-US" dirty="0" smtClean="0">
                <a:sym typeface="Symbol" pitchFamily="18" charset="2"/>
              </a:rPr>
              <a:t>The third digit is estimated and can vary based on the person reading the instrument  - </a:t>
            </a:r>
          </a:p>
          <a:p>
            <a:r>
              <a:rPr lang="en-US" altLang="en-US" dirty="0" smtClean="0">
                <a:sym typeface="Symbol" pitchFamily="18" charset="2"/>
              </a:rPr>
              <a:t>It is known as the </a:t>
            </a:r>
            <a:r>
              <a:rPr lang="en-US" altLang="en-US" sz="2800" i="1" dirty="0" smtClean="0">
                <a:solidFill>
                  <a:srgbClr val="00B0F0"/>
                </a:solidFill>
                <a:sym typeface="Symbol" pitchFamily="18" charset="2"/>
              </a:rPr>
              <a:t>uncertain</a:t>
            </a:r>
            <a:r>
              <a:rPr lang="en-US" altLang="en-US" sz="2800" i="1" dirty="0" smtClean="0">
                <a:sym typeface="Symbol" pitchFamily="18" charset="2"/>
              </a:rPr>
              <a:t> </a:t>
            </a:r>
            <a:r>
              <a:rPr lang="en-US" altLang="en-US" dirty="0" smtClean="0">
                <a:sym typeface="Symbol" pitchFamily="18" charset="2"/>
              </a:rPr>
              <a:t>number</a:t>
            </a:r>
          </a:p>
          <a:p>
            <a:endParaRPr lang="en-US" altLang="en-US" dirty="0" smtClean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 l="37672" t="20053" r="36374" b="12923"/>
          <a:stretch>
            <a:fillRect/>
          </a:stretch>
        </p:blipFill>
        <p:spPr bwMode="auto">
          <a:xfrm>
            <a:off x="5181600" y="1828800"/>
            <a:ext cx="38862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1447800" y="1828800"/>
            <a:ext cx="304800" cy="1219200"/>
          </a:xfrm>
          <a:prstGeom prst="rect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cxnSp>
        <p:nvCxnSpPr>
          <p:cNvPr id="36870" name="Straight Arrow Connector 11"/>
          <p:cNvCxnSpPr>
            <a:cxnSpLocks noChangeShapeType="1"/>
          </p:cNvCxnSpPr>
          <p:nvPr/>
        </p:nvCxnSpPr>
        <p:spPr bwMode="auto">
          <a:xfrm rot="16200000" flipV="1">
            <a:off x="1144588" y="3503612"/>
            <a:ext cx="762000" cy="3175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8486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Uncertainty in Measurement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82000" cy="441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 Measurements have some degree of uncertainty and the uncertainty of a measurement depends on the measuring device.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i="1" dirty="0" smtClean="0">
                <a:solidFill>
                  <a:srgbClr val="FFFF00"/>
                </a:solidFill>
              </a:rPr>
              <a:t>THE NUMBERS RECORDED IN A </a:t>
            </a:r>
            <a:r>
              <a:rPr lang="en-US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MEASUREMENT</a:t>
            </a:r>
            <a:r>
              <a:rPr lang="en-US" i="1" dirty="0" smtClean="0">
                <a:solidFill>
                  <a:srgbClr val="FFFF00"/>
                </a:solidFill>
              </a:rPr>
              <a:t> (*ALL THE CERTAIN NUMBERS PLUS THE FIRST UNCERTAIN NUMBER*) ARE KNOWN AS</a:t>
            </a:r>
          </a:p>
          <a:p>
            <a:pPr>
              <a:defRPr/>
            </a:pPr>
            <a:endParaRPr lang="en-US" sz="2800" i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SIGNIFICANT FIGURES</a:t>
            </a: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001000" cy="1143000"/>
          </a:xfrm>
        </p:spPr>
        <p:txBody>
          <a:bodyPr/>
          <a:lstStyle/>
          <a:p>
            <a:pPr algn="l">
              <a:defRPr/>
            </a:pPr>
            <a:r>
              <a:rPr lang="en-US" sz="3200" smtClean="0"/>
              <a:t>Use the graduations to find all certain digits</a:t>
            </a:r>
          </a:p>
        </p:txBody>
      </p:sp>
      <p:pic>
        <p:nvPicPr>
          <p:cNvPr id="43011" name="Picture 3" descr="gradestim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6764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228600" y="1828800"/>
            <a:ext cx="3657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Georgia" pitchFamily="18" charset="0"/>
              </a:rPr>
              <a:t>There are two unlabeled graduations below the meniscus, and each graduation represents 1 </a:t>
            </a:r>
            <a:r>
              <a:rPr lang="en-US" sz="2400" b="1" dirty="0" err="1">
                <a:latin typeface="Georgia" pitchFamily="18" charset="0"/>
              </a:rPr>
              <a:t>mL</a:t>
            </a:r>
            <a:r>
              <a:rPr lang="en-US" sz="2400" b="1" dirty="0">
                <a:latin typeface="Georgia" pitchFamily="18" charset="0"/>
              </a:rPr>
              <a:t>, so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certain</a:t>
            </a:r>
            <a:r>
              <a:rPr lang="en-US" sz="2400" b="1" dirty="0">
                <a:latin typeface="Georgia" pitchFamily="18" charset="0"/>
              </a:rPr>
              <a:t> digits of the reading are…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514600" y="4800600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 u="sng">
                <a:solidFill>
                  <a:srgbClr val="FFFF00"/>
                </a:solidFill>
              </a:rPr>
              <a:t>52 mL</a:t>
            </a:r>
            <a:r>
              <a:rPr lang="en-US" altLang="en-US" sz="2400" b="1">
                <a:solidFill>
                  <a:schemeClr val="accent1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utoUpdateAnimBg="0"/>
      <p:bldP spid="8806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sz="3200" smtClean="0"/>
              <a:t>Estimate the uncertain digit and take a reading</a:t>
            </a:r>
          </a:p>
        </p:txBody>
      </p:sp>
      <p:pic>
        <p:nvPicPr>
          <p:cNvPr id="45059" name="Picture 3" descr="graduncert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9906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35972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+mn-lt"/>
                <a:cs typeface="Aharoni" pitchFamily="2" charset="-79"/>
              </a:rPr>
              <a:t>The meniscus is about eight tenths of the way to the next graduation, so the final digit in the reading is…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838200" y="5029200"/>
            <a:ext cx="7635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+mn-lt"/>
              </a:rPr>
              <a:t>Therefore the volume in the graduated cylinder is…</a:t>
            </a:r>
            <a:endParaRPr lang="en-US" sz="2400" b="1" u="sng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1981200" y="4038600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u="sng">
                <a:solidFill>
                  <a:srgbClr val="CC0000"/>
                </a:solidFill>
              </a:rPr>
              <a:t>0.8 mL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2667000" y="5638800"/>
            <a:ext cx="142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u="sng">
                <a:solidFill>
                  <a:srgbClr val="FFFF00"/>
                </a:solidFill>
              </a:rPr>
              <a:t>52.8 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utoUpdateAnimBg="0"/>
      <p:bldP spid="89093" grpId="0" autoUpdateAnimBg="0"/>
      <p:bldP spid="89094" grpId="0" autoUpdateAnimBg="0"/>
      <p:bldP spid="8909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10 mL Graduate</a:t>
            </a:r>
          </a:p>
        </p:txBody>
      </p:sp>
      <p:pic>
        <p:nvPicPr>
          <p:cNvPr id="47107" name="Picture 3" descr="graduat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2405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219200" y="1143000"/>
            <a:ext cx="678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/>
              <a:t>What is the volume liquid in the graduate?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019800" y="2133600"/>
            <a:ext cx="2835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solidFill>
                  <a:srgbClr val="FFFF00"/>
                </a:solidFill>
              </a:rPr>
              <a:t>_ . _ _ mL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6019800" y="210185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7010400" y="213360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6629400" y="213360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FF00"/>
                </a:solidFill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 autoUpdateAnimBg="0"/>
      <p:bldP spid="90119" grpId="0" autoUpdateAnimBg="0"/>
      <p:bldP spid="9012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25mL graduated cylinder 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066800" y="12192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/>
              <a:t>What is the volume of liquid in the graduate?</a:t>
            </a:r>
          </a:p>
        </p:txBody>
      </p:sp>
      <p:pic>
        <p:nvPicPr>
          <p:cNvPr id="49156" name="Picture 4" descr="graduat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431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791200" y="2667000"/>
            <a:ext cx="3140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solidFill>
                  <a:srgbClr val="FFFF00"/>
                </a:solidFill>
              </a:rPr>
              <a:t>_ _ . _ mL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5791200" y="263525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6248400" y="263525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6781800" y="266700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FF00"/>
                </a:solidFill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 autoUpdateAnimBg="0"/>
      <p:bldP spid="91143" grpId="0" autoUpdateAnimBg="0"/>
      <p:bldP spid="9114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100mL graduated cylinder 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838200" y="1371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/>
              <a:t>What is the volume of liquid in the graduate?</a:t>
            </a:r>
          </a:p>
        </p:txBody>
      </p:sp>
      <p:pic>
        <p:nvPicPr>
          <p:cNvPr id="51204" name="Picture 4" descr="graduat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209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09600" y="2667000"/>
            <a:ext cx="3140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solidFill>
                  <a:srgbClr val="FFFF00"/>
                </a:solidFill>
              </a:rPr>
              <a:t>_ _ . _ mL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593725" y="263525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1066800" y="263525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1600200" y="259080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FF00"/>
                </a:solidFill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 autoUpdateAnimBg="0"/>
      <p:bldP spid="92167" grpId="0" autoUpdateAnimBg="0"/>
      <p:bldP spid="9216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Self Test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838200" y="1098550"/>
            <a:ext cx="7559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/>
              <a:t>Examine the meniscus below and determine the volume of liquid contained in the graduated cylinder.</a:t>
            </a:r>
          </a:p>
        </p:txBody>
      </p:sp>
      <p:pic>
        <p:nvPicPr>
          <p:cNvPr id="53252" name="Picture 4" descr="graduateselftes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5908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724400" y="3733800"/>
            <a:ext cx="405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/>
              <a:t>The cylinder contains:</a:t>
            </a:r>
            <a:endParaRPr lang="en-US" altLang="en-US" sz="2400" b="1">
              <a:solidFill>
                <a:schemeClr val="accent1"/>
              </a:solidFill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5181600" y="4419600"/>
            <a:ext cx="3140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solidFill>
                  <a:srgbClr val="FFFF00"/>
                </a:solidFill>
              </a:rPr>
              <a:t>_ _ . _ mL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5241925" y="4387850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5638800" y="4387850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6096000" y="4419600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FF00"/>
                </a:solidFill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utoUpdateAnimBg="0"/>
      <p:bldP spid="93192" grpId="0" autoUpdateAnimBg="0"/>
      <p:bldP spid="9319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Some science humor for you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62467" name="Picture 2" descr="GC&amp;Therm-hum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1163" y="1371600"/>
            <a:ext cx="36782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u="sng" smtClean="0"/>
              <a:t>Uncertainty in Measurement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458200" cy="47244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Remember</a:t>
            </a:r>
            <a:r>
              <a:rPr lang="en-US" sz="3600" dirty="0" smtClean="0"/>
              <a:t>, a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digit that must be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estimated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in a measurement is called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uncertain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 A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measurement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always has some degree of uncertainty.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We signify the degree of certainty for a measurement by the number of </a:t>
            </a:r>
            <a:r>
              <a:rPr lang="en-US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significant figures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we record.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600200" y="2436813"/>
            <a:ext cx="7658100" cy="173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533400"/>
            <a:ext cx="9142413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600200" y="1614488"/>
            <a:ext cx="7542213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125788" y="2865438"/>
            <a:ext cx="2854325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124200" y="3505200"/>
            <a:ext cx="3468688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355725" y="4540250"/>
            <a:ext cx="18732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204913" y="5183188"/>
            <a:ext cx="1046162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271713" y="5183188"/>
            <a:ext cx="5937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871913" y="4540250"/>
            <a:ext cx="5056187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014788" y="5183188"/>
            <a:ext cx="1046162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7148513" y="5183188"/>
            <a:ext cx="5937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u="sng" dirty="0" smtClean="0"/>
              <a:t>Nature of A Measurement</a:t>
            </a:r>
          </a:p>
        </p:txBody>
      </p:sp>
      <p:sp>
        <p:nvSpPr>
          <p:cNvPr id="10253" name="Rectangle 13"/>
          <p:cNvSpPr>
            <a:spLocks noGrp="1" noChangeArrowheads="1"/>
          </p:cNvSpPr>
          <p:nvPr>
            <p:ph idx="1"/>
          </p:nvPr>
        </p:nvSpPr>
        <p:spPr>
          <a:xfrm>
            <a:off x="1219200" y="3733800"/>
            <a:ext cx="2895600" cy="25146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2000" dirty="0" smtClean="0"/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en-US" sz="2800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33400" y="1377950"/>
            <a:ext cx="7407275" cy="3194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measurement consists of 2 parts: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1. </a:t>
            </a:r>
            <a:r>
              <a:rPr lang="en-US" b="1" dirty="0">
                <a:solidFill>
                  <a:srgbClr val="00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Quantitative component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(aka the number part)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2.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Unit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– IMPORTANT! Gives meaning to the quantitative component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90000"/>
              </a:lnSpc>
              <a:defRPr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3886200"/>
            <a:ext cx="3276600" cy="2246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Part 1 –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number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Part 2 -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scale (unit)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00600" y="4038600"/>
            <a:ext cx="2743200" cy="1816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Examples: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20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grams</a:t>
            </a:r>
          </a:p>
          <a:p>
            <a:pPr>
              <a:defRPr/>
            </a:pP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6.63 x 10</a:t>
            </a:r>
            <a:r>
              <a:rPr lang="en-US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-3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0" u="sng" dirty="0" smtClean="0"/>
              <a:t>Precision and Accuracy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8001000" cy="2209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CC0000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Accuracy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refers to the agreement of a particular value with the 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true</a:t>
            </a:r>
            <a:r>
              <a:rPr 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value.</a:t>
            </a:r>
            <a:endParaRPr lang="en-US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70000"/>
              </a:spcBef>
              <a:defRPr/>
            </a:pPr>
            <a:r>
              <a:rPr lang="en-US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Precision</a:t>
            </a:r>
            <a:r>
              <a:rPr lang="en-US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refers to the degree of  agreement among several measurements made in the same manner.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1371600" y="2284413"/>
            <a:ext cx="731520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371600" y="3657600"/>
            <a:ext cx="7770813" cy="173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8438" name="Picture 6" descr="neith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451225"/>
            <a:ext cx="2125663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preci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463925"/>
            <a:ext cx="22066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accura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440113"/>
            <a:ext cx="2114550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914400" y="5289550"/>
            <a:ext cx="22256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/>
              <a:t>Neither accurate nor precise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489325" y="5273675"/>
            <a:ext cx="23780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>
                <a:latin typeface="Arial" pitchFamily="34" charset="0"/>
              </a:rPr>
              <a:t>Precise but not accurate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232525" y="5334000"/>
            <a:ext cx="21494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>
                <a:latin typeface="Arial" pitchFamily="34" charset="0"/>
              </a:rPr>
              <a:t>Precise AND accurate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autoUpdateAnimBg="0"/>
      <p:bldP spid="18441" grpId="0" autoUpdateAnimBg="0"/>
      <p:bldP spid="18442" grpId="0" autoUpdateAnimBg="0"/>
      <p:bldP spid="1844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685800" y="1676400"/>
            <a:ext cx="7940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 science, we deal with some very </a:t>
            </a:r>
            <a:r>
              <a:rPr lang="en-US" sz="32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LARGE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numbers: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685800" y="2819400"/>
            <a:ext cx="7059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</a:rPr>
              <a:t>1 mole =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602000000000000000000000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609600" y="3810000"/>
            <a:ext cx="7940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 science, we deal with some very </a:t>
            </a:r>
            <a:r>
              <a:rPr lang="en-US" sz="32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SMALL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numbers: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609600" y="4953000"/>
            <a:ext cx="8267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</a:rPr>
              <a:t>Mass of an electron =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0.000000000000000000000000000000091 kg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85800" y="533400"/>
            <a:ext cx="4627563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Scientific Notation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64516" grpId="0"/>
      <p:bldP spid="645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822325" y="606425"/>
            <a:ext cx="7712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Imagine the difficulty of calculating the mass of 1 mole of electrons!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533400" y="2438400"/>
            <a:ext cx="82677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0.000000000000000000000000000000091 kg</a:t>
            </a:r>
          </a:p>
          <a:p>
            <a:pPr eaLnBrk="1" hangingPunct="1">
              <a:defRPr/>
            </a:pPr>
            <a:r>
              <a:rPr lang="en-US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x 602000000000000000000000</a:t>
            </a:r>
            <a:endParaRPr lang="en-US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en-US" b="1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050925" y="3349625"/>
            <a:ext cx="7331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???????????????????????????????????</a:t>
            </a:r>
          </a:p>
        </p:txBody>
      </p:sp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1447800" y="4572000"/>
            <a:ext cx="586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solidFill>
                  <a:srgbClr val="F87508"/>
                </a:solidFill>
              </a:rPr>
              <a:t>Ahhh… that is cray cray!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5540" grpId="0"/>
      <p:bldP spid="5018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5654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Scientific Notation: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33400" y="1552575"/>
            <a:ext cx="75438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method of representing very large or very small numbers in the form: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      </a:t>
            </a:r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 x 10</a:t>
            </a:r>
            <a:r>
              <a:rPr lang="en-US" sz="4400" b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	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219200" y="3263900"/>
            <a:ext cx="6492875" cy="138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is a number between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and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10</a:t>
            </a:r>
          </a:p>
          <a:p>
            <a:pPr>
              <a:defRPr/>
            </a:pP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is an integer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1905000" y="762000"/>
            <a:ext cx="55022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 dirty="0">
                <a:solidFill>
                  <a:schemeClr val="accent2"/>
                </a:solidFill>
              </a:rPr>
              <a:t>2 500 000 000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457200" y="2362200"/>
            <a:ext cx="8023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Step #1: Insert an understood decimal point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324600" y="381000"/>
            <a:ext cx="609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8000" b="1"/>
              <a:t>.</a:t>
            </a: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 rot="-10510175">
            <a:off x="5950826" y="1469818"/>
            <a:ext cx="457200" cy="2286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457200" y="297180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Step #2: Decide where the decimal must end     </a:t>
            </a:r>
          </a:p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up so that one number is to its left</a:t>
            </a: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2362200" y="3810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altLang="en-US"/>
          </a:p>
        </p:txBody>
      </p:sp>
      <p:sp>
        <p:nvSpPr>
          <p:cNvPr id="67592" name="AutoShape 8"/>
          <p:cNvSpPr>
            <a:spLocks noChangeArrowheads="1"/>
          </p:cNvSpPr>
          <p:nvPr/>
        </p:nvSpPr>
        <p:spPr bwMode="auto">
          <a:xfrm rot="-10510175">
            <a:off x="5495213" y="1466643"/>
            <a:ext cx="457200" cy="2286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7593" name="AutoShape 9"/>
          <p:cNvSpPr>
            <a:spLocks noChangeArrowheads="1"/>
          </p:cNvSpPr>
          <p:nvPr/>
        </p:nvSpPr>
        <p:spPr bwMode="auto">
          <a:xfrm rot="-10510175">
            <a:off x="5038013" y="1466643"/>
            <a:ext cx="457200" cy="2286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7594" name="AutoShape 10"/>
          <p:cNvSpPr>
            <a:spLocks noChangeArrowheads="1"/>
          </p:cNvSpPr>
          <p:nvPr/>
        </p:nvSpPr>
        <p:spPr bwMode="auto">
          <a:xfrm rot="-10510175">
            <a:off x="4580813" y="1466643"/>
            <a:ext cx="457200" cy="2286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7595" name="AutoShape 11"/>
          <p:cNvSpPr>
            <a:spLocks noChangeArrowheads="1"/>
          </p:cNvSpPr>
          <p:nvPr/>
        </p:nvSpPr>
        <p:spPr bwMode="auto">
          <a:xfrm rot="-10510175">
            <a:off x="4123613" y="1466643"/>
            <a:ext cx="457200" cy="2286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7596" name="AutoShape 12"/>
          <p:cNvSpPr>
            <a:spLocks noChangeArrowheads="1"/>
          </p:cNvSpPr>
          <p:nvPr/>
        </p:nvSpPr>
        <p:spPr bwMode="auto">
          <a:xfrm rot="-10510175">
            <a:off x="3666413" y="1466643"/>
            <a:ext cx="457200" cy="2286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7597" name="AutoShape 13"/>
          <p:cNvSpPr>
            <a:spLocks noChangeArrowheads="1"/>
          </p:cNvSpPr>
          <p:nvPr/>
        </p:nvSpPr>
        <p:spPr bwMode="auto">
          <a:xfrm rot="-10510175">
            <a:off x="3209213" y="1466643"/>
            <a:ext cx="457200" cy="2286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7598" name="AutoShape 14"/>
          <p:cNvSpPr>
            <a:spLocks noChangeArrowheads="1"/>
          </p:cNvSpPr>
          <p:nvPr/>
        </p:nvSpPr>
        <p:spPr bwMode="auto">
          <a:xfrm rot="-10510175">
            <a:off x="2752013" y="1466643"/>
            <a:ext cx="457200" cy="2286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7599" name="AutoShape 15"/>
          <p:cNvSpPr>
            <a:spLocks noChangeArrowheads="1"/>
          </p:cNvSpPr>
          <p:nvPr/>
        </p:nvSpPr>
        <p:spPr bwMode="auto">
          <a:xfrm rot="-10510175">
            <a:off x="2294813" y="1466643"/>
            <a:ext cx="457200" cy="2286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457200" y="403860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Step #3: Count how many places you bounce </a:t>
            </a:r>
          </a:p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the decimal point</a:t>
            </a: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6248400" y="1752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1</a:t>
            </a: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5791200" y="1752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/>
              <a:t>2</a:t>
            </a: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5334000" y="1752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/>
              <a:t>3</a:t>
            </a: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4876800" y="1752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/>
              <a:t>4</a:t>
            </a:r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4419600" y="1752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3962400" y="1752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/>
              <a:t>6</a:t>
            </a:r>
          </a:p>
        </p:txBody>
      </p:sp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3505200" y="1752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/>
              <a:t>7</a:t>
            </a: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3048000" y="1766888"/>
            <a:ext cx="38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/>
              <a:t>8</a:t>
            </a: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2590800" y="1752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9</a:t>
            </a: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457200" y="50292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Step #4: Re-write in the form M x 10</a:t>
            </a:r>
            <a:r>
              <a:rPr lang="en-US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7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67588" grpId="0"/>
      <p:bldP spid="67589" grpId="0" animBg="1"/>
      <p:bldP spid="67590" grpId="0"/>
      <p:bldP spid="67591" grpId="0" animBg="1"/>
      <p:bldP spid="67592" grpId="0" animBg="1"/>
      <p:bldP spid="67593" grpId="0" animBg="1"/>
      <p:bldP spid="67594" grpId="0" animBg="1"/>
      <p:bldP spid="67595" grpId="0" animBg="1"/>
      <p:bldP spid="67596" grpId="0" animBg="1"/>
      <p:bldP spid="67597" grpId="0" animBg="1"/>
      <p:bldP spid="67598" grpId="0" animBg="1"/>
      <p:bldP spid="67599" grpId="0" animBg="1"/>
      <p:bldP spid="67600" grpId="0"/>
      <p:bldP spid="67601" grpId="0"/>
      <p:bldP spid="67602" grpId="0"/>
      <p:bldP spid="67603" grpId="0"/>
      <p:bldP spid="67604" grpId="0"/>
      <p:bldP spid="67605" grpId="0"/>
      <p:bldP spid="67607" grpId="0"/>
      <p:bldP spid="67608" grpId="0"/>
      <p:bldP spid="67609" grpId="0"/>
      <p:bldP spid="676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2362200" y="838200"/>
            <a:ext cx="4648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2.5 x 10</a:t>
            </a:r>
            <a:r>
              <a:rPr lang="en-US" sz="66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</a:p>
        </p:txBody>
      </p:sp>
      <p:sp>
        <p:nvSpPr>
          <p:cNvPr id="68611" name="AutoShape 3"/>
          <p:cNvSpPr>
            <a:spLocks noChangeArrowheads="1"/>
          </p:cNvSpPr>
          <p:nvPr/>
        </p:nvSpPr>
        <p:spPr bwMode="auto">
          <a:xfrm>
            <a:off x="6096000" y="1600200"/>
            <a:ext cx="304800" cy="9144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altLang="en-US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200400" y="2667000"/>
            <a:ext cx="5029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/>
              <a:t>The exponent is the number of places we moved the decimal.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  <p:bldP spid="686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133600" y="838200"/>
            <a:ext cx="4724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0.0000579</a:t>
            </a:r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5257800" y="3810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altLang="en-US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33400" y="304800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Step #2: Decide where the decimal must end     </a:t>
            </a:r>
          </a:p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up so that one number is to its left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457200" y="403860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Step #3: Count how many places you bounce </a:t>
            </a:r>
          </a:p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the decimal point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457200" y="50292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Step #4: Re-write in the form M x 10</a:t>
            </a:r>
            <a:r>
              <a:rPr lang="en-US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auto">
          <a:xfrm>
            <a:off x="2895600" y="1676400"/>
            <a:ext cx="609600" cy="228600"/>
          </a:xfrm>
          <a:prstGeom prst="curvedUpArrow">
            <a:avLst>
              <a:gd name="adj1" fmla="val 53333"/>
              <a:gd name="adj2" fmla="val 10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9640" name="AutoShape 8"/>
          <p:cNvSpPr>
            <a:spLocks noChangeArrowheads="1"/>
          </p:cNvSpPr>
          <p:nvPr/>
        </p:nvSpPr>
        <p:spPr bwMode="auto">
          <a:xfrm>
            <a:off x="3505200" y="1676400"/>
            <a:ext cx="457200" cy="2286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9641" name="AutoShape 9"/>
          <p:cNvSpPr>
            <a:spLocks noChangeArrowheads="1"/>
          </p:cNvSpPr>
          <p:nvPr/>
        </p:nvSpPr>
        <p:spPr bwMode="auto">
          <a:xfrm>
            <a:off x="3962400" y="1676400"/>
            <a:ext cx="533400" cy="228600"/>
          </a:xfrm>
          <a:prstGeom prst="curvedUpArrow">
            <a:avLst>
              <a:gd name="adj1" fmla="val 46667"/>
              <a:gd name="adj2" fmla="val 9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9642" name="AutoShape 10"/>
          <p:cNvSpPr>
            <a:spLocks noChangeArrowheads="1"/>
          </p:cNvSpPr>
          <p:nvPr/>
        </p:nvSpPr>
        <p:spPr bwMode="auto">
          <a:xfrm>
            <a:off x="4495800" y="1676400"/>
            <a:ext cx="457200" cy="2286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9643" name="AutoShape 11"/>
          <p:cNvSpPr>
            <a:spLocks noChangeArrowheads="1"/>
          </p:cNvSpPr>
          <p:nvPr/>
        </p:nvSpPr>
        <p:spPr bwMode="auto">
          <a:xfrm>
            <a:off x="4953000" y="1676400"/>
            <a:ext cx="533400" cy="228600"/>
          </a:xfrm>
          <a:prstGeom prst="curvedUpArrow">
            <a:avLst>
              <a:gd name="adj1" fmla="val 46667"/>
              <a:gd name="adj2" fmla="val 9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2971800" y="19812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/>
              <a:t>1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3505200" y="19812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/>
              <a:t>2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3962400" y="19812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/>
              <a:t>3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4495800" y="19812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/>
              <a:t>4</a:t>
            </a:r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5029200" y="19812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/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  <p:bldP spid="69636" grpId="0"/>
      <p:bldP spid="69637" grpId="0"/>
      <p:bldP spid="69638" grpId="0"/>
      <p:bldP spid="69639" grpId="0" animBg="1"/>
      <p:bldP spid="69640" grpId="0" animBg="1"/>
      <p:bldP spid="69641" grpId="0" animBg="1"/>
      <p:bldP spid="69642" grpId="0" animBg="1"/>
      <p:bldP spid="69643" grpId="0" animBg="1"/>
      <p:bldP spid="69644" grpId="0"/>
      <p:bldP spid="69645" grpId="0"/>
      <p:bldP spid="69646" grpId="0"/>
      <p:bldP spid="69647" grpId="0"/>
      <p:bldP spid="6964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905000" y="838200"/>
            <a:ext cx="5105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5.79 x 10</a:t>
            </a:r>
            <a:r>
              <a:rPr lang="en-US" sz="66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-5</a:t>
            </a:r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6096000" y="1600200"/>
            <a:ext cx="304800" cy="9144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alt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200400" y="2667000"/>
            <a:ext cx="5943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/>
              <a:t>The exponent is negative because the number we started with was less than 1.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/>
      <p:bldP spid="7066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848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Using Scientific Notation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181600"/>
          </a:xfrm>
        </p:spPr>
        <p:txBody>
          <a:bodyPr/>
          <a:lstStyle/>
          <a:p>
            <a:r>
              <a:rPr lang="en-US" altLang="en-US" sz="3200" smtClean="0"/>
              <a:t>  </a:t>
            </a:r>
            <a:r>
              <a:rPr lang="en-US" altLang="en-US" sz="3200" smtClean="0">
                <a:solidFill>
                  <a:srgbClr val="00B0F0"/>
                </a:solidFill>
              </a:rPr>
              <a:t>Any number </a:t>
            </a:r>
            <a:r>
              <a:rPr lang="en-US" altLang="en-US" sz="3200" smtClean="0"/>
              <a:t>can be represented as the product of a number between 1 and 10 AND a power of 10 (either positive or negative). </a:t>
            </a:r>
          </a:p>
          <a:p>
            <a:endParaRPr lang="en-US" altLang="en-US" sz="3200" smtClean="0"/>
          </a:p>
          <a:p>
            <a:r>
              <a:rPr lang="en-US" altLang="en-US" sz="3200" smtClean="0"/>
              <a:t>  The power of 10 depends on the number of places the decimal point is </a:t>
            </a:r>
            <a:r>
              <a:rPr lang="en-US" altLang="en-US" sz="3200" smtClean="0">
                <a:solidFill>
                  <a:srgbClr val="FFC000"/>
                </a:solidFill>
              </a:rPr>
              <a:t>moved</a:t>
            </a:r>
            <a:r>
              <a:rPr lang="en-US" altLang="en-US" sz="3200" smtClean="0"/>
              <a:t> and in which </a:t>
            </a:r>
            <a:r>
              <a:rPr lang="en-US" altLang="en-US" sz="3200" smtClean="0">
                <a:solidFill>
                  <a:srgbClr val="FFC000"/>
                </a:solidFill>
              </a:rPr>
              <a:t>direction</a:t>
            </a:r>
            <a:r>
              <a:rPr lang="en-US" altLang="en-US" sz="3200" smtClean="0"/>
              <a:t>. </a:t>
            </a:r>
          </a:p>
          <a:p>
            <a:endParaRPr lang="en-US" altLang="en-US" sz="3200" smtClean="0"/>
          </a:p>
          <a:p>
            <a:endParaRPr lang="en-US" altLang="en-US" sz="3200" smtClean="0"/>
          </a:p>
          <a:p>
            <a:endParaRPr lang="en-US" altLang="en-US"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848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Using Scientific Notation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When changing a standard number TO scientific notation, the direction that the decimal moves in the number to form a coefficient between one and 10 will affect the charge of the power of 10 in the scientific notation:</a:t>
            </a:r>
          </a:p>
          <a:p>
            <a:pPr>
              <a:lnSpc>
                <a:spcPct val="90000"/>
              </a:lnSpc>
              <a:defRPr/>
            </a:pPr>
            <a:endParaRPr lang="en-US" sz="3200" dirty="0" smtClean="0"/>
          </a:p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If the </a:t>
            </a:r>
            <a:r>
              <a:rPr lang="en-US" sz="3200" dirty="0" smtClean="0">
                <a:solidFill>
                  <a:srgbClr val="FFFF00"/>
                </a:solidFill>
              </a:rPr>
              <a:t>decimal point is moved</a:t>
            </a:r>
            <a:r>
              <a:rPr lang="en-US" sz="3200" dirty="0" smtClean="0"/>
              <a:t> to the </a:t>
            </a:r>
            <a:r>
              <a:rPr lang="en-US" sz="3200" dirty="0" smtClean="0">
                <a:solidFill>
                  <a:srgbClr val="FFFF00"/>
                </a:solidFill>
              </a:rPr>
              <a:t>left</a:t>
            </a:r>
            <a:r>
              <a:rPr lang="en-US" sz="3200" dirty="0" smtClean="0"/>
              <a:t> the power of 10 is </a:t>
            </a:r>
            <a:r>
              <a:rPr lang="en-US" sz="3200" dirty="0" smtClean="0">
                <a:solidFill>
                  <a:srgbClr val="FFFF00"/>
                </a:solidFill>
              </a:rPr>
              <a:t>positive</a:t>
            </a:r>
            <a:r>
              <a:rPr lang="en-US" sz="3200" dirty="0" smtClean="0"/>
              <a:t>.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3200" dirty="0" smtClean="0"/>
          </a:p>
          <a:p>
            <a:pPr>
              <a:lnSpc>
                <a:spcPct val="90000"/>
              </a:lnSpc>
              <a:defRPr/>
            </a:pPr>
            <a:r>
              <a:rPr lang="en-US" sz="3600" dirty="0" smtClean="0"/>
              <a:t>     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Ex.  340002  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   3.40002 x 10</a:t>
            </a:r>
            <a:r>
              <a:rPr lang="en-US" sz="3600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5</a:t>
            </a:r>
            <a:endParaRPr lang="en-US" sz="3600" dirty="0" smtClean="0">
              <a:solidFill>
                <a:schemeClr val="accent5">
                  <a:lumMod val="60000"/>
                  <a:lumOff val="40000"/>
                </a:schemeClr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9144000" cy="1143000"/>
          </a:xfrm>
        </p:spPr>
        <p:txBody>
          <a:bodyPr/>
          <a:lstStyle/>
          <a:p>
            <a:r>
              <a:rPr lang="en-US" b="1" dirty="0"/>
              <a:t>A Short History of Standard Units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598613"/>
            <a:ext cx="7921625" cy="44973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/>
              <a:t>Humans did not always have standards by which to measure temperature, time, distance, etc. 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It wasn’t until 1790 that France established the first metric system.  </a:t>
            </a:r>
          </a:p>
        </p:txBody>
      </p:sp>
      <p:pic>
        <p:nvPicPr>
          <p:cNvPr id="5124" name="Picture 4" descr="j03351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19400" y="3276600"/>
            <a:ext cx="3200400" cy="3276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848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Using Scientific Notation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1816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3200" dirty="0" smtClean="0"/>
              <a:t>If the </a:t>
            </a:r>
            <a:r>
              <a:rPr lang="en-US" sz="3200" dirty="0" smtClean="0">
                <a:solidFill>
                  <a:srgbClr val="FFFF00"/>
                </a:solidFill>
              </a:rPr>
              <a:t>decimal point is moved</a:t>
            </a:r>
            <a:r>
              <a:rPr lang="en-US" sz="3200" dirty="0" smtClean="0"/>
              <a:t> to the </a:t>
            </a:r>
            <a:r>
              <a:rPr lang="en-US" sz="3200" dirty="0" smtClean="0">
                <a:solidFill>
                  <a:srgbClr val="FFFF00"/>
                </a:solidFill>
              </a:rPr>
              <a:t>right </a:t>
            </a:r>
            <a:r>
              <a:rPr lang="en-US" sz="3200" dirty="0" smtClean="0"/>
              <a:t>from the original number to the scientific notation format the power of 10 is </a:t>
            </a:r>
            <a:r>
              <a:rPr lang="en-US" sz="3200" dirty="0" smtClean="0">
                <a:solidFill>
                  <a:srgbClr val="FFFF00"/>
                </a:solidFill>
              </a:rPr>
              <a:t>negative</a:t>
            </a:r>
          </a:p>
          <a:p>
            <a:pPr>
              <a:defRPr/>
            </a:pPr>
            <a:endParaRPr lang="en-US" sz="3200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en-US" sz="3200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Ex:   .00789  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   7.89  x  10</a:t>
            </a:r>
            <a:r>
              <a:rPr lang="en-US" sz="3600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-3</a:t>
            </a:r>
            <a:endParaRPr lang="en-US" sz="3600" dirty="0" smtClean="0">
              <a:solidFill>
                <a:schemeClr val="accent5">
                  <a:lumMod val="60000"/>
                  <a:lumOff val="40000"/>
                </a:schemeClr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0" y="533400"/>
            <a:ext cx="5943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PERFORMING </a:t>
            </a:r>
            <a:r>
              <a:rPr lang="en-US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CALCULATIONS </a:t>
            </a:r>
            <a:r>
              <a: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SCIENTIFIC NOTATION</a:t>
            </a:r>
          </a:p>
        </p:txBody>
      </p:sp>
      <p:pic>
        <p:nvPicPr>
          <p:cNvPr id="120835" name="Picture 3" descr="scientificnot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971800"/>
            <a:ext cx="357509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685800" y="415925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ADDITION AND SUBTRACTION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373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5400" b="1" u="sng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Review</a:t>
            </a:r>
            <a:r>
              <a:rPr 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8763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Scientific notation expresses a number in the form: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590800" y="2743200"/>
            <a:ext cx="327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x 10</a:t>
            </a:r>
            <a:r>
              <a:rPr lang="en-US" sz="5400" b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auto">
          <a:xfrm>
            <a:off x="533400" y="3962400"/>
            <a:ext cx="3048000" cy="685800"/>
          </a:xfrm>
          <a:prstGeom prst="wedgeRoundRectCallout">
            <a:avLst>
              <a:gd name="adj1" fmla="val 32708"/>
              <a:gd name="adj2" fmla="val -109491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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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10</a:t>
            </a:r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auto">
          <a:xfrm>
            <a:off x="6096000" y="3352800"/>
            <a:ext cx="2286000" cy="1371600"/>
          </a:xfrm>
          <a:prstGeom prst="wedgeRoundRectCallout">
            <a:avLst>
              <a:gd name="adj1" fmla="val -79722"/>
              <a:gd name="adj2" fmla="val -61690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is an integer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09" grpId="0" animBg="1"/>
      <p:bldP spid="727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990600" y="592138"/>
            <a:ext cx="2249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x 10</a:t>
            </a:r>
            <a:r>
              <a:rPr lang="en-US" sz="44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381000" y="1201738"/>
            <a:ext cx="2833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+ 3 x 10</a:t>
            </a:r>
            <a:r>
              <a:rPr lang="en-US" sz="44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124932" name="Line 4"/>
          <p:cNvSpPr>
            <a:spLocks noChangeShapeType="1"/>
          </p:cNvSpPr>
          <p:nvPr/>
        </p:nvSpPr>
        <p:spPr bwMode="auto">
          <a:xfrm>
            <a:off x="533400" y="19812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581400" y="533400"/>
            <a:ext cx="55626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IF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the exponents are the </a:t>
            </a:r>
            <a:r>
              <a:rPr lang="en-US" sz="4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SAME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we simply add or subtract the numbers in front and bring the exponent down unchanged.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998538" y="2039938"/>
            <a:ext cx="5254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endParaRPr lang="en-US" sz="4400" b="1" baseline="30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1535113" y="2039938"/>
            <a:ext cx="16652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10</a:t>
            </a:r>
            <a:r>
              <a:rPr lang="en-US" sz="44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  <p:bldP spid="73734" grpId="0"/>
      <p:bldP spid="7373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974725" y="515938"/>
            <a:ext cx="2249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x 10</a:t>
            </a:r>
            <a:r>
              <a:rPr lang="en-US" sz="44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81000" y="1049338"/>
            <a:ext cx="2833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- 3 x 10</a:t>
            </a:r>
            <a:r>
              <a:rPr lang="en-US" sz="44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126980" name="Line 4"/>
          <p:cNvSpPr>
            <a:spLocks noChangeShapeType="1"/>
          </p:cNvSpPr>
          <p:nvPr/>
        </p:nvSpPr>
        <p:spPr bwMode="auto">
          <a:xfrm>
            <a:off x="457200" y="18288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505200" y="304800"/>
            <a:ext cx="533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40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same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holds true for subtraction in scientific notation.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914400" y="1811338"/>
            <a:ext cx="525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4400" b="1" baseline="30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535113" y="1811338"/>
            <a:ext cx="16652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10</a:t>
            </a:r>
            <a:r>
              <a:rPr lang="en-US" sz="44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pic>
        <p:nvPicPr>
          <p:cNvPr id="7476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868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716" fill="hold"/>
                                        <p:tgtEl>
                                          <p:spTgt spid="747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761"/>
                </p:tgtEl>
              </p:cMediaNode>
            </p:audio>
          </p:childTnLst>
        </p:cTn>
      </p:par>
    </p:tnLst>
    <p:bldLst>
      <p:bldP spid="74757" grpId="0"/>
      <p:bldP spid="74758" grpId="0"/>
      <p:bldP spid="7475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914400" y="668338"/>
            <a:ext cx="2249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x 10</a:t>
            </a:r>
            <a:r>
              <a:rPr lang="en-US" sz="44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04800" y="1277938"/>
            <a:ext cx="2833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+ 3 x 10</a:t>
            </a:r>
            <a:r>
              <a:rPr lang="en-US" sz="44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129028" name="Line 4"/>
          <p:cNvSpPr>
            <a:spLocks noChangeShapeType="1"/>
          </p:cNvSpPr>
          <p:nvPr/>
        </p:nvSpPr>
        <p:spPr bwMode="auto">
          <a:xfrm>
            <a:off x="457200" y="20574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352800" y="533400"/>
            <a:ext cx="5486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If the exponents are </a:t>
            </a:r>
            <a:r>
              <a:rPr lang="en-US" sz="4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the same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we must move a decimal to </a:t>
            </a:r>
            <a:r>
              <a:rPr lang="en-US" sz="40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make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them the same.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914400" y="152400"/>
            <a:ext cx="3854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5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4.00 x 10</a:t>
            </a:r>
            <a:r>
              <a:rPr lang="en-US" sz="54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457200" y="927100"/>
            <a:ext cx="43322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en-US" sz="5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3.00 x 10</a:t>
            </a:r>
            <a:r>
              <a:rPr lang="en-US" sz="54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>
            <a:off x="457200" y="1828800"/>
            <a:ext cx="403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6400800" y="228600"/>
            <a:ext cx="2468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Student A</a:t>
            </a: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1524000" y="914400"/>
            <a:ext cx="838200" cy="304800"/>
          </a:xfrm>
          <a:prstGeom prst="curvedUpArrow">
            <a:avLst>
              <a:gd name="adj1" fmla="val 55000"/>
              <a:gd name="adj2" fmla="val 11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504825" y="152400"/>
            <a:ext cx="4448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5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40.0   x 10</a:t>
            </a:r>
            <a:r>
              <a:rPr lang="en-US" sz="54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609600" y="1981200"/>
            <a:ext cx="21574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5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43.00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2895600" y="1981200"/>
            <a:ext cx="2003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5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10</a:t>
            </a:r>
            <a:r>
              <a:rPr lang="en-US" sz="54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5105400" y="1905000"/>
            <a:ext cx="38258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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Is this good scientific notation?</a:t>
            </a: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6096000" y="11430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NO!</a:t>
            </a:r>
          </a:p>
        </p:txBody>
      </p:sp>
      <p:sp>
        <p:nvSpPr>
          <p:cNvPr id="76812" name="AutoShape 12"/>
          <p:cNvSpPr>
            <a:spLocks noChangeArrowheads="1"/>
          </p:cNvSpPr>
          <p:nvPr/>
        </p:nvSpPr>
        <p:spPr bwMode="auto">
          <a:xfrm rot="10800000">
            <a:off x="990600" y="2819400"/>
            <a:ext cx="762000" cy="228600"/>
          </a:xfrm>
          <a:prstGeom prst="curvedDownArrow">
            <a:avLst>
              <a:gd name="adj1" fmla="val 66667"/>
              <a:gd name="adj2" fmla="val 13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0" y="3124200"/>
            <a:ext cx="4891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5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4.300 x 10</a:t>
            </a:r>
            <a:r>
              <a:rPr lang="en-US" sz="54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5181600" y="990600"/>
            <a:ext cx="3810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To avoid this problem, move the decimal on the </a:t>
            </a:r>
            <a:r>
              <a:rPr lang="en-US" sz="40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smaller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number!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7" dur="10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6" grpId="0" animBg="1"/>
      <p:bldP spid="76806" grpId="1" animBg="1"/>
      <p:bldP spid="76807" grpId="0"/>
      <p:bldP spid="76808" grpId="0"/>
      <p:bldP spid="76809" grpId="0"/>
      <p:bldP spid="76810" grpId="0"/>
      <p:bldP spid="76810" grpId="1"/>
      <p:bldP spid="76811" grpId="0"/>
      <p:bldP spid="76811" grpId="1"/>
      <p:bldP spid="76812" grpId="0" animBg="1"/>
      <p:bldP spid="76812" grpId="1" animBg="1"/>
      <p:bldP spid="76813" grpId="0"/>
      <p:bldP spid="768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914400" y="152400"/>
            <a:ext cx="3854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5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4.00 x 10</a:t>
            </a:r>
            <a:r>
              <a:rPr lang="en-US" sz="54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457200" y="927100"/>
            <a:ext cx="43322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en-US" sz="5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3.00 x 10</a:t>
            </a:r>
            <a:r>
              <a:rPr lang="en-US" sz="54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133124" name="Line 4"/>
          <p:cNvSpPr>
            <a:spLocks noChangeShapeType="1"/>
          </p:cNvSpPr>
          <p:nvPr/>
        </p:nvSpPr>
        <p:spPr bwMode="auto">
          <a:xfrm>
            <a:off x="457200" y="1828800"/>
            <a:ext cx="403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6400800" y="228600"/>
            <a:ext cx="242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Student B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365250" y="914400"/>
            <a:ext cx="343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5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.30 x 10</a:t>
            </a:r>
            <a:r>
              <a:rPr lang="en-US" sz="54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914400" y="1981200"/>
            <a:ext cx="17383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5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4.30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2743200" y="1981200"/>
            <a:ext cx="2003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5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10</a:t>
            </a:r>
            <a:r>
              <a:rPr lang="en-US" sz="54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5105400" y="1905000"/>
            <a:ext cx="38258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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Is this good scientific notation?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6096000" y="11430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YES!</a:t>
            </a:r>
          </a:p>
        </p:txBody>
      </p:sp>
      <p:sp>
        <p:nvSpPr>
          <p:cNvPr id="77835" name="AutoShape 11"/>
          <p:cNvSpPr>
            <a:spLocks noChangeArrowheads="1"/>
          </p:cNvSpPr>
          <p:nvPr/>
        </p:nvSpPr>
        <p:spPr bwMode="auto">
          <a:xfrm rot="10306045">
            <a:off x="914400" y="1524000"/>
            <a:ext cx="762000" cy="4667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7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  <p:bldP spid="77830" grpId="0"/>
      <p:bldP spid="77831" grpId="0"/>
      <p:bldP spid="77832" grpId="0"/>
      <p:bldP spid="77833" grpId="0"/>
      <p:bldP spid="77834" grpId="0" build="allAtOnce"/>
      <p:bldP spid="77835" grpId="0" animBg="1"/>
      <p:bldP spid="77835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624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A Problem for you…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2133600" y="1143000"/>
            <a:ext cx="495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5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2.37 x 10</a:t>
            </a:r>
            <a:r>
              <a:rPr lang="en-US" sz="54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-6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447800" y="1981200"/>
            <a:ext cx="533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5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+ 3.48 x 10</a:t>
            </a:r>
            <a:r>
              <a:rPr lang="en-US" sz="54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</a:p>
        </p:txBody>
      </p:sp>
      <p:sp>
        <p:nvSpPr>
          <p:cNvPr id="135173" name="Line 5"/>
          <p:cNvSpPr>
            <a:spLocks noChangeShapeType="1"/>
          </p:cNvSpPr>
          <p:nvPr/>
        </p:nvSpPr>
        <p:spPr bwMode="auto">
          <a:xfrm>
            <a:off x="1295400" y="2895600"/>
            <a:ext cx="5638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  <p:bldP spid="7987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2133600" y="1143000"/>
            <a:ext cx="495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5400" b="1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2.37 x 10</a:t>
            </a:r>
            <a:r>
              <a:rPr lang="en-US" sz="5400" b="1" baseline="3000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-6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447800" y="1981200"/>
            <a:ext cx="533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5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+ 3.48 x 10</a:t>
            </a:r>
            <a:r>
              <a:rPr lang="en-US" sz="54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</a:p>
        </p:txBody>
      </p:sp>
      <p:sp>
        <p:nvSpPr>
          <p:cNvPr id="137220" name="Line 4"/>
          <p:cNvSpPr>
            <a:spLocks noChangeShapeType="1"/>
          </p:cNvSpPr>
          <p:nvPr/>
        </p:nvSpPr>
        <p:spPr bwMode="auto">
          <a:xfrm>
            <a:off x="1295400" y="2895600"/>
            <a:ext cx="5638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762000" y="304800"/>
            <a:ext cx="480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Solution…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295400" y="1143000"/>
            <a:ext cx="502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5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002.37 x 10</a:t>
            </a:r>
            <a:r>
              <a:rPr lang="en-US" sz="54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-6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2133600" y="1143000"/>
            <a:ext cx="502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5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0.0237 x 10</a:t>
            </a:r>
            <a:r>
              <a:rPr lang="en-US" sz="54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</a:p>
        </p:txBody>
      </p:sp>
      <p:sp>
        <p:nvSpPr>
          <p:cNvPr id="80904" name="AutoShape 8"/>
          <p:cNvSpPr>
            <a:spLocks noChangeArrowheads="1"/>
          </p:cNvSpPr>
          <p:nvPr/>
        </p:nvSpPr>
        <p:spPr bwMode="auto">
          <a:xfrm rot="-10455465">
            <a:off x="2133600" y="1905000"/>
            <a:ext cx="685800" cy="233363"/>
          </a:xfrm>
          <a:prstGeom prst="curvedDownArrow">
            <a:avLst>
              <a:gd name="adj1" fmla="val 58775"/>
              <a:gd name="adj2" fmla="val 11755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0905" name="AutoShape 9"/>
          <p:cNvSpPr>
            <a:spLocks noChangeArrowheads="1"/>
          </p:cNvSpPr>
          <p:nvPr/>
        </p:nvSpPr>
        <p:spPr bwMode="auto">
          <a:xfrm rot="-10455465">
            <a:off x="1676400" y="1981200"/>
            <a:ext cx="685800" cy="233363"/>
          </a:xfrm>
          <a:prstGeom prst="curvedDownArrow">
            <a:avLst>
              <a:gd name="adj1" fmla="val 58775"/>
              <a:gd name="adj2" fmla="val 11755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2133600" y="28194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5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3.5037 x 10</a:t>
            </a:r>
            <a:r>
              <a:rPr lang="en-US" sz="54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902" grpId="0"/>
      <p:bldP spid="80902" grpId="1"/>
      <p:bldP spid="80903" grpId="0"/>
      <p:bldP spid="80904" grpId="0" animBg="1"/>
      <p:bldP spid="80904" grpId="1" animBg="1"/>
      <p:bldP spid="80905" grpId="0" animBg="1"/>
      <p:bldP spid="80905" grpId="1" animBg="1"/>
      <p:bldP spid="809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en-US"/>
              <a:t>The First Metric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133600"/>
            <a:ext cx="7848600" cy="4114800"/>
          </a:xfrm>
        </p:spPr>
        <p:txBody>
          <a:bodyPr/>
          <a:lstStyle/>
          <a:p>
            <a:pPr algn="l"/>
            <a:r>
              <a:rPr lang="en-US"/>
              <a:t>The French established that one meter was one ten-millionth of the distance of the from the Equator to the North Pole. </a:t>
            </a:r>
          </a:p>
          <a:p>
            <a:pPr algn="l"/>
            <a:endParaRPr lang="en-US"/>
          </a:p>
          <a:p>
            <a:pPr algn="l"/>
            <a:r>
              <a:rPr lang="en-US"/>
              <a:t>One second was equal to 1/86,400 of the average day.  </a:t>
            </a:r>
          </a:p>
          <a:p>
            <a:pPr algn="l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00FF66"/>
                </a:solidFill>
              </a:rPr>
              <a:t>Multiplying</a:t>
            </a:r>
            <a:r>
              <a:rPr lang="en-US" dirty="0" smtClean="0"/>
              <a:t> Exponential Numbers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When multiplying numbers in scientific notation, </a:t>
            </a:r>
            <a:r>
              <a:rPr lang="en-US" u="sng" dirty="0" smtClean="0"/>
              <a:t>first</a:t>
            </a:r>
            <a:r>
              <a:rPr lang="en-US" dirty="0" smtClean="0"/>
              <a:t> multiply the coefficients, then </a:t>
            </a:r>
            <a:r>
              <a:rPr lang="en-US" dirty="0" smtClean="0">
                <a:solidFill>
                  <a:srgbClr val="FFCC00"/>
                </a:solidFill>
              </a:rPr>
              <a:t>ADD</a:t>
            </a:r>
            <a:r>
              <a:rPr lang="en-US" dirty="0" smtClean="0"/>
              <a:t> the exponents of the powers of 10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None/>
              <a:defRPr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EX.    (3.2  x 10</a:t>
            </a:r>
            <a:r>
              <a:rPr lang="en-US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(4.5 x 10</a:t>
            </a:r>
            <a:r>
              <a:rPr lang="en-US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=</a:t>
            </a:r>
          </a:p>
          <a:p>
            <a:pPr>
              <a:buNone/>
              <a:defRPr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					14.4  x  10</a:t>
            </a:r>
            <a:r>
              <a:rPr lang="en-US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8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FF66"/>
                </a:solidFill>
              </a:rPr>
              <a:t>Dividing</a:t>
            </a:r>
            <a:r>
              <a:rPr lang="en-US" dirty="0" smtClean="0"/>
              <a:t> Exponential Numbers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When dividing numbers in scientific notation, </a:t>
            </a:r>
            <a:r>
              <a:rPr lang="en-US" u="sng" dirty="0" smtClean="0"/>
              <a:t>first</a:t>
            </a:r>
            <a:r>
              <a:rPr lang="en-US" dirty="0" smtClean="0"/>
              <a:t> divide the coefficients, then </a:t>
            </a:r>
            <a:r>
              <a:rPr lang="en-US" dirty="0" smtClean="0">
                <a:solidFill>
                  <a:srgbClr val="FFC000"/>
                </a:solidFill>
              </a:rPr>
              <a:t>SUBTRACT</a:t>
            </a:r>
            <a:r>
              <a:rPr lang="en-US" dirty="0" smtClean="0"/>
              <a:t> the exponents of the powers of 10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None/>
              <a:defRPr/>
            </a:pPr>
            <a:r>
              <a:rPr lang="en-US" dirty="0" smtClean="0"/>
              <a:t>         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EX.     </a:t>
            </a:r>
            <a:r>
              <a:rPr lang="en-US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8.2  x 10</a:t>
            </a:r>
            <a:r>
              <a:rPr lang="en-US" u="sng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6</a:t>
            </a:r>
            <a:endParaRPr lang="en-US" u="sng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  <a:defRPr/>
            </a:pPr>
            <a:r>
              <a:rPr lang="en-US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4.5 x 10</a:t>
            </a:r>
            <a:r>
              <a:rPr lang="en-US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        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=    1.8  x  10</a:t>
            </a:r>
            <a:r>
              <a:rPr lang="en-US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your Calculator with Scientific Notation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801688"/>
          </a:xfrm>
        </p:spPr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923925" y="2179638"/>
            <a:ext cx="729456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57200" indent="-457200" algn="ctr"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en-US" sz="3400">
                <a:latin typeface="Arial" pitchFamily="34" charset="0"/>
              </a:rPr>
              <a:t>(5.44 × 10</a:t>
            </a:r>
            <a:r>
              <a:rPr lang="en-US" sz="3400" baseline="30000">
                <a:latin typeface="Arial" pitchFamily="34" charset="0"/>
              </a:rPr>
              <a:t>7</a:t>
            </a:r>
            <a:r>
              <a:rPr lang="en-US" sz="3400">
                <a:latin typeface="Arial" pitchFamily="34" charset="0"/>
              </a:rPr>
              <a:t> g) ÷ (8.1 × 10</a:t>
            </a:r>
            <a:r>
              <a:rPr lang="en-US" sz="3400" baseline="30000">
                <a:latin typeface="Arial" pitchFamily="34" charset="0"/>
              </a:rPr>
              <a:t>4</a:t>
            </a:r>
            <a:r>
              <a:rPr lang="en-US" sz="3400">
                <a:latin typeface="Arial" pitchFamily="34" charset="0"/>
              </a:rPr>
              <a:t> mol) =</a:t>
            </a:r>
            <a:endParaRPr lang="en-US" sz="3400" baseline="30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376238" y="4425950"/>
            <a:ext cx="833437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 sz="3200"/>
              <a:t>5.44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493838" y="4152900"/>
            <a:ext cx="963612" cy="1127125"/>
            <a:chOff x="757" y="2089"/>
            <a:chExt cx="607" cy="710"/>
          </a:xfrm>
        </p:grpSpPr>
        <p:sp>
          <p:nvSpPr>
            <p:cNvPr id="94217" name="Rectangle 9"/>
            <p:cNvSpPr>
              <a:spLocks noChangeArrowheads="1"/>
            </p:cNvSpPr>
            <p:nvPr/>
          </p:nvSpPr>
          <p:spPr bwMode="auto">
            <a:xfrm>
              <a:off x="757" y="2089"/>
              <a:ext cx="606" cy="291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kumimoji="0" lang="en-US" sz="3200" b="1" dirty="0">
                  <a:solidFill>
                    <a:schemeClr val="bg2"/>
                  </a:solidFill>
                </a:rPr>
                <a:t>EXP</a:t>
              </a:r>
            </a:p>
          </p:txBody>
        </p:sp>
        <p:sp>
          <p:nvSpPr>
            <p:cNvPr id="94218" name="Rectangle 10"/>
            <p:cNvSpPr>
              <a:spLocks noChangeArrowheads="1"/>
            </p:cNvSpPr>
            <p:nvPr/>
          </p:nvSpPr>
          <p:spPr bwMode="auto">
            <a:xfrm>
              <a:off x="758" y="2508"/>
              <a:ext cx="606" cy="291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kumimoji="0" lang="en-US" sz="3200" b="1" dirty="0">
                  <a:solidFill>
                    <a:schemeClr val="bg2"/>
                  </a:solidFill>
                </a:rPr>
                <a:t>EE</a:t>
              </a:r>
            </a:p>
          </p:txBody>
        </p:sp>
      </p:grp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3397250" y="4484688"/>
            <a:ext cx="962025" cy="461962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sz="3200" b="1" dirty="0">
                <a:solidFill>
                  <a:schemeClr val="bg2"/>
                </a:solidFill>
              </a:rPr>
              <a:t>÷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576888" y="4152900"/>
            <a:ext cx="963612" cy="1127125"/>
            <a:chOff x="3044" y="2158"/>
            <a:chExt cx="607" cy="710"/>
          </a:xfrm>
        </p:grpSpPr>
        <p:sp>
          <p:nvSpPr>
            <p:cNvPr id="94220" name="Rectangle 12"/>
            <p:cNvSpPr>
              <a:spLocks noChangeArrowheads="1"/>
            </p:cNvSpPr>
            <p:nvPr/>
          </p:nvSpPr>
          <p:spPr bwMode="auto">
            <a:xfrm>
              <a:off x="3044" y="2158"/>
              <a:ext cx="606" cy="291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kumimoji="0" lang="en-US" sz="3200" b="1" dirty="0">
                  <a:solidFill>
                    <a:schemeClr val="bg2"/>
                  </a:solidFill>
                </a:rPr>
                <a:t>EXP</a:t>
              </a:r>
            </a:p>
          </p:txBody>
        </p:sp>
        <p:sp>
          <p:nvSpPr>
            <p:cNvPr id="94221" name="Rectangle 13"/>
            <p:cNvSpPr>
              <a:spLocks noChangeArrowheads="1"/>
            </p:cNvSpPr>
            <p:nvPr/>
          </p:nvSpPr>
          <p:spPr bwMode="auto">
            <a:xfrm>
              <a:off x="3045" y="2577"/>
              <a:ext cx="606" cy="291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kumimoji="0" lang="en-US" sz="3200" b="1" dirty="0">
                  <a:solidFill>
                    <a:schemeClr val="bg2"/>
                  </a:solidFill>
                </a:rPr>
                <a:t>EE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481888" y="4160838"/>
            <a:ext cx="963612" cy="1112837"/>
            <a:chOff x="4660" y="2046"/>
            <a:chExt cx="607" cy="701"/>
          </a:xfrm>
        </p:grpSpPr>
        <p:sp>
          <p:nvSpPr>
            <p:cNvPr id="94223" name="Rectangle 15"/>
            <p:cNvSpPr>
              <a:spLocks noChangeArrowheads="1"/>
            </p:cNvSpPr>
            <p:nvPr/>
          </p:nvSpPr>
          <p:spPr bwMode="auto">
            <a:xfrm>
              <a:off x="4661" y="2456"/>
              <a:ext cx="606" cy="291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kumimoji="0" lang="en-US" sz="2600" b="1" dirty="0">
                  <a:solidFill>
                    <a:schemeClr val="bg2"/>
                  </a:solidFill>
                </a:rPr>
                <a:t>ENTER</a:t>
              </a:r>
              <a:endParaRPr kumimoji="0" lang="en-US" sz="3200" b="1" dirty="0">
                <a:solidFill>
                  <a:schemeClr val="bg2"/>
                </a:solidFill>
              </a:endParaRPr>
            </a:p>
          </p:txBody>
        </p:sp>
        <p:sp>
          <p:nvSpPr>
            <p:cNvPr id="94224" name="Rectangle 16"/>
            <p:cNvSpPr>
              <a:spLocks noChangeArrowheads="1"/>
            </p:cNvSpPr>
            <p:nvPr/>
          </p:nvSpPr>
          <p:spPr bwMode="auto">
            <a:xfrm>
              <a:off x="4660" y="2046"/>
              <a:ext cx="606" cy="291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kumimoji="0" lang="en-US" sz="3200" b="1" dirty="0" smtClean="0">
                  <a:solidFill>
                    <a:schemeClr val="bg2"/>
                  </a:solidFill>
                </a:rPr>
                <a:t>=</a:t>
              </a:r>
              <a:endParaRPr kumimoji="0" lang="en-US" sz="26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2743200" y="4425950"/>
            <a:ext cx="369888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 sz="3200"/>
              <a:t>7</a:t>
            </a: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4645025" y="4425950"/>
            <a:ext cx="6477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 sz="3200"/>
              <a:t>8.1</a:t>
            </a:r>
          </a:p>
        </p:txBody>
      </p:sp>
      <p:sp>
        <p:nvSpPr>
          <p:cNvPr id="94230" name="Text Box 22"/>
          <p:cNvSpPr txBox="1">
            <a:spLocks noChangeArrowheads="1"/>
          </p:cNvSpPr>
          <p:nvPr/>
        </p:nvSpPr>
        <p:spPr bwMode="auto">
          <a:xfrm>
            <a:off x="6826250" y="4427538"/>
            <a:ext cx="369888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 sz="3200"/>
              <a:t>4</a:t>
            </a:r>
          </a:p>
        </p:txBody>
      </p:sp>
      <p:sp>
        <p:nvSpPr>
          <p:cNvPr id="94231" name="Text Box 23"/>
          <p:cNvSpPr txBox="1">
            <a:spLocks noChangeArrowheads="1"/>
          </p:cNvSpPr>
          <p:nvPr/>
        </p:nvSpPr>
        <p:spPr bwMode="auto">
          <a:xfrm>
            <a:off x="76200" y="5748338"/>
            <a:ext cx="3074988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 sz="3400">
                <a:latin typeface="Arial" pitchFamily="34" charset="0"/>
              </a:rPr>
              <a:t>= 671.6049383</a:t>
            </a:r>
          </a:p>
        </p:txBody>
      </p:sp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3119438" y="5748338"/>
            <a:ext cx="2452687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 sz="3400">
                <a:latin typeface="Arial" pitchFamily="34" charset="0"/>
              </a:rPr>
              <a:t>= 670 g/mol</a:t>
            </a:r>
          </a:p>
        </p:txBody>
      </p:sp>
      <p:sp>
        <p:nvSpPr>
          <p:cNvPr id="94233" name="Text Box 25"/>
          <p:cNvSpPr txBox="1">
            <a:spLocks noChangeArrowheads="1"/>
          </p:cNvSpPr>
          <p:nvPr/>
        </p:nvSpPr>
        <p:spPr bwMode="auto">
          <a:xfrm>
            <a:off x="5540375" y="5748338"/>
            <a:ext cx="3511550" cy="6096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0" lang="en-US" sz="3400">
                <a:latin typeface="Arial" pitchFamily="34" charset="0"/>
              </a:rPr>
              <a:t>= 6.7 × 10</a:t>
            </a:r>
            <a:r>
              <a:rPr kumimoji="0" lang="en-US" sz="3400" baseline="30000">
                <a:latin typeface="Arial" pitchFamily="34" charset="0"/>
              </a:rPr>
              <a:t>2</a:t>
            </a:r>
            <a:r>
              <a:rPr kumimoji="0" lang="en-US" sz="3400">
                <a:latin typeface="Arial" pitchFamily="34" charset="0"/>
              </a:rPr>
              <a:t> g/mol</a:t>
            </a:r>
          </a:p>
        </p:txBody>
      </p:sp>
      <p:sp>
        <p:nvSpPr>
          <p:cNvPr id="94234" name="Text Box 26"/>
          <p:cNvSpPr txBox="1">
            <a:spLocks noChangeArrowheads="1"/>
          </p:cNvSpPr>
          <p:nvPr/>
        </p:nvSpPr>
        <p:spPr bwMode="auto">
          <a:xfrm>
            <a:off x="293688" y="3321050"/>
            <a:ext cx="4791075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 sz="3400">
                <a:latin typeface="Arial" pitchFamily="34" charset="0"/>
              </a:rPr>
              <a:t>Type on your calculator: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 autoUpdateAnimBg="0"/>
      <p:bldP spid="94219" grpId="0" animBg="1" autoUpdateAnimBg="0"/>
      <p:bldP spid="94225" grpId="0" autoUpdateAnimBg="0"/>
      <p:bldP spid="94226" grpId="0" autoUpdateAnimBg="0"/>
      <p:bldP spid="94230" grpId="0" autoUpdateAnimBg="0"/>
      <p:bldP spid="94231" grpId="0" autoUpdateAnimBg="0"/>
      <p:bldP spid="94232" grpId="0" autoUpdateAnimBg="0"/>
      <p:bldP spid="94233" grpId="0" animBg="1" autoUpdateAnimBg="0"/>
      <p:bldP spid="94234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8486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Significant Figures &amp; Calculations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915400" cy="5029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Chemistry involves many types of calculations that contain measurements and thus numbers with uncertainties.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Mathematicians have studied how </a:t>
            </a:r>
            <a:r>
              <a:rPr lang="en-US" dirty="0" smtClean="0">
                <a:solidFill>
                  <a:srgbClr val="92D050"/>
                </a:solidFill>
              </a:rPr>
              <a:t>uncertainty accumulates </a:t>
            </a:r>
            <a:r>
              <a:rPr lang="en-US" dirty="0" smtClean="0"/>
              <a:t>through series of calculations and have designed a set of rules to determine how many significant figures the calculations should have.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u="sng" dirty="0" smtClean="0"/>
              <a:t>First</a:t>
            </a:r>
            <a:r>
              <a:rPr lang="en-US" dirty="0" smtClean="0"/>
              <a:t>, we need to learn how to count the </a:t>
            </a:r>
            <a:r>
              <a:rPr lang="en-US" dirty="0" smtClean="0">
                <a:solidFill>
                  <a:schemeClr val="accent6"/>
                </a:solidFill>
              </a:rPr>
              <a:t>significant figures </a:t>
            </a:r>
            <a:r>
              <a:rPr lang="en-US" dirty="0" smtClean="0"/>
              <a:t>in a given number.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848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00FF66"/>
                </a:solidFill>
              </a:rPr>
              <a:t>Rules</a:t>
            </a:r>
            <a:r>
              <a:rPr lang="en-US" dirty="0" smtClean="0"/>
              <a:t> for Counting Significant Figures - Details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848600" cy="35814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FF66CC"/>
                </a:solidFill>
              </a:rPr>
              <a:t>	</a:t>
            </a:r>
            <a:r>
              <a:rPr lang="en-US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Nonzero integers: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always count as significant figures.</a:t>
            </a:r>
          </a:p>
          <a:p>
            <a:pPr>
              <a:spcBef>
                <a:spcPct val="0"/>
              </a:spcBef>
              <a:buNone/>
              <a:defRPr/>
            </a:pPr>
            <a:endParaRPr lang="en-US" sz="3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3456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has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buNone/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sig figs.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812925" y="2436813"/>
            <a:ext cx="6442075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2590800" y="4281488"/>
            <a:ext cx="2368550" cy="823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4937125" y="4281488"/>
            <a:ext cx="2571750" cy="823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00FF66"/>
                </a:solidFill>
              </a:rPr>
              <a:t>Rules</a:t>
            </a:r>
            <a:r>
              <a:rPr lang="en-US" dirty="0" smtClean="0"/>
              <a:t> for Counting Significant Figures - Details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305800" cy="3429000"/>
          </a:xfrm>
        </p:spPr>
        <p:txBody>
          <a:bodyPr>
            <a:normAutofit/>
          </a:bodyPr>
          <a:lstStyle/>
          <a:p>
            <a:pPr marL="565150" indent="-565150" defTabSz="102235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Zeros: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There are 3 classes of “zeros”</a:t>
            </a:r>
          </a:p>
          <a:p>
            <a:pPr marL="565150" indent="-565150" defTabSz="1022350">
              <a:lnSpc>
                <a:spcPct val="90000"/>
              </a:lnSpc>
              <a:spcBef>
                <a:spcPct val="0"/>
              </a:spcBef>
              <a:defRPr/>
            </a:pPr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65150" indent="-565150" defTabSz="102235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1.  	</a:t>
            </a:r>
            <a:r>
              <a:rPr lang="en-US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Leading zeros (zeros to the left)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do not count as significant figures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65150" indent="-565150" algn="ctr" defTabSz="1022350">
              <a:lnSpc>
                <a:spcPct val="90000"/>
              </a:lnSpc>
              <a:spcBef>
                <a:spcPct val="100000"/>
              </a:spcBef>
              <a:buNone/>
              <a:defRPr/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0.0486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has</a:t>
            </a:r>
          </a:p>
          <a:p>
            <a:pPr marL="565150" indent="-565150" algn="ctr" defTabSz="1022350">
              <a:lnSpc>
                <a:spcPct val="90000"/>
              </a:lnSpc>
              <a:buNone/>
              <a:defRPr/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sig figs.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812925" y="2133600"/>
            <a:ext cx="12255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812925" y="2894013"/>
            <a:ext cx="6145213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2651125" y="4738688"/>
            <a:ext cx="2825750" cy="823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5470525" y="4738688"/>
            <a:ext cx="2419350" cy="823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00FF66"/>
                </a:solidFill>
              </a:rPr>
              <a:t>Rules</a:t>
            </a:r>
            <a:r>
              <a:rPr lang="en-US" dirty="0" smtClean="0"/>
              <a:t> for Counting Significant Figures - Details</a:t>
            </a:r>
          </a:p>
        </p:txBody>
      </p:sp>
      <p:sp>
        <p:nvSpPr>
          <p:cNvPr id="28681" name="Rectangle 9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7848600" cy="4114800"/>
          </a:xfrm>
        </p:spPr>
        <p:txBody>
          <a:bodyPr/>
          <a:lstStyle/>
          <a:p>
            <a:pPr marL="565150" indent="-565150" defTabSz="179388">
              <a:spcBef>
                <a:spcPct val="0"/>
              </a:spcBef>
              <a:defRPr/>
            </a:pPr>
            <a:r>
              <a:rPr lang="en-US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Zeros:</a:t>
            </a:r>
          </a:p>
          <a:p>
            <a:pPr marL="565150" indent="-565150" defTabSz="179388">
              <a:spcBef>
                <a:spcPct val="0"/>
              </a:spcBef>
              <a:buAutoNum type="arabicPeriod" startAt="2"/>
              <a:defRPr/>
            </a:pPr>
            <a:r>
              <a:rPr lang="en-US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Captive zeros (zero sandwiches)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always count as significant figures.</a:t>
            </a:r>
          </a:p>
          <a:p>
            <a:pPr marL="742950" indent="-742950" algn="ctr" defTabSz="179388">
              <a:spcBef>
                <a:spcPct val="0"/>
              </a:spcBef>
              <a:buNone/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16.07 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has</a:t>
            </a:r>
          </a:p>
          <a:p>
            <a:pPr marL="565150" indent="-565150" algn="ctr" defTabSz="179388">
              <a:buNone/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sig figs.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1522413" y="7620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5080000" y="4433888"/>
            <a:ext cx="203200" cy="823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1812925" y="2133600"/>
            <a:ext cx="12255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2652713" y="4738688"/>
            <a:ext cx="2520950" cy="823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5165725" y="4738688"/>
            <a:ext cx="2419350" cy="823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1812925" y="2894013"/>
            <a:ext cx="6340475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00FF66"/>
                </a:solidFill>
              </a:rPr>
              <a:t>Rules</a:t>
            </a:r>
            <a:r>
              <a:rPr lang="en-US" dirty="0" smtClean="0"/>
              <a:t> for Counting Significant Figures - Details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848600" cy="4267200"/>
          </a:xfrm>
        </p:spPr>
        <p:txBody>
          <a:bodyPr/>
          <a:lstStyle/>
          <a:p>
            <a:pPr marL="565150" indent="-565150" defTabSz="334963">
              <a:spcBef>
                <a:spcPct val="0"/>
              </a:spcBef>
              <a:defRPr/>
            </a:pPr>
            <a:r>
              <a:rPr lang="en-US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Zeros:</a:t>
            </a:r>
          </a:p>
          <a:p>
            <a:pPr marL="565150" indent="-565150" defTabSz="334963">
              <a:spcBef>
                <a:spcPct val="0"/>
              </a:spcBef>
              <a:buNone/>
              <a:defRPr/>
            </a:pPr>
            <a:r>
              <a:rPr lang="en-US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</a:t>
            </a:r>
            <a:r>
              <a:rPr lang="en-US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Trailing zeros (zeros to the right)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are significant only if the number contains a decimal point anywhere in the number.</a:t>
            </a:r>
          </a:p>
          <a:p>
            <a:pPr marL="565150" indent="-565150" algn="ctr" defTabSz="334963">
              <a:spcBef>
                <a:spcPct val="70000"/>
              </a:spcBef>
              <a:buNone/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9.300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has</a:t>
            </a:r>
          </a:p>
          <a:p>
            <a:pPr marL="565150" indent="-565150" algn="ctr" defTabSz="334963">
              <a:buNone/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sig figs.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1812925" y="2133600"/>
            <a:ext cx="12255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2651125" y="5043488"/>
            <a:ext cx="2520950" cy="823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5165725" y="5043488"/>
            <a:ext cx="2419350" cy="823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1812925" y="2894013"/>
            <a:ext cx="7026275" cy="173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00FF66"/>
                </a:solidFill>
              </a:rPr>
              <a:t>Rules</a:t>
            </a:r>
            <a:r>
              <a:rPr lang="en-US" dirty="0" smtClean="0"/>
              <a:t> for Counting Significant Figures - Details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229600" cy="48768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	</a:t>
            </a:r>
            <a:r>
              <a:rPr lang="en-US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Exact numbers: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have an infinite number of significant figures.  These are numbers that are determined by counting or by definition:</a:t>
            </a:r>
          </a:p>
          <a:p>
            <a:pPr algn="ctr">
              <a:spcBef>
                <a:spcPct val="100000"/>
              </a:spcBef>
              <a:buNone/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inch  = 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2.54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cm, exactly</a:t>
            </a:r>
          </a:p>
          <a:p>
            <a:pPr algn="ctr">
              <a:spcBef>
                <a:spcPct val="100000"/>
              </a:spcBef>
              <a:defRPr/>
            </a:pP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Ex. 25 students /class</a:t>
            </a:r>
          </a:p>
          <a:p>
            <a:pPr algn="ctr">
              <a:spcBef>
                <a:spcPct val="100000"/>
              </a:spcBef>
              <a:defRPr/>
            </a:pPr>
            <a:endParaRPr lang="en-US" sz="4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100000"/>
              </a:spcBef>
              <a:defRPr/>
            </a:pPr>
            <a:endParaRPr lang="en-US" sz="4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1371600" y="2436813"/>
            <a:ext cx="7770813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1676400" y="4433888"/>
            <a:ext cx="6673850" cy="823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6962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Sig Fig Practice #1</a:t>
            </a:r>
          </a:p>
        </p:txBody>
      </p:sp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001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/>
              <a:t>How many significant figures in each of the following?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905000" y="1905000"/>
            <a:ext cx="23018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1.0070 m </a:t>
            </a:r>
            <a:r>
              <a:rPr lang="en-US" altLang="en-US">
                <a:sym typeface="Wingdings" pitchFamily="2" charset="2"/>
              </a:rPr>
              <a:t></a:t>
            </a:r>
            <a:r>
              <a:rPr lang="en-US" altLang="en-US"/>
              <a:t> 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343400" y="1905000"/>
            <a:ext cx="24542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5 sig figs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2117725" y="2590800"/>
            <a:ext cx="23780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17.10 kg </a:t>
            </a:r>
            <a:r>
              <a:rPr lang="en-US" altLang="en-US">
                <a:sym typeface="Wingdings" pitchFamily="2" charset="2"/>
              </a:rPr>
              <a:t></a:t>
            </a:r>
            <a:endParaRPr lang="en-US" altLang="en-US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4343400" y="2590800"/>
            <a:ext cx="19208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4 sig figs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1752600" y="3352800"/>
            <a:ext cx="24542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100,890 L </a:t>
            </a:r>
            <a:r>
              <a:rPr lang="en-US" altLang="en-US">
                <a:sym typeface="Wingdings" pitchFamily="2" charset="2"/>
              </a:rPr>
              <a:t></a:t>
            </a:r>
            <a:endParaRPr lang="en-US" altLang="en-US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4343400" y="3352800"/>
            <a:ext cx="1719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5 sig figs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1431925" y="4114800"/>
            <a:ext cx="26066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3.29 x 10</a:t>
            </a:r>
            <a:r>
              <a:rPr lang="en-US" altLang="en-US" baseline="30000"/>
              <a:t>3</a:t>
            </a:r>
            <a:r>
              <a:rPr lang="en-US" altLang="en-US"/>
              <a:t> s </a:t>
            </a:r>
            <a:r>
              <a:rPr lang="en-US" altLang="en-US">
                <a:sym typeface="Wingdings" pitchFamily="2" charset="2"/>
              </a:rPr>
              <a:t></a:t>
            </a:r>
            <a:endParaRPr lang="en-US" altLang="en-US" baseline="30000"/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4327525" y="4129088"/>
            <a:ext cx="171926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3 sig figs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1658938" y="4800600"/>
            <a:ext cx="2379662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0.0054 cm </a:t>
            </a:r>
            <a:r>
              <a:rPr lang="en-US" altLang="en-US">
                <a:sym typeface="Wingdings" pitchFamily="2" charset="2"/>
              </a:rPr>
              <a:t></a:t>
            </a:r>
            <a:endParaRPr lang="en-US" altLang="en-US"/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4327525" y="4814888"/>
            <a:ext cx="171926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2 sig figs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1681163" y="5483225"/>
            <a:ext cx="2357437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3,200,000 </a:t>
            </a:r>
            <a:r>
              <a:rPr lang="en-US" altLang="en-US">
                <a:sym typeface="Wingdings" pitchFamily="2" charset="2"/>
              </a:rPr>
              <a:t></a:t>
            </a:r>
            <a:endParaRPr lang="en-US" altLang="en-US"/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4327525" y="5500688"/>
            <a:ext cx="171926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2 sig figs</a:t>
            </a:r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>
            <a:off x="1981200" y="2209800"/>
            <a:ext cx="1143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>
            <a:off x="2209800" y="2895600"/>
            <a:ext cx="838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3" name="Line 19"/>
          <p:cNvSpPr>
            <a:spLocks noChangeShapeType="1"/>
          </p:cNvSpPr>
          <p:nvPr/>
        </p:nvSpPr>
        <p:spPr bwMode="auto">
          <a:xfrm>
            <a:off x="1600200" y="3733800"/>
            <a:ext cx="990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4" name="Line 20"/>
          <p:cNvSpPr>
            <a:spLocks noChangeShapeType="1"/>
          </p:cNvSpPr>
          <p:nvPr/>
        </p:nvSpPr>
        <p:spPr bwMode="auto">
          <a:xfrm>
            <a:off x="1447800" y="4495800"/>
            <a:ext cx="60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5" name="Line 21"/>
          <p:cNvSpPr>
            <a:spLocks noChangeShapeType="1"/>
          </p:cNvSpPr>
          <p:nvPr/>
        </p:nvSpPr>
        <p:spPr bwMode="auto">
          <a:xfrm>
            <a:off x="2133600" y="5181600"/>
            <a:ext cx="381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6" name="Line 22"/>
          <p:cNvSpPr>
            <a:spLocks noChangeShapeType="1"/>
          </p:cNvSpPr>
          <p:nvPr/>
        </p:nvSpPr>
        <p:spPr bwMode="auto">
          <a:xfrm>
            <a:off x="1600200" y="5867400"/>
            <a:ext cx="457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utoUpdateAnimBg="0"/>
      <p:bldP spid="57350" grpId="0" autoUpdateAnimBg="0"/>
      <p:bldP spid="57351" grpId="0" autoUpdateAnimBg="0"/>
      <p:bldP spid="57352" grpId="0" autoUpdateAnimBg="0"/>
      <p:bldP spid="57353" grpId="0" autoUpdateAnimBg="0"/>
      <p:bldP spid="57354" grpId="0" autoUpdateAnimBg="0"/>
      <p:bldP spid="57355" grpId="0" autoUpdateAnimBg="0"/>
      <p:bldP spid="57356" grpId="0" autoUpdateAnimBg="0"/>
      <p:bldP spid="57357" grpId="0" autoUpdateAnimBg="0"/>
      <p:bldP spid="57358" grpId="0" autoUpdateAnimBg="0"/>
      <p:bldP spid="57359" grpId="0" autoUpdateAnimBg="0"/>
      <p:bldP spid="57360" grpId="0" autoUpdateAnimBg="0"/>
      <p:bldP spid="57361" grpId="0" animBg="1"/>
      <p:bldP spid="57362" grpId="0" animBg="1"/>
      <p:bldP spid="57363" grpId="0" animBg="1"/>
      <p:bldP spid="57364" grpId="0" animBg="1"/>
      <p:bldP spid="57365" grpId="0" animBg="1"/>
      <p:bldP spid="573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/>
              <a:t>Today’s Standards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8226425" cy="52593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/>
              <a:t>The techniques used today to establish standards are much more advanced than in 1790…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r>
              <a:rPr lang="en-US" sz="2800"/>
              <a:t>One meter is equal to the distance traveled by light in a vacuum in 1/299,792,458 of a second.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r>
              <a:rPr lang="en-US" sz="2800"/>
              <a:t>One second is defined in terms of the number of cycles of radiation given off by a specific isotope of the element cesium.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8486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00FF66"/>
                </a:solidFill>
              </a:rPr>
              <a:t>Rules</a:t>
            </a:r>
            <a:r>
              <a:rPr lang="en-US" sz="3200" dirty="0" smtClean="0"/>
              <a:t> for Significant Figures in Mathematical Operations</a:t>
            </a:r>
          </a:p>
        </p:txBody>
      </p:sp>
      <p:sp>
        <p:nvSpPr>
          <p:cNvPr id="34824" name="Rectangle 8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848600" cy="41910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dirty="0" smtClean="0">
                <a:solidFill>
                  <a:srgbClr val="00FF66"/>
                </a:solidFill>
              </a:rPr>
              <a:t>	</a:t>
            </a:r>
            <a:r>
              <a:rPr lang="en-US" sz="2800" u="sng" dirty="0" smtClean="0">
                <a:solidFill>
                  <a:schemeClr val="bg1"/>
                </a:solidFill>
              </a:rPr>
              <a:t>Multiplication and Division</a:t>
            </a:r>
            <a:r>
              <a:rPr lang="en-US" sz="2800" dirty="0" smtClean="0">
                <a:solidFill>
                  <a:schemeClr val="bg1"/>
                </a:solidFill>
              </a:rPr>
              <a:t>:  </a:t>
            </a:r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number of sig figs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 the result equals the number in the </a:t>
            </a:r>
            <a:r>
              <a:rPr lang="en-US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least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precise measurement used in the calculation.</a:t>
            </a:r>
          </a:p>
          <a:p>
            <a:pPr algn="ctr">
              <a:spcBef>
                <a:spcPct val="70000"/>
              </a:spcBef>
              <a:buNone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6.38 x 2.0  =</a:t>
            </a:r>
          </a:p>
          <a:p>
            <a:pPr algn="ctr">
              <a:buNone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12.76 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 (2 sig figs)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1584325" y="2360613"/>
            <a:ext cx="7559675" cy="2289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1574800" y="5318125"/>
            <a:ext cx="203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1676400" y="5043488"/>
            <a:ext cx="3311525" cy="823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5461000" y="5546725"/>
            <a:ext cx="203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5089525" y="5043488"/>
            <a:ext cx="2835275" cy="823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4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4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Sig Fig Practice #2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76200" y="1752600"/>
            <a:ext cx="2636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3.24 m x 7.0 m</a:t>
            </a:r>
          </a:p>
        </p:txBody>
      </p:sp>
      <p:sp>
        <p:nvSpPr>
          <p:cNvPr id="94212" name="Text Box 5"/>
          <p:cNvSpPr txBox="1">
            <a:spLocks noChangeArrowheads="1"/>
          </p:cNvSpPr>
          <p:nvPr/>
        </p:nvSpPr>
        <p:spPr bwMode="auto">
          <a:xfrm>
            <a:off x="609600" y="1143000"/>
            <a:ext cx="20002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u="sng">
                <a:solidFill>
                  <a:srgbClr val="FF9900"/>
                </a:solidFill>
              </a:rPr>
              <a:t>Calculation</a:t>
            </a:r>
          </a:p>
        </p:txBody>
      </p:sp>
      <p:sp>
        <p:nvSpPr>
          <p:cNvPr id="94213" name="Text Box 6"/>
          <p:cNvSpPr txBox="1">
            <a:spLocks noChangeArrowheads="1"/>
          </p:cNvSpPr>
          <p:nvPr/>
        </p:nvSpPr>
        <p:spPr bwMode="auto">
          <a:xfrm>
            <a:off x="3352800" y="1143000"/>
            <a:ext cx="29337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u="sng">
                <a:solidFill>
                  <a:srgbClr val="FF9900"/>
                </a:solidFill>
              </a:rPr>
              <a:t>Calculator says:</a:t>
            </a:r>
          </a:p>
        </p:txBody>
      </p:sp>
      <p:sp>
        <p:nvSpPr>
          <p:cNvPr id="94214" name="Text Box 7"/>
          <p:cNvSpPr txBox="1">
            <a:spLocks noChangeArrowheads="1"/>
          </p:cNvSpPr>
          <p:nvPr/>
        </p:nvSpPr>
        <p:spPr bwMode="auto">
          <a:xfrm>
            <a:off x="7467600" y="1143000"/>
            <a:ext cx="14160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u="sng">
                <a:solidFill>
                  <a:srgbClr val="FF9900"/>
                </a:solidFill>
              </a:rPr>
              <a:t>Answer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3641725" y="1749425"/>
            <a:ext cx="105028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22.68 m</a:t>
            </a:r>
            <a:r>
              <a:rPr lang="en-US" altLang="en-US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7543800" y="1752600"/>
            <a:ext cx="11493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23 m</a:t>
            </a:r>
            <a:r>
              <a:rPr lang="en-US" altLang="en-US" baseline="30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76200" y="2435225"/>
            <a:ext cx="32194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100.0 g ÷ 23.7 cm</a:t>
            </a:r>
            <a:r>
              <a:rPr lang="en-US" altLang="en-US" baseline="30000"/>
              <a:t>3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3581400" y="2452688"/>
            <a:ext cx="20226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4.219409283 g/cm</a:t>
            </a:r>
            <a:r>
              <a:rPr lang="en-US" altLang="en-US" baseline="3000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7134225" y="2438400"/>
            <a:ext cx="20097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4.22 g/cm</a:t>
            </a:r>
            <a:r>
              <a:rPr lang="en-US" altLang="en-US" baseline="3000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76200" y="3121025"/>
            <a:ext cx="33797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0.02 cm x 2.371 cm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3581400" y="3138488"/>
            <a:ext cx="137088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0.04742 cm</a:t>
            </a:r>
            <a:r>
              <a:rPr lang="en-US" altLang="en-US" baseline="3000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7353300" y="3124200"/>
            <a:ext cx="16383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0.05 cm</a:t>
            </a:r>
            <a:r>
              <a:rPr lang="en-US" altLang="en-US" baseline="30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76200" y="3810000"/>
            <a:ext cx="23495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710 m ÷ 3.0 s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3565525" y="3824288"/>
            <a:ext cx="18900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236.6666667 m/s</a:t>
            </a: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7340600" y="3824288"/>
            <a:ext cx="15748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240 m/s</a:t>
            </a: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76200" y="4510088"/>
            <a:ext cx="3279775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1818.2 lb x 3.23 ft</a:t>
            </a: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3581400" y="4510088"/>
            <a:ext cx="152137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5872.786 lb·ft</a:t>
            </a: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7237413" y="4495800"/>
            <a:ext cx="1906587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5870 lb·ft</a:t>
            </a:r>
          </a:p>
          <a:p>
            <a:r>
              <a:rPr lang="en-US" altLang="en-US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76200" y="5195888"/>
            <a:ext cx="308451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1.030 g ÷ 2.87 mL</a:t>
            </a:r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3565525" y="5178425"/>
            <a:ext cx="137736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2.9561 g/mL</a:t>
            </a:r>
          </a:p>
        </p:txBody>
      </p:sp>
      <p:sp>
        <p:nvSpPr>
          <p:cNvPr id="58394" name="Text Box 26"/>
          <p:cNvSpPr txBox="1">
            <a:spLocks noChangeArrowheads="1"/>
          </p:cNvSpPr>
          <p:nvPr/>
        </p:nvSpPr>
        <p:spPr bwMode="auto">
          <a:xfrm>
            <a:off x="7223125" y="5178425"/>
            <a:ext cx="1874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2.96 g/mL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5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utoUpdateAnimBg="0"/>
      <p:bldP spid="58376" grpId="0" autoUpdateAnimBg="0"/>
      <p:bldP spid="58378" grpId="0" autoUpdateAnimBg="0"/>
      <p:bldP spid="58379" grpId="0" autoUpdateAnimBg="0"/>
      <p:bldP spid="58380" grpId="0" autoUpdateAnimBg="0"/>
      <p:bldP spid="58381" grpId="0" autoUpdateAnimBg="0"/>
      <p:bldP spid="58382" grpId="0" autoUpdateAnimBg="0"/>
      <p:bldP spid="58384" grpId="0" autoUpdateAnimBg="0"/>
      <p:bldP spid="58385" grpId="0" autoUpdateAnimBg="0"/>
      <p:bldP spid="58386" grpId="0" autoUpdateAnimBg="0"/>
      <p:bldP spid="58387" grpId="0" autoUpdateAnimBg="0"/>
      <p:bldP spid="58388" grpId="0" autoUpdateAnimBg="0"/>
      <p:bldP spid="58389" grpId="0" autoUpdateAnimBg="0"/>
      <p:bldP spid="58390" grpId="0" autoUpdateAnimBg="0"/>
      <p:bldP spid="58391" grpId="0" autoUpdateAnimBg="0"/>
      <p:bldP spid="58392" grpId="0" autoUpdateAnimBg="0"/>
      <p:bldP spid="58393" grpId="0" autoUpdateAnimBg="0"/>
      <p:bldP spid="58394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00FF66"/>
                </a:solidFill>
              </a:rPr>
              <a:t>Rules</a:t>
            </a:r>
            <a:r>
              <a:rPr lang="en-US" dirty="0" smtClean="0"/>
              <a:t> for Significant Figures in Mathematical Operations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848600" cy="41148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FF66"/>
                </a:solidFill>
              </a:rPr>
              <a:t>	</a:t>
            </a:r>
            <a:r>
              <a:rPr lang="en-US" sz="2800" u="sng" dirty="0" smtClean="0">
                <a:solidFill>
                  <a:srgbClr val="FFFF00"/>
                </a:solidFill>
              </a:rPr>
              <a:t>Addition and Subtraction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 The </a:t>
            </a:r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number of decimal places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 the result equals the number of decimal places in the </a:t>
            </a:r>
            <a:r>
              <a:rPr lang="en-US" sz="2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least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precise measurement.</a:t>
            </a:r>
          </a:p>
          <a:p>
            <a:pPr algn="ctr">
              <a:spcBef>
                <a:spcPct val="70000"/>
              </a:spcBef>
              <a:buNone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6.8 + 11.934 =</a:t>
            </a:r>
          </a:p>
          <a:p>
            <a:pPr algn="ctr">
              <a:buNone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18.734 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18.7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Sig Fig Practice #3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76200" y="1752600"/>
            <a:ext cx="25987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3.24 m + 7.0 m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609600" y="1143000"/>
            <a:ext cx="20002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u="sng">
                <a:solidFill>
                  <a:srgbClr val="FF9900"/>
                </a:solidFill>
              </a:rPr>
              <a:t>Calculation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3352800" y="1143000"/>
            <a:ext cx="29337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u="sng">
                <a:solidFill>
                  <a:srgbClr val="FF9900"/>
                </a:solidFill>
              </a:rPr>
              <a:t>Calculator says: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7162800" y="1143000"/>
            <a:ext cx="14160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u="sng">
                <a:solidFill>
                  <a:srgbClr val="FF9900"/>
                </a:solidFill>
              </a:rPr>
              <a:t>Answer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017963" y="1749425"/>
            <a:ext cx="9332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10.24 m</a:t>
            </a:r>
            <a:endParaRPr lang="en-US" altLang="en-US" baseline="300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7162800" y="1752600"/>
            <a:ext cx="12509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10.2 m</a:t>
            </a:r>
            <a:endParaRPr lang="en-US" altLang="en-US" baseline="30000">
              <a:solidFill>
                <a:srgbClr val="FFFF00"/>
              </a:solidFill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76200" y="2435225"/>
            <a:ext cx="299561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100.0 g - 23.73 g</a:t>
            </a:r>
            <a:endParaRPr lang="en-US" altLang="en-US" baseline="30000"/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4048125" y="2452688"/>
            <a:ext cx="8713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76.27 g</a:t>
            </a:r>
            <a:endParaRPr lang="en-US" altLang="en-US" baseline="300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7162800" y="2438400"/>
            <a:ext cx="12207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76.3 g</a:t>
            </a:r>
            <a:endParaRPr lang="en-US" altLang="en-US" baseline="30000">
              <a:solidFill>
                <a:srgbClr val="FFFF00"/>
              </a:solidFill>
            </a:endParaRP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76200" y="3121025"/>
            <a:ext cx="33416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0.02 cm + 2.371 cm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4064000" y="3138488"/>
            <a:ext cx="10201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2.391 cm</a:t>
            </a:r>
            <a:endParaRPr lang="en-US" altLang="en-US" baseline="300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7162800" y="3124200"/>
            <a:ext cx="14906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2.39 cm</a:t>
            </a:r>
            <a:endParaRPr lang="en-US" altLang="en-US" baseline="30000">
              <a:solidFill>
                <a:srgbClr val="FFFF00"/>
              </a:solidFill>
            </a:endParaRP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76200" y="3810000"/>
            <a:ext cx="29511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713.1 L - 3.872 L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4064000" y="3824288"/>
            <a:ext cx="113941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709.228 L</a:t>
            </a: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7162800" y="3824288"/>
            <a:ext cx="1444625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709.2 L</a:t>
            </a: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76200" y="4510088"/>
            <a:ext cx="32004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1818.2 lb + 3.37 lb</a:t>
            </a:r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4065588" y="4510088"/>
            <a:ext cx="10917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1821.57 lb</a:t>
            </a:r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7161213" y="4495800"/>
            <a:ext cx="1677987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1821.6 lb</a:t>
            </a: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76200" y="5195888"/>
            <a:ext cx="356076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2.030 mL - 1.870 mL</a:t>
            </a: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4116388" y="5181600"/>
            <a:ext cx="9525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0.16 mL</a:t>
            </a:r>
          </a:p>
        </p:txBody>
      </p:sp>
      <p:sp>
        <p:nvSpPr>
          <p:cNvPr id="60439" name="Text Box 23"/>
          <p:cNvSpPr txBox="1">
            <a:spLocks noChangeArrowheads="1"/>
          </p:cNvSpPr>
          <p:nvPr/>
        </p:nvSpPr>
        <p:spPr bwMode="auto">
          <a:xfrm>
            <a:off x="7162800" y="5178425"/>
            <a:ext cx="16637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0.160 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5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utoUpdateAnimBg="0"/>
      <p:bldP spid="60423" grpId="0" autoUpdateAnimBg="0"/>
      <p:bldP spid="60424" grpId="0" autoUpdateAnimBg="0"/>
      <p:bldP spid="60425" grpId="0" autoUpdateAnimBg="0"/>
      <p:bldP spid="60426" grpId="0" autoUpdateAnimBg="0"/>
      <p:bldP spid="60427" grpId="0" autoUpdateAnimBg="0"/>
      <p:bldP spid="60428" grpId="0" autoUpdateAnimBg="0"/>
      <p:bldP spid="60429" grpId="0" autoUpdateAnimBg="0"/>
      <p:bldP spid="60430" grpId="0" autoUpdateAnimBg="0"/>
      <p:bldP spid="60431" grpId="0" autoUpdateAnimBg="0"/>
      <p:bldP spid="60432" grpId="0" autoUpdateAnimBg="0"/>
      <p:bldP spid="60433" grpId="0" autoUpdateAnimBg="0"/>
      <p:bldP spid="60434" grpId="0" autoUpdateAnimBg="0"/>
      <p:bldP spid="60435" grpId="0" autoUpdateAnimBg="0"/>
      <p:bldP spid="60436" grpId="0" autoUpdateAnimBg="0"/>
      <p:bldP spid="60437" grpId="0" autoUpdateAnimBg="0"/>
      <p:bldP spid="60438" grpId="0" autoUpdateAnimBg="0"/>
      <p:bldP spid="60439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848600" cy="10668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Commonly Used Prefixes in the SI</a:t>
            </a:r>
            <a:br>
              <a:rPr lang="en-US" sz="3200" dirty="0" smtClean="0"/>
            </a:br>
            <a:r>
              <a:rPr lang="en-US" sz="3200" dirty="0" smtClean="0"/>
              <a:t>(metric system)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991600" cy="5181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rgbClr val="FFCC00"/>
                </a:solidFill>
              </a:rPr>
              <a:t>Prefix       Symbol           Meaning             Power of 10 for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u="sng" dirty="0" smtClean="0">
                <a:solidFill>
                  <a:srgbClr val="FFCC00"/>
                </a:solidFill>
              </a:rPr>
              <a:t>                                                                         Scientific Notation</a:t>
            </a:r>
            <a:endParaRPr lang="en-US" altLang="en-US" dirty="0" smtClean="0">
              <a:solidFill>
                <a:srgbClr val="FFCC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rgbClr val="FFFF00"/>
                </a:solidFill>
              </a:rPr>
              <a:t>mega          M                   1 000 000                        10</a:t>
            </a:r>
            <a:r>
              <a:rPr lang="en-US" altLang="en-US" baseline="30000" dirty="0" smtClean="0">
                <a:solidFill>
                  <a:srgbClr val="FFFF00"/>
                </a:solidFill>
              </a:rPr>
              <a:t>6 </a:t>
            </a:r>
          </a:p>
          <a:p>
            <a:pPr>
              <a:lnSpc>
                <a:spcPct val="90000"/>
              </a:lnSpc>
            </a:pPr>
            <a:endParaRPr lang="en-US" altLang="en-US" baseline="300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rgbClr val="FFFF00"/>
                </a:solidFill>
              </a:rPr>
              <a:t>kilo              k                       1 000                              10</a:t>
            </a:r>
            <a:r>
              <a:rPr lang="en-US" altLang="en-US" baseline="30000" dirty="0" smtClean="0">
                <a:solidFill>
                  <a:srgbClr val="FFFF00"/>
                </a:solidFill>
              </a:rPr>
              <a:t>3</a:t>
            </a:r>
            <a:endParaRPr lang="en-US" altLang="en-US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n-US" altLang="en-US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dirty="0" err="1" smtClean="0">
                <a:solidFill>
                  <a:srgbClr val="FFFF00"/>
                </a:solidFill>
              </a:rPr>
              <a:t>deci</a:t>
            </a:r>
            <a:r>
              <a:rPr lang="en-US" altLang="en-US" dirty="0" smtClean="0">
                <a:solidFill>
                  <a:srgbClr val="FFFF00"/>
                </a:solidFill>
              </a:rPr>
              <a:t>             d                          0.1                                 10</a:t>
            </a:r>
            <a:r>
              <a:rPr lang="en-US" altLang="en-US" baseline="30000" dirty="0" smtClean="0">
                <a:solidFill>
                  <a:srgbClr val="FFFF00"/>
                </a:solidFill>
              </a:rPr>
              <a:t>-1</a:t>
            </a:r>
          </a:p>
          <a:p>
            <a:pPr>
              <a:lnSpc>
                <a:spcPct val="90000"/>
              </a:lnSpc>
            </a:pPr>
            <a:endParaRPr lang="en-US" altLang="en-US" baseline="300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dirty="0" err="1" smtClean="0">
                <a:solidFill>
                  <a:srgbClr val="FFFF00"/>
                </a:solidFill>
              </a:rPr>
              <a:t>centi</a:t>
            </a:r>
            <a:r>
              <a:rPr lang="en-US" altLang="en-US" dirty="0" smtClean="0">
                <a:solidFill>
                  <a:srgbClr val="FFFF00"/>
                </a:solidFill>
              </a:rPr>
              <a:t>           c                          0.01                               10</a:t>
            </a:r>
            <a:r>
              <a:rPr lang="en-US" altLang="en-US" baseline="30000" dirty="0" smtClean="0">
                <a:solidFill>
                  <a:srgbClr val="FFFF00"/>
                </a:solidFill>
              </a:rPr>
              <a:t>-2</a:t>
            </a:r>
            <a:endParaRPr lang="en-US" altLang="en-US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n-US" altLang="en-US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dirty="0" err="1" smtClean="0">
                <a:solidFill>
                  <a:srgbClr val="FFFF00"/>
                </a:solidFill>
              </a:rPr>
              <a:t>milli</a:t>
            </a:r>
            <a:r>
              <a:rPr lang="en-US" altLang="en-US" dirty="0" smtClean="0">
                <a:solidFill>
                  <a:srgbClr val="FFFF00"/>
                </a:solidFill>
              </a:rPr>
              <a:t>           m                       0.001                              10</a:t>
            </a:r>
            <a:r>
              <a:rPr lang="en-US" altLang="en-US" baseline="30000" dirty="0" smtClean="0">
                <a:solidFill>
                  <a:srgbClr val="FFFF00"/>
                </a:solidFill>
              </a:rPr>
              <a:t>-3</a:t>
            </a:r>
          </a:p>
          <a:p>
            <a:pPr>
              <a:lnSpc>
                <a:spcPct val="90000"/>
              </a:lnSpc>
            </a:pPr>
            <a:endParaRPr lang="en-US" altLang="en-US" baseline="300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rgbClr val="FFFF00"/>
                </a:solidFill>
              </a:rPr>
              <a:t>micro         </a:t>
            </a:r>
            <a:r>
              <a:rPr lang="el-GR" altLang="en-US" dirty="0" smtClean="0">
                <a:solidFill>
                  <a:srgbClr val="FFFF00"/>
                </a:solidFill>
              </a:rPr>
              <a:t>μ</a:t>
            </a:r>
            <a:r>
              <a:rPr lang="en-US" altLang="en-US" dirty="0" smtClean="0">
                <a:solidFill>
                  <a:srgbClr val="FFFF00"/>
                </a:solidFill>
              </a:rPr>
              <a:t>                   0.000 0001                       10</a:t>
            </a:r>
            <a:r>
              <a:rPr lang="en-US" altLang="en-US" baseline="30000" dirty="0" smtClean="0">
                <a:solidFill>
                  <a:srgbClr val="FFFF00"/>
                </a:solidFill>
              </a:rPr>
              <a:t>-6</a:t>
            </a:r>
            <a:endParaRPr lang="en-US" altLang="en-US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baseline="30000" dirty="0" smtClean="0">
                <a:solidFill>
                  <a:srgbClr val="FFFF00"/>
                </a:solidFill>
              </a:rPr>
              <a:t>								</a:t>
            </a:r>
            <a:endParaRPr lang="en-US" alt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848600" cy="1066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Length Units in Metric System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991600" cy="5334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altLang="en-US" u="sng" dirty="0" smtClean="0">
                <a:solidFill>
                  <a:srgbClr val="FFCC00"/>
                </a:solidFill>
              </a:rPr>
              <a:t>Unit                             Symbol                     Meter Equivalent                </a:t>
            </a:r>
            <a:endParaRPr lang="en-US" altLang="en-US" dirty="0" smtClean="0">
              <a:solidFill>
                <a:srgbClr val="FFCC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rgbClr val="FFFF00"/>
                </a:solidFill>
              </a:rPr>
              <a:t>kilometer                      km                        1 000 m or 10</a:t>
            </a:r>
            <a:r>
              <a:rPr lang="en-US" altLang="en-US" baseline="30000" dirty="0" smtClean="0">
                <a:solidFill>
                  <a:srgbClr val="FFFF00"/>
                </a:solidFill>
              </a:rPr>
              <a:t>3 </a:t>
            </a:r>
            <a:r>
              <a:rPr lang="en-US" altLang="en-US" dirty="0" smtClean="0">
                <a:solidFill>
                  <a:srgbClr val="FFFF00"/>
                </a:solidFill>
              </a:rPr>
              <a:t>m</a:t>
            </a:r>
          </a:p>
          <a:p>
            <a:pPr>
              <a:lnSpc>
                <a:spcPct val="90000"/>
              </a:lnSpc>
            </a:pPr>
            <a:endParaRPr lang="en-US" altLang="en-US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rgbClr val="FFFF00"/>
                </a:solidFill>
              </a:rPr>
              <a:t>meter                               m  (BASE UNIT)            1 M</a:t>
            </a:r>
          </a:p>
          <a:p>
            <a:pPr>
              <a:lnSpc>
                <a:spcPct val="90000"/>
              </a:lnSpc>
            </a:pPr>
            <a:endParaRPr lang="en-US" altLang="en-US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rgbClr val="FFFF00"/>
                </a:solidFill>
              </a:rPr>
              <a:t>decimeter                     dm                            0.1 m or  10</a:t>
            </a:r>
            <a:r>
              <a:rPr lang="en-US" altLang="en-US" baseline="30000" dirty="0" smtClean="0">
                <a:solidFill>
                  <a:srgbClr val="FFFF00"/>
                </a:solidFill>
              </a:rPr>
              <a:t>-1 </a:t>
            </a:r>
            <a:r>
              <a:rPr lang="en-US" altLang="en-US" dirty="0" smtClean="0">
                <a:solidFill>
                  <a:srgbClr val="FFFF00"/>
                </a:solidFill>
              </a:rPr>
              <a:t>m</a:t>
            </a:r>
            <a:endParaRPr lang="en-US" altLang="en-US" baseline="300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n-US" altLang="en-US" baseline="300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rgbClr val="FFFF00"/>
                </a:solidFill>
              </a:rPr>
              <a:t>centimeter                    cm                          0.01 m or  10</a:t>
            </a:r>
            <a:r>
              <a:rPr lang="en-US" altLang="en-US" baseline="30000" dirty="0" smtClean="0">
                <a:solidFill>
                  <a:srgbClr val="FFFF00"/>
                </a:solidFill>
              </a:rPr>
              <a:t>-2 </a:t>
            </a:r>
            <a:r>
              <a:rPr lang="en-US" altLang="en-US" dirty="0" smtClean="0">
                <a:solidFill>
                  <a:srgbClr val="FFFF00"/>
                </a:solidFill>
              </a:rPr>
              <a:t>m</a:t>
            </a:r>
          </a:p>
          <a:p>
            <a:pPr>
              <a:lnSpc>
                <a:spcPct val="90000"/>
              </a:lnSpc>
            </a:pPr>
            <a:endParaRPr lang="en-US" altLang="en-US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rgbClr val="FFFF00"/>
                </a:solidFill>
              </a:rPr>
              <a:t>millimeter                    mm                       0.001 m or  10</a:t>
            </a:r>
            <a:r>
              <a:rPr lang="en-US" altLang="en-US" baseline="30000" dirty="0" smtClean="0">
                <a:solidFill>
                  <a:srgbClr val="FFFF00"/>
                </a:solidFill>
              </a:rPr>
              <a:t>-3 </a:t>
            </a:r>
            <a:r>
              <a:rPr lang="en-US" altLang="en-US" dirty="0" smtClean="0">
                <a:solidFill>
                  <a:srgbClr val="FFFF00"/>
                </a:solidFill>
              </a:rPr>
              <a:t>m</a:t>
            </a:r>
            <a:endParaRPr lang="en-US" altLang="en-US" baseline="300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n-US" altLang="en-US" baseline="300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rgbClr val="FFFF00"/>
                </a:solidFill>
              </a:rPr>
              <a:t>micrometer                  </a:t>
            </a:r>
            <a:r>
              <a:rPr lang="el-GR" altLang="en-US" dirty="0" smtClean="0">
                <a:solidFill>
                  <a:srgbClr val="FFFF00"/>
                </a:solidFill>
              </a:rPr>
              <a:t>μ</a:t>
            </a:r>
            <a:r>
              <a:rPr lang="en-US" altLang="en-US" dirty="0" smtClean="0">
                <a:solidFill>
                  <a:srgbClr val="FFFF00"/>
                </a:solidFill>
              </a:rPr>
              <a:t>m                 0.000 0001 m or 10</a:t>
            </a:r>
            <a:r>
              <a:rPr lang="en-US" altLang="en-US" baseline="30000" dirty="0" smtClean="0">
                <a:solidFill>
                  <a:srgbClr val="FFFF00"/>
                </a:solidFill>
              </a:rPr>
              <a:t>-6 </a:t>
            </a:r>
            <a:r>
              <a:rPr lang="en-US" altLang="en-US" dirty="0" smtClean="0">
                <a:solidFill>
                  <a:srgbClr val="FFFF00"/>
                </a:solidFill>
              </a:rPr>
              <a:t>m</a:t>
            </a:r>
            <a:r>
              <a:rPr lang="en-US" altLang="en-US" baseline="30000" dirty="0" smtClean="0">
                <a:solidFill>
                  <a:srgbClr val="FFFF00"/>
                </a:solidFill>
              </a:rPr>
              <a:t> 				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FFCC00"/>
                </a:solidFill>
              </a:rPr>
              <a:t>FACTOR LABELING/DIMENSIONAL ANALYSIS</a:t>
            </a:r>
            <a:r>
              <a:rPr lang="en-US" sz="2800" dirty="0" smtClean="0"/>
              <a:t> 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915400" cy="4530725"/>
          </a:xfrm>
        </p:spPr>
        <p:txBody>
          <a:bodyPr/>
          <a:lstStyle/>
          <a:p>
            <a:r>
              <a:rPr lang="en-US" altLang="en-US" sz="3200" smtClean="0"/>
              <a:t>Much of chemistry involves solving problems.</a:t>
            </a:r>
          </a:p>
          <a:p>
            <a:endParaRPr lang="en-US" altLang="en-US" sz="3200" smtClean="0"/>
          </a:p>
          <a:p>
            <a:r>
              <a:rPr lang="en-US" altLang="en-US" sz="3200" smtClean="0"/>
              <a:t>Scientists use </a:t>
            </a:r>
            <a:r>
              <a:rPr lang="en-US" altLang="en-US" sz="3200" b="0" i="1" smtClean="0"/>
              <a:t>conversion factors</a:t>
            </a:r>
            <a:r>
              <a:rPr lang="en-US" altLang="en-US" sz="3200" smtClean="0"/>
              <a:t> to help change from one unit to another.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CC00"/>
                </a:solidFill>
              </a:rPr>
              <a:t>CONVERSION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sz="2800" dirty="0" smtClean="0"/>
              <a:t>A person wants to order a belt from another country. His waist is 26” but the belt comes in metric units of cm.   What size should he order?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 </a:t>
            </a:r>
            <a:r>
              <a:rPr lang="en-US" altLang="en-US" sz="2800" u="sng" dirty="0" smtClean="0"/>
              <a:t>First</a:t>
            </a:r>
            <a:r>
              <a:rPr lang="en-US" altLang="en-US" sz="2800" dirty="0" smtClean="0"/>
              <a:t>, determine the relationship between the two units:</a:t>
            </a:r>
          </a:p>
          <a:p>
            <a:pPr>
              <a:buNone/>
            </a:pPr>
            <a:r>
              <a:rPr lang="en-US" altLang="en-US" sz="2800" dirty="0" smtClean="0"/>
              <a:t>                    1 in  = 2.54 cm </a:t>
            </a:r>
          </a:p>
          <a:p>
            <a:endParaRPr lang="en-US" alt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CC00"/>
                </a:solidFill>
              </a:rPr>
              <a:t>CONVERSION EXAMPLE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sz="2800" dirty="0" smtClean="0"/>
              <a:t>Next, establish </a:t>
            </a:r>
            <a:r>
              <a:rPr lang="en-US" altLang="en-US" sz="2800" i="1" dirty="0" smtClean="0">
                <a:solidFill>
                  <a:srgbClr val="00FF66"/>
                </a:solidFill>
              </a:rPr>
              <a:t>a conversion factor</a:t>
            </a:r>
            <a:endParaRPr lang="en-US" altLang="en-US" sz="2800" dirty="0" smtClean="0">
              <a:solidFill>
                <a:srgbClr val="00FF66"/>
              </a:solidFill>
            </a:endParaRPr>
          </a:p>
          <a:p>
            <a:endParaRPr lang="en-US" altLang="en-US" sz="2800" dirty="0" smtClean="0"/>
          </a:p>
          <a:p>
            <a:pPr>
              <a:buNone/>
            </a:pPr>
            <a:r>
              <a:rPr lang="en-US" altLang="en-US" sz="2800" dirty="0" smtClean="0"/>
              <a:t>        Since 1 in = 2.54 cm ……… </a:t>
            </a:r>
          </a:p>
          <a:p>
            <a:endParaRPr lang="en-US" altLang="en-US" sz="2800" dirty="0" smtClean="0"/>
          </a:p>
          <a:p>
            <a:pPr>
              <a:buNone/>
            </a:pPr>
            <a:r>
              <a:rPr lang="en-US" alt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Possible </a:t>
            </a:r>
            <a:r>
              <a:rPr lang="en-US" altLang="en-US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conversion factors</a:t>
            </a:r>
            <a:r>
              <a:rPr lang="en-US" alt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for this relationship would be:</a:t>
            </a:r>
          </a:p>
          <a:p>
            <a:pPr>
              <a:buNone/>
            </a:pPr>
            <a:r>
              <a:rPr lang="en-US" altLang="en-US" sz="2800" dirty="0" smtClean="0"/>
              <a:t>                 </a:t>
            </a:r>
            <a:r>
              <a:rPr lang="en-US" altLang="en-US" sz="2800" u="sng" dirty="0" smtClean="0"/>
              <a:t>2.54</a:t>
            </a:r>
            <a:r>
              <a:rPr lang="en-US" altLang="en-US" sz="2800" dirty="0" smtClean="0"/>
              <a:t> cm       or         </a:t>
            </a:r>
            <a:r>
              <a:rPr lang="en-US" altLang="en-US" sz="2800" u="sng" dirty="0" smtClean="0"/>
              <a:t>  1 in</a:t>
            </a:r>
            <a:endParaRPr lang="en-US" altLang="en-US" sz="2800" dirty="0" smtClean="0"/>
          </a:p>
          <a:p>
            <a:pPr>
              <a:buNone/>
            </a:pPr>
            <a:r>
              <a:rPr lang="en-US" altLang="en-US" sz="2800" dirty="0" smtClean="0"/>
              <a:t>                  1 in                          2.54 cm</a:t>
            </a:r>
            <a:endParaRPr lang="en-US" altLang="en-US" sz="2800" dirty="0" smtClean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848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C00"/>
                </a:solidFill>
              </a:rPr>
              <a:t>CONVERSION EXAMPLE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sz="2800" dirty="0" smtClean="0"/>
              <a:t>Next, use the </a:t>
            </a:r>
            <a:r>
              <a:rPr lang="en-US" altLang="en-US" sz="2800" i="1" dirty="0" smtClean="0">
                <a:solidFill>
                  <a:srgbClr val="00FF66"/>
                </a:solidFill>
              </a:rPr>
              <a:t>conversion factor  </a:t>
            </a:r>
            <a:r>
              <a:rPr lang="en-US" altLang="en-US" sz="2800" dirty="0" smtClean="0"/>
              <a:t>to convert the size of the belt from the one unit to another with a format known as </a:t>
            </a:r>
            <a:r>
              <a:rPr lang="en-US" altLang="en-US" sz="2800" i="1" dirty="0" smtClean="0"/>
              <a:t> </a:t>
            </a:r>
            <a:r>
              <a:rPr lang="en-US" altLang="en-US" sz="2800" i="1" u="sng" dirty="0" smtClean="0"/>
              <a:t>factor-label</a:t>
            </a:r>
            <a:r>
              <a:rPr lang="en-US" altLang="en-US" sz="2800" i="1" dirty="0" smtClean="0"/>
              <a:t>  or </a:t>
            </a:r>
            <a:r>
              <a:rPr lang="en-US" altLang="en-US" sz="2800" i="1" u="sng" dirty="0" smtClean="0"/>
              <a:t>dimensional analysis</a:t>
            </a:r>
            <a:r>
              <a:rPr lang="en-US" altLang="en-US" sz="2800" i="1" dirty="0" smtClean="0"/>
              <a:t>.</a:t>
            </a:r>
          </a:p>
          <a:p>
            <a:endParaRPr lang="en-US" altLang="en-US" sz="2800" i="1" dirty="0" smtClean="0"/>
          </a:p>
          <a:p>
            <a:pPr>
              <a:buNone/>
            </a:pPr>
            <a:r>
              <a:rPr lang="en-US" altLang="en-US" sz="2800" i="1" dirty="0" smtClean="0">
                <a:solidFill>
                  <a:schemeClr val="bg1"/>
                </a:solidFill>
              </a:rPr>
              <a:t>   </a:t>
            </a:r>
            <a:r>
              <a:rPr lang="en-US" altLang="en-US" sz="2800" i="1" u="sng" dirty="0" smtClean="0">
                <a:solidFill>
                  <a:schemeClr val="bg1"/>
                </a:solidFill>
              </a:rPr>
              <a:t>   Given value    Conversion   </a:t>
            </a:r>
            <a:r>
              <a:rPr lang="en-US" altLang="en-US" sz="2800" i="1" dirty="0" smtClean="0">
                <a:solidFill>
                  <a:schemeClr val="bg1"/>
                </a:solidFill>
              </a:rPr>
              <a:t>  =       Answer</a:t>
            </a:r>
          </a:p>
          <a:p>
            <a:pPr>
              <a:buNone/>
            </a:pPr>
            <a:r>
              <a:rPr lang="en-US" altLang="en-US" sz="2800" i="1" dirty="0" smtClean="0">
                <a:solidFill>
                  <a:schemeClr val="bg1"/>
                </a:solidFill>
              </a:rPr>
              <a:t>                                   Factor</a:t>
            </a:r>
          </a:p>
          <a:p>
            <a:pPr>
              <a:buNone/>
            </a:pPr>
            <a:r>
              <a:rPr lang="en-US" altLang="en-US" sz="2800" dirty="0" smtClean="0"/>
              <a:t> </a:t>
            </a:r>
            <a:r>
              <a:rPr lang="en-US" altLang="en-US" sz="2800" u="sng" dirty="0" smtClean="0"/>
              <a:t>  </a:t>
            </a:r>
          </a:p>
          <a:p>
            <a:pPr>
              <a:buNone/>
            </a:pPr>
            <a:r>
              <a:rPr lang="en-US" altLang="en-US" sz="2800" dirty="0" smtClean="0"/>
              <a:t>        </a:t>
            </a:r>
            <a:r>
              <a:rPr lang="en-US" altLang="en-US" sz="2800" u="sng" dirty="0" smtClean="0"/>
              <a:t>  26 inches  2.54 cm   </a:t>
            </a:r>
            <a:r>
              <a:rPr lang="en-US" altLang="en-US" sz="2800" dirty="0" smtClean="0"/>
              <a:t>            </a:t>
            </a:r>
          </a:p>
          <a:p>
            <a:pPr>
              <a:buNone/>
            </a:pPr>
            <a:r>
              <a:rPr lang="en-US" altLang="en-US" sz="2800" dirty="0" smtClean="0"/>
              <a:t>                                  in    = </a:t>
            </a:r>
            <a:r>
              <a:rPr lang="en-US" altLang="en-US" sz="2800" dirty="0" smtClean="0">
                <a:solidFill>
                  <a:srgbClr val="FFFF00"/>
                </a:solidFill>
              </a:rPr>
              <a:t>66.04 cm   </a:t>
            </a:r>
            <a:r>
              <a:rPr lang="en-US" altLang="en-US" sz="2800" dirty="0" smtClean="0">
                <a:solidFill>
                  <a:srgbClr val="FFFF00"/>
                </a:solidFill>
                <a:sym typeface="Symbol" pitchFamily="18" charset="2"/>
              </a:rPr>
              <a:t> 66 cm</a:t>
            </a:r>
          </a:p>
        </p:txBody>
      </p:sp>
      <p:sp>
        <p:nvSpPr>
          <p:cNvPr id="156676" name="Line 5"/>
          <p:cNvSpPr>
            <a:spLocks noChangeShapeType="1"/>
          </p:cNvSpPr>
          <p:nvPr/>
        </p:nvSpPr>
        <p:spPr bwMode="auto">
          <a:xfrm>
            <a:off x="2514600" y="3352800"/>
            <a:ext cx="0" cy="1143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677" name="Line 8"/>
          <p:cNvSpPr>
            <a:spLocks noChangeShapeType="1"/>
          </p:cNvSpPr>
          <p:nvPr/>
        </p:nvSpPr>
        <p:spPr bwMode="auto">
          <a:xfrm>
            <a:off x="2438400" y="49530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678" name="Rectangle 5"/>
          <p:cNvSpPr>
            <a:spLocks noChangeArrowheads="1"/>
          </p:cNvSpPr>
          <p:nvPr/>
        </p:nvSpPr>
        <p:spPr bwMode="auto">
          <a:xfrm>
            <a:off x="228600" y="4800600"/>
            <a:ext cx="8534400" cy="1524000"/>
          </a:xfrm>
          <a:prstGeom prst="rect">
            <a:avLst/>
          </a:prstGeom>
          <a:noFill/>
          <a:ln w="7620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S.I. Units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International System of Units is used ALMOST exclusively worldwide (the U.S. is one the of the exceptions).</a:t>
            </a:r>
          </a:p>
          <a:p>
            <a:r>
              <a:rPr lang="en-US"/>
              <a:t>ALL science is done using S.I. units.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7848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C00"/>
                </a:solidFill>
              </a:rPr>
              <a:t>CONVERSION EXAMPLE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r>
              <a:rPr lang="en-US" altLang="en-US" sz="2800" i="1" dirty="0" smtClean="0"/>
              <a:t>When choosing which conversion factor to use, put the unit that corresponds to the </a:t>
            </a:r>
            <a:r>
              <a:rPr lang="en-US" altLang="en-US" sz="2800" i="1" dirty="0" smtClean="0">
                <a:solidFill>
                  <a:srgbClr val="92D050"/>
                </a:solidFill>
              </a:rPr>
              <a:t>given value </a:t>
            </a:r>
            <a:r>
              <a:rPr lang="en-US" altLang="en-US" sz="2800" i="1" dirty="0" smtClean="0"/>
              <a:t>unit in the </a:t>
            </a:r>
            <a:r>
              <a:rPr lang="en-US" altLang="en-US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denominator</a:t>
            </a:r>
            <a:r>
              <a:rPr lang="en-US" altLang="en-US" sz="2800" i="1" dirty="0" smtClean="0"/>
              <a:t> of the conversion factor so that the given units cancel each other out.</a:t>
            </a:r>
          </a:p>
          <a:p>
            <a:pPr>
              <a:buNone/>
            </a:pPr>
            <a:r>
              <a:rPr lang="en-US" altLang="en-US" sz="2800" i="1" dirty="0" smtClean="0"/>
              <a:t>       </a:t>
            </a:r>
            <a:r>
              <a:rPr lang="en-US" altLang="en-US" sz="2800" i="1" u="sng" dirty="0" smtClean="0">
                <a:solidFill>
                  <a:srgbClr val="92D050"/>
                </a:solidFill>
              </a:rPr>
              <a:t>Given value  </a:t>
            </a:r>
            <a:r>
              <a:rPr lang="en-US" altLang="en-US" sz="2800" i="1" u="sng" dirty="0" smtClean="0">
                <a:solidFill>
                  <a:srgbClr val="800000"/>
                </a:solidFill>
              </a:rPr>
              <a:t>  </a:t>
            </a:r>
            <a:r>
              <a:rPr lang="en-US" altLang="en-US" sz="2800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Conversion   </a:t>
            </a:r>
            <a:r>
              <a:rPr lang="en-US" altLang="en-US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=    Answer</a:t>
            </a:r>
          </a:p>
          <a:p>
            <a:pPr>
              <a:buNone/>
            </a:pPr>
            <a:r>
              <a:rPr lang="en-US" altLang="en-US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                       Factor</a:t>
            </a:r>
          </a:p>
          <a:p>
            <a:pPr>
              <a:buNone/>
            </a:pPr>
            <a:r>
              <a:rPr lang="en-US" altLang="en-US" sz="2800" dirty="0" smtClean="0"/>
              <a:t>               </a:t>
            </a:r>
          </a:p>
          <a:p>
            <a:pPr>
              <a:buNone/>
            </a:pPr>
            <a:r>
              <a:rPr lang="en-US" altLang="en-US" sz="2800" dirty="0" smtClean="0">
                <a:solidFill>
                  <a:srgbClr val="92D050"/>
                </a:solidFill>
              </a:rPr>
              <a:t>           </a:t>
            </a:r>
            <a:r>
              <a:rPr lang="en-US" altLang="en-US" sz="2800" u="sng" dirty="0" smtClean="0">
                <a:solidFill>
                  <a:srgbClr val="92D050"/>
                </a:solidFill>
              </a:rPr>
              <a:t>  26 inches  </a:t>
            </a:r>
            <a:r>
              <a:rPr lang="en-US" altLang="en-US" sz="2800" u="sng" dirty="0" smtClean="0">
                <a:solidFill>
                  <a:srgbClr val="800000"/>
                </a:solidFill>
              </a:rPr>
              <a:t>   </a:t>
            </a:r>
            <a:r>
              <a:rPr lang="en-US" altLang="en-US" sz="2800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2.54 cm   </a:t>
            </a:r>
            <a:r>
              <a:rPr lang="en-US" alt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</a:t>
            </a:r>
            <a:r>
              <a:rPr lang="en-US" altLang="en-US" sz="2800" dirty="0" smtClean="0">
                <a:solidFill>
                  <a:srgbClr val="800000"/>
                </a:solidFill>
              </a:rPr>
              <a:t>         </a:t>
            </a:r>
          </a:p>
          <a:p>
            <a:pPr>
              <a:buNone/>
            </a:pPr>
            <a:r>
              <a:rPr lang="en-US" altLang="en-US" sz="2800" dirty="0" smtClean="0">
                <a:solidFill>
                  <a:srgbClr val="800000"/>
                </a:solidFill>
              </a:rPr>
              <a:t>                                        </a:t>
            </a:r>
            <a:r>
              <a:rPr lang="en-US" altLang="en-US" sz="2800" dirty="0" smtClean="0">
                <a:solidFill>
                  <a:srgbClr val="92D050"/>
                </a:solidFill>
              </a:rPr>
              <a:t>in</a:t>
            </a:r>
            <a:r>
              <a:rPr lang="en-US" altLang="en-US" sz="2800" dirty="0" smtClean="0">
                <a:solidFill>
                  <a:srgbClr val="800000"/>
                </a:solidFill>
              </a:rPr>
              <a:t>          </a:t>
            </a:r>
            <a:r>
              <a:rPr lang="en-US" alt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= 66.04 cm   </a:t>
            </a:r>
            <a:r>
              <a:rPr lang="en-US" alt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Symbol" pitchFamily="18" charset="2"/>
              </a:rPr>
              <a:t> 66 cm</a:t>
            </a:r>
          </a:p>
        </p:txBody>
      </p:sp>
      <p:sp>
        <p:nvSpPr>
          <p:cNvPr id="158724" name="Line 4"/>
          <p:cNvSpPr>
            <a:spLocks noChangeShapeType="1"/>
          </p:cNvSpPr>
          <p:nvPr/>
        </p:nvSpPr>
        <p:spPr bwMode="auto">
          <a:xfrm>
            <a:off x="2590800" y="31242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8725" name="Line 5"/>
          <p:cNvSpPr>
            <a:spLocks noChangeShapeType="1"/>
          </p:cNvSpPr>
          <p:nvPr/>
        </p:nvSpPr>
        <p:spPr bwMode="auto">
          <a:xfrm>
            <a:off x="2819400" y="45720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8726" name="Rectangle 5"/>
          <p:cNvSpPr>
            <a:spLocks noChangeArrowheads="1"/>
          </p:cNvSpPr>
          <p:nvPr/>
        </p:nvSpPr>
        <p:spPr bwMode="auto">
          <a:xfrm>
            <a:off x="457200" y="4495800"/>
            <a:ext cx="8534400" cy="1524000"/>
          </a:xfrm>
          <a:prstGeom prst="rect">
            <a:avLst/>
          </a:prstGeom>
          <a:noFill/>
          <a:ln w="7620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METRIC CONVERSIONS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Suppose you want to determine the number of cm in 3 meters?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800" dirty="0" smtClean="0"/>
              <a:t>    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800" dirty="0" smtClean="0">
                <a:solidFill>
                  <a:srgbClr val="00B0F0"/>
                </a:solidFill>
              </a:rPr>
              <a:t>			Relationship:  1 m = 100 cm  </a:t>
            </a:r>
          </a:p>
          <a:p>
            <a:pPr>
              <a:lnSpc>
                <a:spcPct val="90000"/>
              </a:lnSpc>
            </a:pPr>
            <a:endParaRPr lang="en-US" altLang="en-US" sz="2800" dirty="0" smtClean="0"/>
          </a:p>
          <a:p>
            <a:pPr>
              <a:lnSpc>
                <a:spcPct val="90000"/>
              </a:lnSpc>
              <a:buNone/>
            </a:pPr>
            <a:r>
              <a:rPr lang="en-US" altLang="en-US" sz="2800" dirty="0" smtClean="0"/>
              <a:t>  </a:t>
            </a:r>
            <a:r>
              <a:rPr lang="en-US" altLang="en-US" sz="2800" u="sng" dirty="0" smtClean="0"/>
              <a:t>First</a:t>
            </a:r>
            <a:r>
              <a:rPr lang="en-US" altLang="en-US" sz="2800" dirty="0" smtClean="0"/>
              <a:t>, identify your </a:t>
            </a:r>
            <a:r>
              <a:rPr lang="en-US" altLang="en-US" sz="2800" i="1" dirty="0" smtClean="0"/>
              <a:t>GIVEN:  </a:t>
            </a:r>
            <a:r>
              <a:rPr lang="en-US" altLang="en-US" sz="2800" dirty="0" smtClean="0"/>
              <a:t>  3 meters</a:t>
            </a:r>
          </a:p>
          <a:p>
            <a:pPr>
              <a:lnSpc>
                <a:spcPct val="90000"/>
              </a:lnSpc>
            </a:pPr>
            <a:endParaRPr lang="en-US" altLang="en-US" sz="2800" dirty="0" smtClean="0"/>
          </a:p>
          <a:p>
            <a:pPr>
              <a:lnSpc>
                <a:spcPct val="90000"/>
              </a:lnSpc>
            </a:pPr>
            <a:endParaRPr lang="en-US" altLang="en-US" sz="2800" dirty="0" smtClean="0"/>
          </a:p>
          <a:p>
            <a:pPr>
              <a:lnSpc>
                <a:spcPct val="90000"/>
              </a:lnSpc>
              <a:buNone/>
            </a:pPr>
            <a:r>
              <a:rPr lang="en-US" altLang="en-US" sz="2800" u="sng" dirty="0" smtClean="0"/>
              <a:t>Next</a:t>
            </a:r>
            <a:r>
              <a:rPr lang="en-US" altLang="en-US" sz="2800" dirty="0" smtClean="0"/>
              <a:t>, identify the </a:t>
            </a:r>
            <a:r>
              <a:rPr lang="en-US" altLang="en-US" sz="2800" i="1" dirty="0" smtClean="0"/>
              <a:t>UNKNOWN</a:t>
            </a:r>
            <a:r>
              <a:rPr lang="en-US" altLang="en-US" sz="2800" dirty="0" smtClean="0"/>
              <a:t>:  # cm?????</a:t>
            </a:r>
            <a:endParaRPr lang="en-US" altLang="en-US" sz="28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848600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METRIC CONVERSIONS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Determine the relationship between the </a:t>
            </a:r>
            <a:r>
              <a:rPr lang="en-US" sz="2800" i="1" dirty="0" smtClean="0"/>
              <a:t>GIVEN </a:t>
            </a:r>
            <a:r>
              <a:rPr lang="en-US" sz="2800" dirty="0" smtClean="0"/>
              <a:t>units (m) and the </a:t>
            </a:r>
            <a:r>
              <a:rPr lang="en-US" sz="2800" i="1" dirty="0" smtClean="0"/>
              <a:t>UNKNOWN</a:t>
            </a:r>
            <a:r>
              <a:rPr lang="en-US" sz="2800" dirty="0" smtClean="0"/>
              <a:t> units (cm)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pPr lvl="2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00B0F0"/>
                </a:solidFill>
              </a:rPr>
              <a:t>        Relationship:  1 m = 100 cm  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  Possible conversion factors</a:t>
            </a:r>
            <a:endParaRPr lang="en-US" sz="280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00FF66"/>
                </a:solidFill>
              </a:rPr>
              <a:t>         		 </a:t>
            </a:r>
            <a:r>
              <a:rPr lang="en-US" sz="2800" u="sng" dirty="0" smtClean="0">
                <a:solidFill>
                  <a:srgbClr val="00FF66"/>
                </a:solidFill>
              </a:rPr>
              <a:t>  1 m </a:t>
            </a:r>
            <a:r>
              <a:rPr lang="en-US" sz="2800" dirty="0" smtClean="0">
                <a:solidFill>
                  <a:srgbClr val="00FF66"/>
                </a:solidFill>
              </a:rPr>
              <a:t>    or   </a:t>
            </a:r>
            <a:r>
              <a:rPr lang="en-US" sz="2800" u="sng" dirty="0" smtClean="0">
                <a:solidFill>
                  <a:srgbClr val="00FF66"/>
                </a:solidFill>
              </a:rPr>
              <a:t> 100  cm</a:t>
            </a:r>
            <a:endParaRPr lang="en-US" sz="2800" dirty="0" smtClean="0">
              <a:solidFill>
                <a:srgbClr val="00FF66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00FF66"/>
                </a:solidFill>
              </a:rPr>
              <a:t>           	         100 cm             1 m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  Factor Label: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                 </a:t>
            </a:r>
            <a:r>
              <a:rPr lang="en-US" sz="2800" u="sng" dirty="0" smtClean="0">
                <a:solidFill>
                  <a:srgbClr val="FFFF00"/>
                </a:solidFill>
              </a:rPr>
              <a:t>    3 </a:t>
            </a:r>
            <a:r>
              <a:rPr lang="en-US" sz="2800" u="sng" dirty="0" smtClean="0">
                <a:solidFill>
                  <a:schemeClr val="bg1"/>
                </a:solidFill>
              </a:rPr>
              <a:t>m</a:t>
            </a:r>
            <a:r>
              <a:rPr lang="en-US" sz="2800" u="sng" dirty="0" smtClean="0">
                <a:solidFill>
                  <a:srgbClr val="FFFF00"/>
                </a:solidFill>
              </a:rPr>
              <a:t>     100 </a:t>
            </a:r>
            <a:r>
              <a:rPr lang="en-US" sz="28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cm</a:t>
            </a:r>
            <a:r>
              <a:rPr lang="en-US" sz="2800" u="sng" dirty="0" smtClean="0">
                <a:solidFill>
                  <a:srgbClr val="FFFF00"/>
                </a:solidFill>
              </a:rPr>
              <a:t>  </a:t>
            </a:r>
            <a:r>
              <a:rPr lang="en-US" sz="2800" dirty="0" smtClean="0">
                <a:solidFill>
                  <a:srgbClr val="FFFF00"/>
                </a:solidFill>
              </a:rPr>
              <a:t> =   300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cm</a:t>
            </a:r>
            <a:endParaRPr lang="en-US" sz="2800" u="sng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                                  1 </a:t>
            </a:r>
            <a:r>
              <a:rPr lang="en-US" sz="2800" dirty="0" smtClean="0">
                <a:solidFill>
                  <a:schemeClr val="bg1"/>
                </a:solidFill>
              </a:rPr>
              <a:t>m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 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chemeClr val="accent2"/>
                </a:solidFill>
              </a:rPr>
              <a:t>       </a:t>
            </a:r>
            <a:r>
              <a:rPr lang="en-US" sz="2800" dirty="0" smtClean="0"/>
              <a:t>               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000" dirty="0" smtClean="0"/>
              <a:t> </a:t>
            </a:r>
          </a:p>
        </p:txBody>
      </p:sp>
      <p:sp>
        <p:nvSpPr>
          <p:cNvPr id="162820" name="Line 4"/>
          <p:cNvSpPr>
            <a:spLocks noChangeShapeType="1"/>
          </p:cNvSpPr>
          <p:nvPr/>
        </p:nvSpPr>
        <p:spPr bwMode="auto">
          <a:xfrm>
            <a:off x="2667000" y="42672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821" name="Line 5"/>
          <p:cNvSpPr>
            <a:spLocks noChangeShapeType="1"/>
          </p:cNvSpPr>
          <p:nvPr/>
        </p:nvSpPr>
        <p:spPr bwMode="auto">
          <a:xfrm flipV="1">
            <a:off x="1828800" y="4343400"/>
            <a:ext cx="7620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822" name="Line 5"/>
          <p:cNvSpPr>
            <a:spLocks noChangeShapeType="1"/>
          </p:cNvSpPr>
          <p:nvPr/>
        </p:nvSpPr>
        <p:spPr bwMode="auto">
          <a:xfrm flipV="1">
            <a:off x="2667000" y="4953000"/>
            <a:ext cx="7620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#1</a:t>
            </a:r>
            <a:endParaRPr lang="en-US" sz="54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990600"/>
            <a:ext cx="72410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Convert</a:t>
            </a:r>
            <a:r>
              <a:rPr lang="en-US" sz="4400" b="1" dirty="0" smtClean="0">
                <a:latin typeface="Comic Sans MS" pitchFamily="66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 meters to mm</a:t>
            </a:r>
            <a:endParaRPr lang="en-US" sz="4400" b="1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124200"/>
            <a:ext cx="50292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677194" y="3200400"/>
            <a:ext cx="1828006" cy="7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9164" y="2286000"/>
            <a:ext cx="1556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 m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2743200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=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29600" y="25908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mm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3276600"/>
            <a:ext cx="622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2278559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mm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3276600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3200" y="2286000"/>
            <a:ext cx="1808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1 000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2200" y="2590800"/>
            <a:ext cx="21531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10 000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5000" y="3886200"/>
            <a:ext cx="34916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= 1x10</a:t>
            </a:r>
            <a:r>
              <a:rPr lang="en-US" sz="4400" b="1" baseline="30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mm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#2</a:t>
            </a:r>
            <a:endParaRPr lang="en-US" sz="54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990600"/>
            <a:ext cx="8473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Convert</a:t>
            </a:r>
            <a:r>
              <a:rPr lang="en-US" sz="4400" b="1" dirty="0" smtClean="0">
                <a:latin typeface="Comic Sans MS" pitchFamily="66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0.02 kilometers to m</a:t>
            </a:r>
            <a:endParaRPr lang="en-US" sz="4400" b="1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124200"/>
            <a:ext cx="50292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677194" y="3200400"/>
            <a:ext cx="1828006" cy="7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2286000"/>
            <a:ext cx="2451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0.02 km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2743200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=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800" y="2583359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3276600"/>
            <a:ext cx="9268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km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8200" y="2278559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3276600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2286000"/>
            <a:ext cx="1808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1 000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3200" y="2590800"/>
            <a:ext cx="8739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#3</a:t>
            </a:r>
            <a:endParaRPr lang="en-US" sz="54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990600"/>
            <a:ext cx="81291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Convert</a:t>
            </a:r>
            <a:r>
              <a:rPr lang="en-US" sz="4400" b="1" dirty="0" smtClean="0">
                <a:latin typeface="Comic Sans MS" pitchFamily="66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 centimeters to m</a:t>
            </a:r>
            <a:endParaRPr lang="en-US" sz="4400" b="1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124200"/>
            <a:ext cx="50292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677194" y="3200400"/>
            <a:ext cx="1828006" cy="7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5220" y="2286000"/>
            <a:ext cx="18469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 cm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2743200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=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00" y="2583359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3276600"/>
            <a:ext cx="9268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cm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8200" y="2278559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3276600"/>
            <a:ext cx="12186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100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4088" y="2286000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800" y="2590800"/>
            <a:ext cx="14638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0.20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#4</a:t>
            </a:r>
            <a:endParaRPr lang="en-US" sz="54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7590" y="990600"/>
            <a:ext cx="6072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Convert</a:t>
            </a:r>
            <a:r>
              <a:rPr lang="en-US" sz="4400" b="1" dirty="0" smtClean="0">
                <a:latin typeface="Comic Sans MS" pitchFamily="66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5.2 kg to mg</a:t>
            </a:r>
            <a:endParaRPr lang="en-US" sz="4400" b="1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124200"/>
            <a:ext cx="64770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677194" y="3200400"/>
            <a:ext cx="1828006" cy="7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2286000"/>
            <a:ext cx="19688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5.2 kg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000" y="2667000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=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00" y="25146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mg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3276600"/>
            <a:ext cx="7889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kg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22098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mg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3276600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2286000"/>
            <a:ext cx="1808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1 000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600" y="44196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= 5 200 000 mg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5562600"/>
            <a:ext cx="39437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= 5.2x10</a:t>
            </a:r>
            <a:r>
              <a:rPr lang="en-US" sz="4400" b="1" baseline="30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mg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4115594" y="3200400"/>
            <a:ext cx="1828006" cy="7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72000" y="22860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9800" y="32766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0" y="3276600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9200" y="2286000"/>
            <a:ext cx="1808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1 000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2" grpId="0"/>
      <p:bldP spid="21" grpId="0"/>
      <p:bldP spid="23" grpId="0"/>
      <p:bldP spid="24" grpId="0"/>
      <p:bldP spid="2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#5</a:t>
            </a:r>
            <a:endParaRPr lang="en-US" sz="54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990600"/>
            <a:ext cx="84577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Convert</a:t>
            </a:r>
            <a:r>
              <a:rPr lang="en-US" sz="4400" b="1" dirty="0" smtClean="0">
                <a:latin typeface="Comic Sans MS" pitchFamily="66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1.4 days into minutes</a:t>
            </a:r>
            <a:endParaRPr lang="en-US" sz="4400" b="1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124200"/>
            <a:ext cx="64770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677194" y="3200400"/>
            <a:ext cx="1828006" cy="7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2286000"/>
            <a:ext cx="19688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5.2 kg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000" y="2667000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=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00" y="25146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mg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3276600"/>
            <a:ext cx="7889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kg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22098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mg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3276600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2286000"/>
            <a:ext cx="1808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1 000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600" y="44196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= 5 200 000 mg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5562600"/>
            <a:ext cx="39437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= 5.2x10</a:t>
            </a:r>
            <a:r>
              <a:rPr lang="en-US" sz="4400" b="1" baseline="30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mg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4115594" y="3200400"/>
            <a:ext cx="1828006" cy="7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72000" y="22860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9800" y="32766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0" y="3276600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9200" y="2286000"/>
            <a:ext cx="1808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1 000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2" grpId="0"/>
      <p:bldP spid="21" grpId="0"/>
      <p:bldP spid="23" grpId="0"/>
      <p:bldP spid="24" grpId="0"/>
      <p:bldP spid="2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Another Tip……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When setting up conversion factors, determine which unit is the “bigger” unit.  For example, a meter is bigger than a cm.</a:t>
            </a:r>
          </a:p>
          <a:p>
            <a:endParaRPr lang="en-US" altLang="en-US" smtClean="0"/>
          </a:p>
          <a:p>
            <a:r>
              <a:rPr lang="en-US" altLang="en-US" smtClean="0"/>
              <a:t> Place a “1” next to the larger unit in the conversion factor and equate the smaller unit accordingly. </a:t>
            </a:r>
          </a:p>
          <a:p>
            <a:endParaRPr lang="en-US" altLang="en-US" smtClean="0"/>
          </a:p>
          <a:p>
            <a:r>
              <a:rPr lang="en-US" altLang="en-US" smtClean="0"/>
              <a:t> It will make calculations “easier”.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848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Conversion Tips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For example:  Convert from meters to cm</a:t>
            </a:r>
          </a:p>
          <a:p>
            <a:pPr>
              <a:buNone/>
            </a:pPr>
            <a:endParaRPr lang="en-US" altLang="en-US" dirty="0" smtClean="0"/>
          </a:p>
          <a:p>
            <a:r>
              <a:rPr lang="en-US" altLang="en-US" dirty="0" smtClean="0">
                <a:solidFill>
                  <a:srgbClr val="FFFF00"/>
                </a:solidFill>
              </a:rPr>
              <a:t>Relationship between units:</a:t>
            </a:r>
            <a:r>
              <a:rPr lang="en-US" altLang="en-US" dirty="0" smtClean="0"/>
              <a:t>  </a:t>
            </a:r>
          </a:p>
          <a:p>
            <a:pPr>
              <a:buNone/>
            </a:pPr>
            <a:r>
              <a:rPr lang="en-US" altLang="en-US" dirty="0" smtClean="0"/>
              <a:t>		1 meter  = 100 cm   OR   0.01 m = 1 cm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>
                <a:solidFill>
                  <a:srgbClr val="FFFF00"/>
                </a:solidFill>
              </a:rPr>
              <a:t>Possible conversion factors:</a:t>
            </a:r>
          </a:p>
          <a:p>
            <a:endParaRPr lang="en-US" altLang="en-US" dirty="0" smtClean="0"/>
          </a:p>
          <a:p>
            <a:pPr>
              <a:buNone/>
            </a:pPr>
            <a:r>
              <a:rPr lang="en-US" altLang="en-US" dirty="0" smtClean="0"/>
              <a:t>         </a:t>
            </a:r>
            <a:r>
              <a:rPr lang="en-US" altLang="en-US" u="sng" dirty="0" smtClean="0"/>
              <a:t>  1 meter </a:t>
            </a:r>
            <a:r>
              <a:rPr lang="en-US" altLang="en-US" dirty="0" smtClean="0"/>
              <a:t>     VS    </a:t>
            </a:r>
            <a:r>
              <a:rPr lang="en-US" altLang="en-US" u="sng" dirty="0" smtClean="0"/>
              <a:t>   1  cm  </a:t>
            </a:r>
          </a:p>
          <a:p>
            <a:pPr>
              <a:buNone/>
            </a:pPr>
            <a:r>
              <a:rPr lang="en-US" altLang="en-US" dirty="0" smtClean="0"/>
              <a:t>          100 cm                 0.01 m</a:t>
            </a:r>
          </a:p>
          <a:p>
            <a:pPr>
              <a:buNone/>
            </a:pPr>
            <a:r>
              <a:rPr lang="en-US" altLang="en-US" dirty="0" smtClean="0"/>
              <a:t>            </a:t>
            </a:r>
            <a:r>
              <a:rPr lang="en-US" altLang="en-US" dirty="0" smtClean="0">
                <a:solidFill>
                  <a:srgbClr val="FFFF00"/>
                </a:solidFill>
              </a:rPr>
              <a:t> *</a:t>
            </a:r>
            <a:r>
              <a:rPr lang="en-US" altLang="en-US" sz="1400" dirty="0" smtClean="0">
                <a:solidFill>
                  <a:srgbClr val="FFFF00"/>
                </a:solidFill>
              </a:rPr>
              <a:t>choose this one</a:t>
            </a:r>
            <a:endParaRPr lang="en-US" alt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The United States’ System of Measurement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038600" cy="4530725"/>
          </a:xfrm>
        </p:spPr>
        <p:txBody>
          <a:bodyPr/>
          <a:lstStyle/>
          <a:p>
            <a:r>
              <a:rPr lang="en-US" sz="2800"/>
              <a:t>In 1975, the U.S. government attempted to adopt the metric system with little success.</a:t>
            </a:r>
          </a:p>
          <a:p>
            <a:r>
              <a:rPr lang="en-US" sz="2800"/>
              <a:t>The U.S. currently uses the English System of Measurement.</a:t>
            </a:r>
          </a:p>
          <a:p>
            <a:endParaRPr lang="en-US" sz="280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62400" y="1600200"/>
            <a:ext cx="4876800" cy="4648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Percent Error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839200" cy="1028700"/>
          </a:xfrm>
        </p:spPr>
        <p:txBody>
          <a:bodyPr/>
          <a:lstStyle/>
          <a:p>
            <a:r>
              <a:rPr lang="en-US" altLang="en-US" sz="3200" b="0" smtClean="0"/>
              <a:t>Indicates accuracy of a measurement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3311525"/>
            <a:ext cx="9144000" cy="1436688"/>
            <a:chOff x="0" y="1541"/>
            <a:chExt cx="5760" cy="905"/>
          </a:xfrm>
        </p:grpSpPr>
        <p:sp>
          <p:nvSpPr>
            <p:cNvPr id="1008645" name="AutoShape 5"/>
            <p:cNvSpPr>
              <a:spLocks noChangeArrowheads="1"/>
            </p:cNvSpPr>
            <p:nvPr/>
          </p:nvSpPr>
          <p:spPr bwMode="auto">
            <a:xfrm>
              <a:off x="0" y="1541"/>
              <a:ext cx="5760" cy="905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188428" name="Object 2"/>
            <p:cNvGraphicFramePr>
              <a:graphicFrameLocks noChangeAspect="1"/>
            </p:cNvGraphicFramePr>
            <p:nvPr/>
          </p:nvGraphicFramePr>
          <p:xfrm>
            <a:off x="51" y="1580"/>
            <a:ext cx="5657" cy="822"/>
          </p:xfrm>
          <a:graphic>
            <a:graphicData uri="http://schemas.openxmlformats.org/presentationml/2006/ole">
              <p:oleObj spid="_x0000_s2050" name="Equation" r:id="rId4" imgW="2882900" imgH="419100" progId="Equation.3">
                <p:embed/>
              </p:oleObj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395413" y="3965575"/>
            <a:ext cx="2174875" cy="1919288"/>
            <a:chOff x="879" y="2498"/>
            <a:chExt cx="1370" cy="1209"/>
          </a:xfrm>
        </p:grpSpPr>
        <p:sp>
          <p:nvSpPr>
            <p:cNvPr id="188425" name="Line 8"/>
            <p:cNvSpPr>
              <a:spLocks noChangeShapeType="1"/>
            </p:cNvSpPr>
            <p:nvPr/>
          </p:nvSpPr>
          <p:spPr bwMode="auto">
            <a:xfrm flipV="1">
              <a:off x="1504" y="2498"/>
              <a:ext cx="501" cy="8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26" name="Text Box 9"/>
            <p:cNvSpPr txBox="1">
              <a:spLocks noChangeArrowheads="1"/>
            </p:cNvSpPr>
            <p:nvPr/>
          </p:nvSpPr>
          <p:spPr bwMode="auto">
            <a:xfrm>
              <a:off x="879" y="3323"/>
              <a:ext cx="1370" cy="38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en-US" sz="3400" i="1"/>
                <a:t>your</a:t>
              </a:r>
              <a:r>
                <a:rPr lang="en-US" altLang="en-US" sz="3400"/>
                <a:t> value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379913" y="4667250"/>
            <a:ext cx="3086100" cy="1944688"/>
            <a:chOff x="2759" y="2940"/>
            <a:chExt cx="1944" cy="1225"/>
          </a:xfrm>
        </p:grpSpPr>
        <p:sp>
          <p:nvSpPr>
            <p:cNvPr id="188423" name="Line 11"/>
            <p:cNvSpPr>
              <a:spLocks noChangeShapeType="1"/>
            </p:cNvSpPr>
            <p:nvPr/>
          </p:nvSpPr>
          <p:spPr bwMode="auto">
            <a:xfrm flipH="1" flipV="1">
              <a:off x="3193" y="2940"/>
              <a:ext cx="501" cy="8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24" name="Text Box 12"/>
            <p:cNvSpPr txBox="1">
              <a:spLocks noChangeArrowheads="1"/>
            </p:cNvSpPr>
            <p:nvPr/>
          </p:nvSpPr>
          <p:spPr bwMode="auto">
            <a:xfrm flipH="1">
              <a:off x="2759" y="3781"/>
              <a:ext cx="1944" cy="38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en-US" sz="3400" i="1"/>
                <a:t>accepted</a:t>
              </a:r>
              <a:r>
                <a:rPr lang="en-US" altLang="en-US" sz="3400"/>
                <a:t> value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848600" cy="11430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Percent Error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6363"/>
            <a:ext cx="9144000" cy="2020887"/>
          </a:xfrm>
        </p:spPr>
        <p:txBody>
          <a:bodyPr/>
          <a:lstStyle/>
          <a:p>
            <a:r>
              <a:rPr lang="en-US" altLang="en-US" sz="2800" b="0" smtClean="0"/>
              <a:t>Ex: A student determines the density of a substance to be </a:t>
            </a:r>
            <a:r>
              <a:rPr lang="en-US" altLang="en-US" sz="2800" b="0" smtClean="0">
                <a:solidFill>
                  <a:srgbClr val="FFFF00"/>
                </a:solidFill>
              </a:rPr>
              <a:t>1.40 g/mL</a:t>
            </a:r>
            <a:r>
              <a:rPr lang="en-US" altLang="en-US" sz="2800" b="0" smtClean="0"/>
              <a:t>.  Find the % error if the accepted value of the density is </a:t>
            </a:r>
            <a:r>
              <a:rPr lang="en-US" altLang="en-US" sz="2800" b="0" smtClean="0">
                <a:solidFill>
                  <a:srgbClr val="00FF66"/>
                </a:solidFill>
              </a:rPr>
              <a:t>1.36 g/mL</a:t>
            </a:r>
            <a:r>
              <a:rPr lang="en-US" altLang="en-US" sz="2800" b="0" smtClean="0"/>
              <a:t>.</a:t>
            </a:r>
            <a:r>
              <a:rPr lang="en-US" altLang="en-US" sz="2800" smtClean="0"/>
              <a:t> </a:t>
            </a:r>
          </a:p>
        </p:txBody>
      </p:sp>
      <p:sp>
        <p:nvSpPr>
          <p:cNvPr id="1010692" name="AutoShape 4"/>
          <p:cNvSpPr>
            <a:spLocks noChangeArrowheads="1"/>
          </p:cNvSpPr>
          <p:nvPr/>
        </p:nvSpPr>
        <p:spPr bwMode="auto">
          <a:xfrm>
            <a:off x="314325" y="3287713"/>
            <a:ext cx="8486775" cy="1436687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0469" name="Object 2"/>
          <p:cNvGraphicFramePr>
            <a:graphicFrameLocks noChangeAspect="1"/>
          </p:cNvGraphicFramePr>
          <p:nvPr/>
        </p:nvGraphicFramePr>
        <p:xfrm>
          <a:off x="454025" y="3352800"/>
          <a:ext cx="8308975" cy="1379538"/>
        </p:xfrm>
        <a:graphic>
          <a:graphicData uri="http://schemas.openxmlformats.org/presentationml/2006/ole">
            <p:oleObj spid="_x0000_s3074" name="Equation" r:id="rId4" imgW="2667000" imgH="444500" progId="Equation.3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33550" y="5248275"/>
            <a:ext cx="4667250" cy="890588"/>
            <a:chOff x="561" y="3258"/>
            <a:chExt cx="2940" cy="561"/>
          </a:xfrm>
        </p:grpSpPr>
        <p:sp>
          <p:nvSpPr>
            <p:cNvPr id="1010695" name="Text Box 7"/>
            <p:cNvSpPr txBox="1">
              <a:spLocks noChangeArrowheads="1"/>
            </p:cNvSpPr>
            <p:nvPr/>
          </p:nvSpPr>
          <p:spPr bwMode="auto">
            <a:xfrm>
              <a:off x="631" y="3320"/>
              <a:ext cx="2774" cy="42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800" b="1" dirty="0"/>
                <a:t> % error = 2.9 %</a:t>
              </a:r>
            </a:p>
          </p:txBody>
        </p:sp>
        <p:sp>
          <p:nvSpPr>
            <p:cNvPr id="190473" name="Rectangle 8"/>
            <p:cNvSpPr>
              <a:spLocks noChangeArrowheads="1"/>
            </p:cNvSpPr>
            <p:nvPr/>
          </p:nvSpPr>
          <p:spPr bwMode="auto">
            <a:xfrm>
              <a:off x="561" y="3258"/>
              <a:ext cx="2940" cy="561"/>
            </a:xfrm>
            <a:prstGeom prst="rect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 why S.I.?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5613" y="1295400"/>
            <a:ext cx="8226425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</TotalTime>
  <Words>2536</Words>
  <Application>Microsoft Office PowerPoint</Application>
  <PresentationFormat>On-screen Show (4:3)</PresentationFormat>
  <Paragraphs>600</Paragraphs>
  <Slides>81</Slides>
  <Notes>65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84" baseType="lpstr">
      <vt:lpstr>Flow</vt:lpstr>
      <vt:lpstr>Document</vt:lpstr>
      <vt:lpstr>Equation</vt:lpstr>
      <vt:lpstr>Unit 1: Measurement Notes</vt:lpstr>
      <vt:lpstr>  Why do we measure?  What do we measure?   </vt:lpstr>
      <vt:lpstr>Nature of A Measurement</vt:lpstr>
      <vt:lpstr>A Short History of Standard Units</vt:lpstr>
      <vt:lpstr>The First Metric System</vt:lpstr>
      <vt:lpstr>Today’s Standards</vt:lpstr>
      <vt:lpstr>S.I. Units</vt:lpstr>
      <vt:lpstr>The United States’ System of Measurement</vt:lpstr>
      <vt:lpstr>So why S.I.?</vt:lpstr>
      <vt:lpstr>So why S.I.?</vt:lpstr>
      <vt:lpstr>Measurements and SI Units</vt:lpstr>
      <vt:lpstr>The Fundamental SI Units  (le Système International, SI)</vt:lpstr>
      <vt:lpstr>SI Units</vt:lpstr>
      <vt:lpstr>SI Prefixes Common to Chemistry</vt:lpstr>
      <vt:lpstr>Uncertainty in Measurement</vt:lpstr>
      <vt:lpstr>Uncertainty in Measurement</vt:lpstr>
      <vt:lpstr>Uncertainty in Measurement</vt:lpstr>
      <vt:lpstr>Uncertainty in Measurement</vt:lpstr>
      <vt:lpstr>Uncertainty in Measurement</vt:lpstr>
      <vt:lpstr>Uncertainty in Measurement</vt:lpstr>
      <vt:lpstr>Uncertainty in Measurement</vt:lpstr>
      <vt:lpstr>Use the graduations to find all certain digits</vt:lpstr>
      <vt:lpstr>Estimate the uncertain digit and take a reading</vt:lpstr>
      <vt:lpstr>10 mL Graduate</vt:lpstr>
      <vt:lpstr>25mL graduated cylinder </vt:lpstr>
      <vt:lpstr>100mL graduated cylinder </vt:lpstr>
      <vt:lpstr>Self Test</vt:lpstr>
      <vt:lpstr>Some science humor for you </vt:lpstr>
      <vt:lpstr>Uncertainty in Measurement</vt:lpstr>
      <vt:lpstr>Precision and Accuracy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Using Scientific Notation</vt:lpstr>
      <vt:lpstr>Using Scientific Notation</vt:lpstr>
      <vt:lpstr>Using Scientific Notation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Multiplying Exponential Numbers</vt:lpstr>
      <vt:lpstr>Dividing Exponential Numbers</vt:lpstr>
      <vt:lpstr>Using your Calculator with Scientific Notation</vt:lpstr>
      <vt:lpstr>Significant Figures &amp; Calculations</vt:lpstr>
      <vt:lpstr>Rules for Counting Significant Figures - Details</vt:lpstr>
      <vt:lpstr>Rules for Counting Significant Figures - Details</vt:lpstr>
      <vt:lpstr>Rules for Counting Significant Figures - Details</vt:lpstr>
      <vt:lpstr>Rules for Counting Significant Figures - Details</vt:lpstr>
      <vt:lpstr>Rules for Counting Significant Figures - Details</vt:lpstr>
      <vt:lpstr>Sig Fig Practice #1</vt:lpstr>
      <vt:lpstr>Rules for Significant Figures in Mathematical Operations</vt:lpstr>
      <vt:lpstr>Sig Fig Practice #2</vt:lpstr>
      <vt:lpstr>Rules for Significant Figures in Mathematical Operations</vt:lpstr>
      <vt:lpstr>Sig Fig Practice #3</vt:lpstr>
      <vt:lpstr>Commonly Used Prefixes in the SI (metric system)</vt:lpstr>
      <vt:lpstr>Length Units in Metric System</vt:lpstr>
      <vt:lpstr>FACTOR LABELING/DIMENSIONAL ANALYSIS </vt:lpstr>
      <vt:lpstr>CONVERSION EXAMPLE</vt:lpstr>
      <vt:lpstr>CONVERSION EXAMPLE</vt:lpstr>
      <vt:lpstr>CONVERSION EXAMPLE</vt:lpstr>
      <vt:lpstr>CONVERSION EXAMPLE</vt:lpstr>
      <vt:lpstr>METRIC CONVERSIONS</vt:lpstr>
      <vt:lpstr>METRIC CONVERSIONS</vt:lpstr>
      <vt:lpstr>Problem #1</vt:lpstr>
      <vt:lpstr>Problem #2</vt:lpstr>
      <vt:lpstr>Problem #3</vt:lpstr>
      <vt:lpstr>Problem #4</vt:lpstr>
      <vt:lpstr>Problem #5</vt:lpstr>
      <vt:lpstr>Another Tip……</vt:lpstr>
      <vt:lpstr>Conversion Tips</vt:lpstr>
      <vt:lpstr>Percent Error</vt:lpstr>
      <vt:lpstr>Percent Error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Measurement Notes</dc:title>
  <dc:creator>Julia Ellis</dc:creator>
  <cp:lastModifiedBy>Julia Price</cp:lastModifiedBy>
  <cp:revision>5</cp:revision>
  <dcterms:created xsi:type="dcterms:W3CDTF">2006-08-16T00:00:00Z</dcterms:created>
  <dcterms:modified xsi:type="dcterms:W3CDTF">2014-06-18T21:23:56Z</dcterms:modified>
</cp:coreProperties>
</file>