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44" r:id="rId4"/>
    <p:sldId id="345" r:id="rId5"/>
    <p:sldId id="258" r:id="rId6"/>
    <p:sldId id="326" r:id="rId7"/>
    <p:sldId id="259" r:id="rId8"/>
    <p:sldId id="333" r:id="rId9"/>
    <p:sldId id="260" r:id="rId10"/>
    <p:sldId id="265" r:id="rId11"/>
    <p:sldId id="262" r:id="rId12"/>
    <p:sldId id="267" r:id="rId13"/>
    <p:sldId id="268" r:id="rId14"/>
    <p:sldId id="32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7045325" cy="934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4" d="100"/>
          <a:sy n="104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6B35-D205-4B04-AA7B-9D208E2D976C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8EE8-EA19-41E1-939E-27111A4EB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8162-74FB-4D48-9023-75C12486A688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73F24-D7C9-4EBC-B0C0-8CA5FE17E4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E056AA-0A15-4813-8A19-23163E3A7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3326C6-E104-4E2D-BEFD-091DCCBE8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0634A0-966F-487B-9597-1B185EAF8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5160E5-7F47-4411-90C3-DDF58FE02D2A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342999-8571-47EF-87A4-2567CC608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owFvnlWI9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10-Volcanoes and Other Igneous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35938" cy="1311275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The nature of </a:t>
            </a:r>
            <a:br>
              <a:rPr lang="en-US" i="1" dirty="0"/>
            </a:br>
            <a:r>
              <a:rPr lang="en-US" i="1" dirty="0"/>
              <a:t>volcanic eruptions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2">
              <a:lnSpc>
                <a:spcPct val="9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</a:p>
          <a:p>
            <a:pPr lvl="3">
              <a:lnSpc>
                <a:spcPct val="90000"/>
              </a:lnSpc>
            </a:pP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Basaltic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lavas = mild eruptions</a:t>
            </a:r>
          </a:p>
          <a:p>
            <a:pPr lvl="3">
              <a:lnSpc>
                <a:spcPct val="90000"/>
              </a:lnSpc>
            </a:pPr>
            <a:r>
              <a:rPr lang="en-US" sz="3200" u="sng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Rhyolitic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andesitic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lavas = explosive eruptions</a:t>
            </a:r>
          </a:p>
          <a:p>
            <a:pPr lvl="3">
              <a:lnSpc>
                <a:spcPct val="90000"/>
              </a:lnSpc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90000"/>
              </a:lnSpc>
            </a:pPr>
            <a:endParaRPr lang="en-US" sz="2400" b="0" dirty="0"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endParaRPr lang="en-US" sz="2800" b="0" dirty="0"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endParaRPr lang="en-US" b="0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686800" cy="4572000"/>
          </a:xfrm>
        </p:spPr>
        <p:txBody>
          <a:bodyPr/>
          <a:lstStyle/>
          <a:p>
            <a:r>
              <a:rPr lang="en-US" u="sng" dirty="0" smtClean="0"/>
              <a:t>Lava Flows</a:t>
            </a:r>
          </a:p>
          <a:p>
            <a:pPr lvl="1"/>
            <a:r>
              <a:rPr lang="en-US" u="sng" dirty="0" smtClean="0"/>
              <a:t>Basaltic</a:t>
            </a:r>
            <a:r>
              <a:rPr lang="en-US" dirty="0" smtClean="0"/>
              <a:t> lavas are more fluid, </a:t>
            </a:r>
            <a:r>
              <a:rPr lang="en-US" u="sng" dirty="0" smtClean="0"/>
              <a:t>low</a:t>
            </a:r>
            <a:r>
              <a:rPr lang="en-US" dirty="0" smtClean="0"/>
              <a:t> silica content</a:t>
            </a:r>
          </a:p>
          <a:p>
            <a:pPr lvl="1"/>
            <a:r>
              <a:rPr lang="en-US" u="sng" dirty="0" err="1" smtClean="0"/>
              <a:t>Rhyolitic</a:t>
            </a:r>
            <a:r>
              <a:rPr lang="en-US" dirty="0" smtClean="0"/>
              <a:t> lavas are less fluid, </a:t>
            </a:r>
            <a:r>
              <a:rPr lang="en-US" u="sng" dirty="0" smtClean="0"/>
              <a:t>high</a:t>
            </a:r>
            <a:r>
              <a:rPr lang="en-US" dirty="0" smtClean="0"/>
              <a:t> silica content</a:t>
            </a:r>
          </a:p>
          <a:p>
            <a:pPr lvl="1"/>
            <a:r>
              <a:rPr lang="en-US" dirty="0" smtClean="0"/>
              <a:t>Types of Lava:</a:t>
            </a:r>
          </a:p>
          <a:p>
            <a:pPr lvl="2"/>
            <a:r>
              <a:rPr lang="en-US" u="sng" dirty="0" err="1" smtClean="0"/>
              <a:t>Pahoehoe</a:t>
            </a:r>
            <a:r>
              <a:rPr lang="en-US" dirty="0" smtClean="0"/>
              <a:t> lava (resembles braids in ropes)</a:t>
            </a:r>
          </a:p>
          <a:p>
            <a:pPr lvl="2"/>
            <a:r>
              <a:rPr lang="en-US" u="sng" dirty="0" err="1" smtClean="0"/>
              <a:t>Aa</a:t>
            </a:r>
            <a:r>
              <a:rPr lang="en-US" dirty="0" smtClean="0"/>
              <a:t> (rough jagged blocks)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28600"/>
            <a:ext cx="7880350" cy="801688"/>
          </a:xfrm>
        </p:spPr>
        <p:txBody>
          <a:bodyPr/>
          <a:lstStyle/>
          <a:p>
            <a:r>
              <a:rPr lang="en-US" i="1"/>
              <a:t>A pahoehoe lava flow</a:t>
            </a:r>
          </a:p>
        </p:txBody>
      </p:sp>
      <p:pic>
        <p:nvPicPr>
          <p:cNvPr id="8195" name="Picture 3" descr="05_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4900"/>
            <a:ext cx="91440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224463" cy="560388"/>
          </a:xfrm>
        </p:spPr>
        <p:txBody>
          <a:bodyPr>
            <a:normAutofit fontScale="90000"/>
          </a:bodyPr>
          <a:lstStyle/>
          <a:p>
            <a:r>
              <a:rPr lang="en-US" i="1"/>
              <a:t>Aa lava flow</a:t>
            </a:r>
          </a:p>
        </p:txBody>
      </p:sp>
      <p:pic>
        <p:nvPicPr>
          <p:cNvPr id="9219" name="Picture 3" descr="05_0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3463"/>
            <a:ext cx="9144000" cy="582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r>
              <a:rPr lang="en-US" dirty="0" smtClean="0"/>
              <a:t>Gases</a:t>
            </a:r>
          </a:p>
          <a:p>
            <a:pPr lvl="1"/>
            <a:r>
              <a:rPr lang="en-US" dirty="0" smtClean="0"/>
              <a:t>Gas portion of most magmas is about </a:t>
            </a:r>
            <a:r>
              <a:rPr lang="en-US" u="sng" dirty="0" smtClean="0"/>
              <a:t>1-6%</a:t>
            </a:r>
            <a:r>
              <a:rPr lang="en-US" dirty="0" smtClean="0"/>
              <a:t> of total weight</a:t>
            </a:r>
          </a:p>
          <a:p>
            <a:pPr lvl="1"/>
            <a:r>
              <a:rPr lang="en-US" dirty="0" smtClean="0"/>
              <a:t>Usually is in the form of </a:t>
            </a:r>
            <a:r>
              <a:rPr lang="en-US" u="sng" dirty="0" smtClean="0"/>
              <a:t>water vapor or CO</a:t>
            </a:r>
            <a:r>
              <a:rPr lang="en-US" u="sng" baseline="-25000" dirty="0" smtClean="0"/>
              <a:t>2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Composition of gases is important because they have contributed to the gases in </a:t>
            </a:r>
            <a:r>
              <a:rPr lang="en-US" u="sng" dirty="0" smtClean="0"/>
              <a:t>our atmosphere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16938" cy="1311275"/>
          </a:xfrm>
        </p:spPr>
        <p:txBody>
          <a:bodyPr>
            <a:normAutofit/>
          </a:bodyPr>
          <a:lstStyle/>
          <a:p>
            <a:r>
              <a:rPr lang="en-US" sz="4000" b="0" dirty="0"/>
              <a:t>  </a:t>
            </a:r>
            <a:r>
              <a:rPr lang="en-US" i="1" dirty="0" smtClean="0"/>
              <a:t>Volcanic Material</a:t>
            </a:r>
            <a:endParaRPr lang="en-US" i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763000" cy="5105400"/>
          </a:xfrm>
        </p:spPr>
        <p:txBody>
          <a:bodyPr/>
          <a:lstStyle/>
          <a:p>
            <a:r>
              <a:rPr lang="en-US" sz="3400" u="sng" dirty="0" err="1"/>
              <a:t>Pyroclastic</a:t>
            </a:r>
            <a:r>
              <a:rPr lang="en-US" sz="3400" dirty="0"/>
              <a:t> materials – “</a:t>
            </a:r>
            <a:r>
              <a:rPr lang="en-US" sz="3400" u="sng" dirty="0"/>
              <a:t>fire fragments</a:t>
            </a:r>
            <a:r>
              <a:rPr lang="en-US" sz="3400" dirty="0"/>
              <a:t>”</a:t>
            </a:r>
          </a:p>
          <a:p>
            <a:pPr lvl="2"/>
            <a:r>
              <a:rPr lang="en-US" sz="3200" dirty="0"/>
              <a:t>Types of </a:t>
            </a:r>
            <a:r>
              <a:rPr lang="en-US" sz="3200" dirty="0" err="1"/>
              <a:t>pyroclastic</a:t>
            </a:r>
            <a:r>
              <a:rPr lang="en-US" sz="3200" dirty="0"/>
              <a:t> debris</a:t>
            </a:r>
          </a:p>
          <a:p>
            <a:pPr lvl="3"/>
            <a:r>
              <a:rPr lang="en-US" sz="2800" u="sng" dirty="0">
                <a:solidFill>
                  <a:srgbClr val="92D050"/>
                </a:solidFill>
              </a:rPr>
              <a:t>Ash and dust  </a:t>
            </a:r>
            <a:r>
              <a:rPr lang="en-US" sz="2800" u="sng" dirty="0"/>
              <a:t>-  fine, glassy fragments</a:t>
            </a:r>
          </a:p>
          <a:p>
            <a:pPr lvl="3"/>
            <a:r>
              <a:rPr lang="en-US" sz="2800" u="sng" dirty="0">
                <a:solidFill>
                  <a:srgbClr val="92D050"/>
                </a:solidFill>
              </a:rPr>
              <a:t>Pumice</a:t>
            </a:r>
            <a:r>
              <a:rPr lang="en-US" sz="2800" u="sng" dirty="0">
                <a:solidFill>
                  <a:srgbClr val="800080"/>
                </a:solidFill>
              </a:rPr>
              <a:t> </a:t>
            </a:r>
            <a:r>
              <a:rPr lang="en-US" sz="2800" u="sng" dirty="0"/>
              <a:t> -  porous rock from “frothy” lava</a:t>
            </a:r>
          </a:p>
          <a:p>
            <a:pPr lvl="3"/>
            <a:r>
              <a:rPr lang="en-US" sz="2800" u="sng" dirty="0">
                <a:solidFill>
                  <a:srgbClr val="92D050"/>
                </a:solidFill>
              </a:rPr>
              <a:t>Cinders</a:t>
            </a:r>
            <a:r>
              <a:rPr lang="en-US" sz="2800" u="sng" dirty="0">
                <a:solidFill>
                  <a:srgbClr val="800080"/>
                </a:solidFill>
              </a:rPr>
              <a:t> </a:t>
            </a:r>
            <a:r>
              <a:rPr lang="en-US" sz="2800" u="sng" dirty="0"/>
              <a:t> -  pea-sized material</a:t>
            </a:r>
          </a:p>
          <a:p>
            <a:pPr lvl="3"/>
            <a:r>
              <a:rPr lang="en-US" sz="2800" u="sng" dirty="0" err="1">
                <a:solidFill>
                  <a:srgbClr val="92D050"/>
                </a:solidFill>
              </a:rPr>
              <a:t>Lapilli</a:t>
            </a:r>
            <a:r>
              <a:rPr lang="en-US" sz="2800" u="sng" dirty="0">
                <a:solidFill>
                  <a:srgbClr val="92D050"/>
                </a:solidFill>
              </a:rPr>
              <a:t> </a:t>
            </a:r>
            <a:r>
              <a:rPr lang="en-US" sz="2800" u="sng" dirty="0"/>
              <a:t> -  walnut-sized material </a:t>
            </a:r>
          </a:p>
          <a:p>
            <a:pPr lvl="3"/>
            <a:r>
              <a:rPr lang="en-US" sz="2800" dirty="0"/>
              <a:t>Particles larger than </a:t>
            </a:r>
            <a:r>
              <a:rPr lang="en-US" sz="2800" dirty="0" err="1"/>
              <a:t>lapilli</a:t>
            </a:r>
            <a:endParaRPr lang="en-US" sz="2800" dirty="0"/>
          </a:p>
          <a:p>
            <a:pPr lvl="4"/>
            <a:r>
              <a:rPr lang="en-US" sz="2600" u="sng" dirty="0">
                <a:solidFill>
                  <a:srgbClr val="92D050"/>
                </a:solidFill>
              </a:rPr>
              <a:t>Blocks </a:t>
            </a:r>
            <a:r>
              <a:rPr lang="en-US" sz="2600" u="sng" dirty="0"/>
              <a:t> -  hardened or cooled lava</a:t>
            </a:r>
          </a:p>
          <a:p>
            <a:pPr lvl="4"/>
            <a:r>
              <a:rPr lang="en-US" sz="2600" u="sng" dirty="0">
                <a:solidFill>
                  <a:srgbClr val="92D050"/>
                </a:solidFill>
              </a:rPr>
              <a:t>Bombs </a:t>
            </a:r>
            <a:r>
              <a:rPr lang="en-US" sz="2600" u="sng" dirty="0"/>
              <a:t> -  ejected as hot lava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19800"/>
            <a:ext cx="8229600" cy="685800"/>
          </a:xfrm>
        </p:spPr>
        <p:txBody>
          <a:bodyPr/>
          <a:lstStyle/>
          <a:p>
            <a:r>
              <a:rPr lang="en-US"/>
              <a:t>Eruption of Kilauea Volcano in Hawaii</a:t>
            </a:r>
          </a:p>
        </p:txBody>
      </p:sp>
      <p:pic>
        <p:nvPicPr>
          <p:cNvPr id="60420" name="Picture 4" descr="05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15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152400"/>
            <a:ext cx="6196012" cy="893763"/>
          </a:xfrm>
        </p:spPr>
        <p:txBody>
          <a:bodyPr/>
          <a:lstStyle/>
          <a:p>
            <a:r>
              <a:rPr lang="en-US" i="1"/>
              <a:t>A volcanic bomb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31925" y="2471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ahoma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70125" y="2403475"/>
            <a:ext cx="456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Times New Roman" charset="0"/>
              </a:rPr>
              <a:t>Bomb is approximately 10 cm long </a:t>
            </a:r>
          </a:p>
        </p:txBody>
      </p:sp>
      <p:pic>
        <p:nvPicPr>
          <p:cNvPr id="11269" name="Picture 5" descr="05_07-i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35050"/>
            <a:ext cx="76200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381000"/>
            <a:ext cx="5969000" cy="787400"/>
          </a:xfrm>
        </p:spPr>
        <p:txBody>
          <a:bodyPr/>
          <a:lstStyle/>
          <a:p>
            <a:r>
              <a:rPr lang="en-US" i="1" dirty="0"/>
              <a:t>Volcanoes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13750" cy="4800600"/>
          </a:xfrm>
        </p:spPr>
        <p:txBody>
          <a:bodyPr/>
          <a:lstStyle/>
          <a:p>
            <a:r>
              <a:rPr lang="en-US" dirty="0"/>
              <a:t>General features</a:t>
            </a:r>
          </a:p>
          <a:p>
            <a:pPr lvl="2"/>
            <a:r>
              <a:rPr lang="en-US" sz="2800" dirty="0"/>
              <a:t>Opening at the summit of a volcano</a:t>
            </a:r>
          </a:p>
          <a:p>
            <a:pPr lvl="3"/>
            <a:r>
              <a:rPr lang="en-US" sz="2400" u="sng" dirty="0">
                <a:solidFill>
                  <a:srgbClr val="92D050"/>
                </a:solidFill>
              </a:rPr>
              <a:t>Crate</a:t>
            </a:r>
            <a:r>
              <a:rPr lang="en-US" sz="2400" dirty="0">
                <a:solidFill>
                  <a:srgbClr val="92D050"/>
                </a:solidFill>
              </a:rPr>
              <a:t>r</a:t>
            </a:r>
            <a:r>
              <a:rPr lang="en-US" sz="2400" dirty="0"/>
              <a:t>  -  summit depression </a:t>
            </a:r>
            <a:r>
              <a:rPr lang="en-US" sz="2400" u="sng" dirty="0"/>
              <a:t>&lt; 1 km </a:t>
            </a:r>
            <a:r>
              <a:rPr lang="en-US" sz="2400" dirty="0"/>
              <a:t>diameter</a:t>
            </a:r>
          </a:p>
          <a:p>
            <a:pPr lvl="3"/>
            <a:r>
              <a:rPr lang="en-US" sz="2400" u="sng" dirty="0">
                <a:solidFill>
                  <a:srgbClr val="92D050"/>
                </a:solidFill>
              </a:rPr>
              <a:t>Caldera</a:t>
            </a:r>
            <a:r>
              <a:rPr lang="en-US" sz="2400" u="sng" dirty="0">
                <a:solidFill>
                  <a:srgbClr val="800080"/>
                </a:solidFill>
              </a:rPr>
              <a:t> </a:t>
            </a:r>
            <a:r>
              <a:rPr lang="en-US" sz="2400" dirty="0"/>
              <a:t> - summit depression  </a:t>
            </a:r>
            <a:r>
              <a:rPr lang="en-US" sz="2400" u="sng" dirty="0"/>
              <a:t>&gt; 1 km </a:t>
            </a:r>
            <a:r>
              <a:rPr lang="en-US" sz="2400" dirty="0"/>
              <a:t>diameter produced by collapse following a massive eruption</a:t>
            </a:r>
          </a:p>
          <a:p>
            <a:pPr lvl="2"/>
            <a:r>
              <a:rPr lang="en-US" sz="2800" u="sng" dirty="0">
                <a:solidFill>
                  <a:srgbClr val="92D050"/>
                </a:solidFill>
              </a:rPr>
              <a:t>Vent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– surface opening connected to the magma chamber</a:t>
            </a:r>
          </a:p>
          <a:p>
            <a:pPr lvl="2"/>
            <a:r>
              <a:rPr lang="en-US" sz="2800" u="sng" dirty="0" err="1">
                <a:solidFill>
                  <a:srgbClr val="92D050"/>
                </a:solidFill>
              </a:rPr>
              <a:t>Fumarole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– emit only </a:t>
            </a:r>
            <a:r>
              <a:rPr lang="en-US" sz="2800" u="sng" dirty="0"/>
              <a:t>gases and smoke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5" y="457200"/>
            <a:ext cx="5584825" cy="711200"/>
          </a:xfrm>
        </p:spPr>
        <p:txBody>
          <a:bodyPr>
            <a:normAutofit fontScale="90000"/>
          </a:bodyPr>
          <a:lstStyle/>
          <a:p>
            <a:r>
              <a:rPr lang="en-US" i="1"/>
              <a:t>Volcanoes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volcanoes</a:t>
            </a:r>
          </a:p>
          <a:p>
            <a:pPr lvl="2"/>
            <a:r>
              <a:rPr lang="en-US" sz="2800" u="sng" dirty="0">
                <a:solidFill>
                  <a:srgbClr val="92D050"/>
                </a:solidFill>
              </a:rPr>
              <a:t>Shield</a:t>
            </a:r>
            <a:r>
              <a:rPr lang="en-US" sz="2800" dirty="0">
                <a:solidFill>
                  <a:srgbClr val="92D050"/>
                </a:solidFill>
              </a:rPr>
              <a:t> volcano</a:t>
            </a:r>
          </a:p>
          <a:p>
            <a:pPr lvl="3"/>
            <a:r>
              <a:rPr lang="en-US" sz="2400" u="sng" dirty="0"/>
              <a:t>Broad, slightly domed</a:t>
            </a:r>
            <a:r>
              <a:rPr lang="en-US" sz="2400" dirty="0"/>
              <a:t>-shaped</a:t>
            </a:r>
          </a:p>
          <a:p>
            <a:pPr lvl="3"/>
            <a:r>
              <a:rPr lang="en-US" sz="2400" dirty="0"/>
              <a:t>Generally cover </a:t>
            </a:r>
            <a:r>
              <a:rPr lang="en-US" sz="2400" u="sng" dirty="0"/>
              <a:t>large</a:t>
            </a:r>
            <a:r>
              <a:rPr lang="en-US" sz="2400" dirty="0"/>
              <a:t> areas</a:t>
            </a:r>
          </a:p>
          <a:p>
            <a:pPr lvl="3"/>
            <a:r>
              <a:rPr lang="en-US" sz="2400" dirty="0"/>
              <a:t>Produced by </a:t>
            </a:r>
            <a:r>
              <a:rPr lang="en-US" sz="2400" u="sng" dirty="0"/>
              <a:t>mild </a:t>
            </a:r>
            <a:r>
              <a:rPr lang="en-US" sz="2400" dirty="0"/>
              <a:t>eruptions of large volumes of </a:t>
            </a:r>
            <a:r>
              <a:rPr lang="en-US" sz="2400" u="sng" dirty="0"/>
              <a:t>basaltic</a:t>
            </a:r>
            <a:r>
              <a:rPr lang="en-US" sz="2400" dirty="0"/>
              <a:t> </a:t>
            </a:r>
            <a:r>
              <a:rPr lang="en-US" sz="2400" dirty="0" smtClean="0"/>
              <a:t>lava</a:t>
            </a:r>
          </a:p>
          <a:p>
            <a:pPr lvl="3"/>
            <a:r>
              <a:rPr lang="en-US" sz="2400" dirty="0" smtClean="0"/>
              <a:t>Have </a:t>
            </a:r>
            <a:r>
              <a:rPr lang="en-US" sz="2400" u="sng" dirty="0" smtClean="0"/>
              <a:t>caldera</a:t>
            </a:r>
            <a:r>
              <a:rPr lang="en-US" sz="2400" dirty="0" smtClean="0"/>
              <a:t> openings</a:t>
            </a:r>
            <a:endParaRPr lang="en-US" sz="2400" dirty="0"/>
          </a:p>
          <a:p>
            <a:pPr lvl="3"/>
            <a:r>
              <a:rPr lang="en-US" sz="2400" dirty="0"/>
              <a:t>Example = Mauna Loa on Hawaii</a:t>
            </a:r>
          </a:p>
          <a:p>
            <a:pPr lvl="2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http://www.youtube.com/watch?v=OowFvnlWI90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http://www.youtube.com/watch?v=1mzqG9L2kiM&amp;NR=1&amp;feature=fvwp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makes this happen?!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701675"/>
          </a:xfrm>
        </p:spPr>
        <p:txBody>
          <a:bodyPr>
            <a:normAutofit fontScale="90000"/>
          </a:bodyPr>
          <a:lstStyle/>
          <a:p>
            <a:r>
              <a:rPr lang="en-US" i="1"/>
              <a:t>Anatomy of a shield volcano</a:t>
            </a:r>
          </a:p>
        </p:txBody>
      </p:sp>
      <p:pic>
        <p:nvPicPr>
          <p:cNvPr id="14339" name="Picture 3" descr="05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2363"/>
            <a:ext cx="9144000" cy="573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86400"/>
            <a:ext cx="8686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Climb </a:t>
            </a:r>
            <a:r>
              <a:rPr lang="en-US" sz="2000" dirty="0"/>
              <a:t>Mauna Kea (13,796 ft) shield volcano in Hawaii.  Highest mountain on the planet from base to crest (almost 30,000 ft). </a:t>
            </a:r>
            <a:r>
              <a:rPr lang="en-US" sz="2000" dirty="0" smtClean="0"/>
              <a:t>This </a:t>
            </a:r>
            <a:r>
              <a:rPr lang="en-US" sz="2000" dirty="0"/>
              <a:t>shows profile of Mauna Loa shield volcano, as seen from summit of Mauna Kea. </a:t>
            </a:r>
          </a:p>
        </p:txBody>
      </p:sp>
      <p:pic>
        <p:nvPicPr>
          <p:cNvPr id="48135" name="Picture 7" descr="Summit of Mauna Kea May 1 2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"/>
            <a:ext cx="8153400" cy="528955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578600" cy="863600"/>
          </a:xfrm>
        </p:spPr>
        <p:txBody>
          <a:bodyPr/>
          <a:lstStyle/>
          <a:p>
            <a:r>
              <a:rPr lang="en-US" i="1" dirty="0"/>
              <a:t>Volcanoes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457200"/>
            <a:ext cx="5029200" cy="640080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800" u="sng" dirty="0">
                <a:solidFill>
                  <a:srgbClr val="92D050"/>
                </a:solidFill>
              </a:rPr>
              <a:t>Cinder cones</a:t>
            </a:r>
          </a:p>
          <a:p>
            <a:pPr lvl="3"/>
            <a:r>
              <a:rPr lang="en-US" sz="2400" dirty="0"/>
              <a:t>Built from ejected lava (mainly cinder-sized) fragments</a:t>
            </a:r>
          </a:p>
          <a:p>
            <a:pPr lvl="3"/>
            <a:r>
              <a:rPr lang="en-US" sz="2400" u="sng" dirty="0"/>
              <a:t>Steep</a:t>
            </a:r>
            <a:r>
              <a:rPr lang="en-US" sz="2400" dirty="0"/>
              <a:t> slope angle</a:t>
            </a:r>
          </a:p>
          <a:p>
            <a:pPr lvl="3"/>
            <a:r>
              <a:rPr lang="en-US" sz="2400" u="sng" dirty="0"/>
              <a:t>Small </a:t>
            </a:r>
            <a:r>
              <a:rPr lang="en-US" sz="2400" dirty="0"/>
              <a:t>size</a:t>
            </a:r>
          </a:p>
          <a:p>
            <a:pPr lvl="3"/>
            <a:r>
              <a:rPr lang="en-US" sz="2400" dirty="0"/>
              <a:t>Frequently occur in </a:t>
            </a:r>
            <a:r>
              <a:rPr lang="en-US" sz="2400" u="sng" dirty="0" smtClean="0"/>
              <a:t>groups</a:t>
            </a:r>
          </a:p>
          <a:p>
            <a:pPr lvl="3"/>
            <a:r>
              <a:rPr lang="en-US" sz="2400" dirty="0" smtClean="0"/>
              <a:t>Only active for </a:t>
            </a:r>
            <a:r>
              <a:rPr lang="en-US" sz="2400" u="sng" dirty="0" smtClean="0"/>
              <a:t>short </a:t>
            </a:r>
            <a:r>
              <a:rPr lang="en-US" sz="2400" dirty="0" smtClean="0"/>
              <a:t>period of time (weeks-few years)</a:t>
            </a:r>
          </a:p>
          <a:p>
            <a:pPr lvl="3"/>
            <a:r>
              <a:rPr lang="en-US" sz="2400" dirty="0" err="1" smtClean="0"/>
              <a:t>Pyroclastic</a:t>
            </a:r>
            <a:r>
              <a:rPr lang="en-US" sz="2400" dirty="0" smtClean="0"/>
              <a:t> material: </a:t>
            </a:r>
            <a:r>
              <a:rPr lang="en-US" sz="2400" u="sng" dirty="0" smtClean="0"/>
              <a:t>fine ash-bombs </a:t>
            </a:r>
            <a:r>
              <a:rPr lang="en-US" sz="2400" dirty="0" smtClean="0"/>
              <a:t>but</a:t>
            </a:r>
            <a:r>
              <a:rPr lang="en-US" sz="2400" u="sng" dirty="0" smtClean="0"/>
              <a:t> mostly </a:t>
            </a:r>
            <a:r>
              <a:rPr lang="en-US" sz="2400" dirty="0" smtClean="0"/>
              <a:t>of </a:t>
            </a:r>
            <a:r>
              <a:rPr lang="en-US" sz="2400" u="sng" dirty="0" err="1" smtClean="0"/>
              <a:t>lapilli</a:t>
            </a:r>
            <a:endParaRPr lang="en-US" sz="2400" u="sng" dirty="0" smtClean="0"/>
          </a:p>
          <a:p>
            <a:pPr lvl="3"/>
            <a:r>
              <a:rPr lang="en-US" sz="2400" u="sng" dirty="0" smtClean="0"/>
              <a:t>Basaltic</a:t>
            </a:r>
            <a:r>
              <a:rPr lang="en-US" sz="2400" dirty="0" smtClean="0"/>
              <a:t> Magma</a:t>
            </a:r>
          </a:p>
          <a:p>
            <a:pPr lvl="3"/>
            <a:r>
              <a:rPr lang="en-US" sz="2400" dirty="0" smtClean="0"/>
              <a:t>Usually crater opening</a:t>
            </a:r>
            <a:endParaRPr lang="en-US" sz="2400" dirty="0"/>
          </a:p>
        </p:txBody>
      </p:sp>
      <p:pic>
        <p:nvPicPr>
          <p:cNvPr id="15364" name="Picture 4" descr="05_1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98975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228600"/>
            <a:ext cx="7651750" cy="757238"/>
          </a:xfrm>
        </p:spPr>
        <p:txBody>
          <a:bodyPr/>
          <a:lstStyle/>
          <a:p>
            <a:r>
              <a:rPr lang="en-US" i="1"/>
              <a:t>Cinder cone volcano</a:t>
            </a:r>
          </a:p>
        </p:txBody>
      </p:sp>
      <p:pic>
        <p:nvPicPr>
          <p:cNvPr id="16387" name="Picture 3" descr="05_1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14413"/>
            <a:ext cx="8991600" cy="550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 descr="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6116638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838200" y="60960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Paricutin volcano in Mexico erupted in a corn field in 1943, burying the entire town.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608013"/>
            <a:ext cx="5915025" cy="560387"/>
          </a:xfrm>
        </p:spPr>
        <p:txBody>
          <a:bodyPr>
            <a:normAutofit fontScale="90000"/>
          </a:bodyPr>
          <a:lstStyle/>
          <a:p>
            <a:r>
              <a:rPr lang="en-US" i="1"/>
              <a:t>Volcanoes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800" u="sng" dirty="0" smtClean="0">
                <a:solidFill>
                  <a:srgbClr val="92D050"/>
                </a:solidFill>
              </a:rPr>
              <a:t>Composite cone </a:t>
            </a:r>
            <a:r>
              <a:rPr lang="en-US" sz="2800" u="sng" dirty="0" smtClean="0">
                <a:solidFill>
                  <a:schemeClr val="tx2"/>
                </a:solidFill>
              </a:rPr>
              <a:t>(</a:t>
            </a:r>
            <a:r>
              <a:rPr lang="en-US" sz="2800" u="sng" dirty="0" err="1" smtClean="0">
                <a:solidFill>
                  <a:schemeClr val="tx2"/>
                </a:solidFill>
              </a:rPr>
              <a:t>stratovolcano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pPr lvl="3"/>
            <a:r>
              <a:rPr lang="en-US" sz="2400" dirty="0"/>
              <a:t>Most are located adjacent to the </a:t>
            </a:r>
            <a:r>
              <a:rPr lang="en-US" sz="2400" u="sng" dirty="0"/>
              <a:t>Pacific </a:t>
            </a:r>
            <a:r>
              <a:rPr lang="en-US" sz="2400" dirty="0"/>
              <a:t>Ocean (e.g., Fujiyama, Mt. St. Helens)</a:t>
            </a:r>
          </a:p>
          <a:p>
            <a:pPr lvl="3"/>
            <a:r>
              <a:rPr lang="en-US" sz="2400" u="sng" dirty="0"/>
              <a:t>Large</a:t>
            </a:r>
            <a:r>
              <a:rPr lang="en-US" sz="2400" dirty="0"/>
              <a:t>, classic-shaped volcano (1000’s of ft. high and several miles wide at base)</a:t>
            </a:r>
          </a:p>
          <a:p>
            <a:pPr lvl="3"/>
            <a:r>
              <a:rPr lang="en-US" sz="2400" dirty="0"/>
              <a:t>Composed of </a:t>
            </a:r>
            <a:r>
              <a:rPr lang="en-US" sz="2400" u="sng" dirty="0" err="1"/>
              <a:t>interbedded</a:t>
            </a:r>
            <a:r>
              <a:rPr lang="en-US" sz="2400" u="sng" dirty="0"/>
              <a:t> lava flows and </a:t>
            </a:r>
            <a:r>
              <a:rPr lang="en-US" sz="2400" u="sng" dirty="0" err="1"/>
              <a:t>pyroclastic</a:t>
            </a:r>
            <a:r>
              <a:rPr lang="en-US" sz="2400" u="sng" dirty="0"/>
              <a:t> debris</a:t>
            </a:r>
          </a:p>
          <a:p>
            <a:pPr lvl="3"/>
            <a:r>
              <a:rPr lang="en-US" sz="2400" dirty="0"/>
              <a:t>Most </a:t>
            </a:r>
            <a:r>
              <a:rPr lang="en-US" sz="2400" u="sng" dirty="0"/>
              <a:t>violent</a:t>
            </a:r>
            <a:r>
              <a:rPr lang="en-US" sz="2400" dirty="0"/>
              <a:t> type of activity (e.g., Mt. Vesuvius</a:t>
            </a:r>
            <a:r>
              <a:rPr lang="en-US" sz="2400" dirty="0" smtClean="0"/>
              <a:t>)</a:t>
            </a:r>
          </a:p>
          <a:p>
            <a:pPr lvl="3"/>
            <a:r>
              <a:rPr lang="en-US" sz="2400" dirty="0" smtClean="0"/>
              <a:t>Magma mostly </a:t>
            </a:r>
            <a:r>
              <a:rPr lang="en-US" sz="2400" u="sng" dirty="0" smtClean="0"/>
              <a:t>andesitic</a:t>
            </a:r>
            <a:endParaRPr lang="en-US" sz="2400" u="sng" dirty="0"/>
          </a:p>
          <a:p>
            <a:pPr lvl="3">
              <a:buFontTx/>
              <a:buNone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303213"/>
            <a:ext cx="7375525" cy="1047750"/>
          </a:xfrm>
        </p:spPr>
        <p:txBody>
          <a:bodyPr>
            <a:normAutofit fontScale="90000"/>
          </a:bodyPr>
          <a:lstStyle/>
          <a:p>
            <a:r>
              <a:rPr lang="en-US" i="1"/>
              <a:t>Anatomy of a </a:t>
            </a:r>
            <a:br>
              <a:rPr lang="en-US" i="1"/>
            </a:br>
            <a:r>
              <a:rPr lang="en-US" i="1"/>
              <a:t>composite volcano</a:t>
            </a:r>
          </a:p>
        </p:txBody>
      </p:sp>
      <p:pic>
        <p:nvPicPr>
          <p:cNvPr id="18435" name="Picture 3" descr="05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51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solid rock, located in the </a:t>
            </a:r>
            <a:r>
              <a:rPr lang="en-US" u="sng" dirty="0" smtClean="0"/>
              <a:t>crust and upper mantle</a:t>
            </a:r>
            <a:r>
              <a:rPr lang="en-US" dirty="0" smtClean="0"/>
              <a:t>, partially melts</a:t>
            </a:r>
          </a:p>
          <a:p>
            <a:r>
              <a:rPr lang="en-US" dirty="0" smtClean="0"/>
              <a:t>Role of Heat:</a:t>
            </a:r>
          </a:p>
          <a:p>
            <a:pPr lvl="1"/>
            <a:r>
              <a:rPr lang="en-US" u="sng" dirty="0" smtClean="0"/>
              <a:t>Geothermal Gradient</a:t>
            </a:r>
            <a:r>
              <a:rPr lang="en-US" dirty="0" smtClean="0"/>
              <a:t>: the change in temperature with depth</a:t>
            </a:r>
          </a:p>
          <a:p>
            <a:r>
              <a:rPr lang="en-US" dirty="0" smtClean="0"/>
              <a:t>Role of Pressure:</a:t>
            </a:r>
          </a:p>
          <a:p>
            <a:pPr lvl="1"/>
            <a:r>
              <a:rPr lang="en-US" dirty="0" smtClean="0"/>
              <a:t>Pressure </a:t>
            </a:r>
            <a:r>
              <a:rPr lang="en-US" u="sng" dirty="0" smtClean="0"/>
              <a:t>increases </a:t>
            </a:r>
            <a:r>
              <a:rPr lang="en-US" dirty="0" smtClean="0"/>
              <a:t>with depth</a:t>
            </a:r>
          </a:p>
          <a:p>
            <a:r>
              <a:rPr lang="en-US" dirty="0" smtClean="0"/>
              <a:t>Role of Water:</a:t>
            </a:r>
          </a:p>
          <a:p>
            <a:pPr lvl="1"/>
            <a:r>
              <a:rPr lang="en-US" dirty="0" smtClean="0"/>
              <a:t>Water causes rock to melt at </a:t>
            </a:r>
            <a:r>
              <a:rPr lang="en-US" u="sng" dirty="0" smtClean="0"/>
              <a:t>lower </a:t>
            </a:r>
            <a:r>
              <a:rPr lang="en-US" dirty="0" smtClean="0"/>
              <a:t>temperatures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Three</a:t>
            </a:r>
            <a:r>
              <a:rPr lang="en-US" dirty="0" smtClean="0"/>
              <a:t> Ways: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US" dirty="0" smtClean="0"/>
              <a:t>When heat is </a:t>
            </a:r>
            <a:r>
              <a:rPr lang="en-US" u="sng" dirty="0" smtClean="0"/>
              <a:t>added </a:t>
            </a:r>
            <a:r>
              <a:rPr lang="en-US" dirty="0" smtClean="0"/>
              <a:t>when a magma body from a </a:t>
            </a:r>
            <a:r>
              <a:rPr lang="en-US" u="sng" dirty="0" smtClean="0"/>
              <a:t>deeper</a:t>
            </a:r>
            <a:r>
              <a:rPr lang="en-US" dirty="0" smtClean="0"/>
              <a:t> source intrudes and </a:t>
            </a:r>
            <a:r>
              <a:rPr lang="en-US" u="sng" dirty="0" smtClean="0"/>
              <a:t>melts</a:t>
            </a:r>
            <a:r>
              <a:rPr lang="en-US" dirty="0" smtClean="0"/>
              <a:t> rock in the </a:t>
            </a:r>
            <a:r>
              <a:rPr lang="en-US" u="sng" dirty="0" smtClean="0"/>
              <a:t>crust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u="sng" dirty="0" smtClean="0"/>
              <a:t>decrease</a:t>
            </a:r>
            <a:r>
              <a:rPr lang="en-US" dirty="0" smtClean="0"/>
              <a:t> in pressure (</a:t>
            </a:r>
            <a:r>
              <a:rPr lang="en-US" u="sng" dirty="0" smtClean="0"/>
              <a:t>without </a:t>
            </a:r>
            <a:r>
              <a:rPr lang="en-US" dirty="0" smtClean="0"/>
              <a:t>the addition of </a:t>
            </a:r>
            <a:r>
              <a:rPr lang="en-US" u="sng" dirty="0" smtClean="0"/>
              <a:t>heat</a:t>
            </a:r>
            <a:r>
              <a:rPr lang="en-US" dirty="0" smtClean="0"/>
              <a:t>) can result in </a:t>
            </a:r>
            <a:r>
              <a:rPr lang="en-US" u="sng" dirty="0" smtClean="0"/>
              <a:t>decompression melting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US" dirty="0" smtClean="0"/>
              <a:t>Water can </a:t>
            </a:r>
            <a:r>
              <a:rPr lang="en-US" u="sng" dirty="0" smtClean="0"/>
              <a:t>lower</a:t>
            </a:r>
            <a:r>
              <a:rPr lang="en-US" dirty="0" smtClean="0"/>
              <a:t> the melting temperature of </a:t>
            </a:r>
            <a:r>
              <a:rPr lang="en-US" u="sng" dirty="0" smtClean="0"/>
              <a:t>mantle</a:t>
            </a:r>
            <a:r>
              <a:rPr lang="en-US" dirty="0" smtClean="0"/>
              <a:t> rock to form magma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Eruption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Magma composition, magma temperature, and the amount of dissolved gases in magma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factors actually control the </a:t>
            </a:r>
            <a:r>
              <a:rPr lang="en-US" u="sng" dirty="0" smtClean="0"/>
              <a:t>viscosity</a:t>
            </a:r>
            <a:r>
              <a:rPr lang="en-US" dirty="0" smtClean="0"/>
              <a:t> of a given magma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Viscosity</a:t>
            </a:r>
            <a:r>
              <a:rPr lang="en-US" dirty="0" smtClean="0"/>
              <a:t>: a substance’s </a:t>
            </a:r>
            <a:r>
              <a:rPr lang="en-US" u="sng" dirty="0" smtClean="0"/>
              <a:t>resistance to flow</a:t>
            </a:r>
          </a:p>
          <a:p>
            <a:pPr lvl="1"/>
            <a:r>
              <a:rPr lang="en-US" sz="2800" dirty="0" smtClean="0"/>
              <a:t>More viscous: </a:t>
            </a:r>
            <a:r>
              <a:rPr lang="en-US" sz="2800" u="sng" dirty="0" smtClean="0"/>
              <a:t>flows slower</a:t>
            </a:r>
          </a:p>
          <a:p>
            <a:pPr lvl="1"/>
            <a:r>
              <a:rPr lang="en-US" sz="2800" dirty="0" smtClean="0"/>
              <a:t>Less viscous: </a:t>
            </a:r>
            <a:r>
              <a:rPr lang="en-US" sz="2800" u="sng" dirty="0" smtClean="0"/>
              <a:t>flows faster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u="sng" dirty="0" smtClean="0"/>
              <a:t>hotter</a:t>
            </a:r>
            <a:r>
              <a:rPr lang="en-US" sz="2800" dirty="0" smtClean="0"/>
              <a:t> the temperature, the </a:t>
            </a:r>
            <a:r>
              <a:rPr lang="en-US" sz="2800" u="sng" dirty="0" smtClean="0"/>
              <a:t>faster</a:t>
            </a:r>
            <a:r>
              <a:rPr lang="en-US" sz="2800" dirty="0" smtClean="0"/>
              <a:t> it flows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u="sng" dirty="0" smtClean="0">
                <a:sym typeface="Wingdings" pitchFamily="2" charset="2"/>
              </a:rPr>
              <a:t>less</a:t>
            </a:r>
            <a:r>
              <a:rPr lang="en-US" sz="2800" dirty="0" smtClean="0">
                <a:sym typeface="Wingdings" pitchFamily="2" charset="2"/>
              </a:rPr>
              <a:t> viscous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High </a:t>
            </a:r>
            <a:r>
              <a:rPr lang="en-US" sz="2800" u="sng" dirty="0" smtClean="0">
                <a:sym typeface="Wingdings" pitchFamily="2" charset="2"/>
              </a:rPr>
              <a:t>silica</a:t>
            </a:r>
            <a:r>
              <a:rPr lang="en-US" sz="2800" dirty="0" smtClean="0">
                <a:sym typeface="Wingdings" pitchFamily="2" charset="2"/>
              </a:rPr>
              <a:t> in magma  </a:t>
            </a:r>
            <a:r>
              <a:rPr lang="en-US" sz="2800" u="sng" dirty="0" smtClean="0">
                <a:sym typeface="Wingdings" pitchFamily="2" charset="2"/>
              </a:rPr>
              <a:t>high</a:t>
            </a:r>
            <a:r>
              <a:rPr lang="en-US" sz="2800" dirty="0" smtClean="0">
                <a:sym typeface="Wingdings" pitchFamily="2" charset="2"/>
              </a:rPr>
              <a:t> viscosity (</a:t>
            </a:r>
            <a:r>
              <a:rPr lang="en-US" sz="2800" u="sng" dirty="0" err="1" smtClean="0">
                <a:sym typeface="Wingdings" pitchFamily="2" charset="2"/>
              </a:rPr>
              <a:t>rhyolitic</a:t>
            </a:r>
            <a:r>
              <a:rPr lang="en-US" sz="2800" dirty="0" smtClean="0">
                <a:sym typeface="Wingdings" pitchFamily="2" charset="2"/>
              </a:rPr>
              <a:t> lava)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Low silica in magma  </a:t>
            </a:r>
            <a:r>
              <a:rPr lang="en-US" sz="2800" u="sng" dirty="0" smtClean="0">
                <a:sym typeface="Wingdings" pitchFamily="2" charset="2"/>
              </a:rPr>
              <a:t>low</a:t>
            </a:r>
            <a:r>
              <a:rPr lang="en-US" sz="2800" dirty="0" smtClean="0">
                <a:sym typeface="Wingdings" pitchFamily="2" charset="2"/>
              </a:rPr>
              <a:t> viscosity (</a:t>
            </a:r>
            <a:r>
              <a:rPr lang="en-US" sz="2800" u="sng" dirty="0" smtClean="0">
                <a:sym typeface="Wingdings" pitchFamily="2" charset="2"/>
              </a:rPr>
              <a:t>basaltic</a:t>
            </a:r>
            <a:r>
              <a:rPr lang="en-US" sz="2800" dirty="0" smtClean="0">
                <a:sym typeface="Wingdings" pitchFamily="2" charset="2"/>
              </a:rPr>
              <a:t> lava)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Factors Affecting Eruptions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Dissolved gases</a:t>
            </a:r>
          </a:p>
          <a:p>
            <a:pPr lvl="1"/>
            <a:r>
              <a:rPr lang="en-US" sz="2800" dirty="0" smtClean="0"/>
              <a:t>Mostly </a:t>
            </a:r>
            <a:r>
              <a:rPr lang="en-US" sz="2800" u="sng" dirty="0" smtClean="0"/>
              <a:t>water vapor and carbon dioxide (CO</a:t>
            </a:r>
            <a:r>
              <a:rPr lang="en-US" sz="2800" u="sng" baseline="-25000" dirty="0" smtClean="0"/>
              <a:t>2</a:t>
            </a:r>
            <a:r>
              <a:rPr lang="en-US" sz="2800" u="sng" dirty="0" smtClean="0"/>
              <a:t>)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Gases </a:t>
            </a:r>
            <a:r>
              <a:rPr lang="en-US" sz="2800" u="sng" dirty="0" smtClean="0"/>
              <a:t>expand</a:t>
            </a:r>
            <a:r>
              <a:rPr lang="en-US" sz="2800" dirty="0" smtClean="0"/>
              <a:t> near the surfaces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A </a:t>
            </a:r>
            <a:r>
              <a:rPr lang="en-US" sz="2800" u="sng" dirty="0" smtClean="0"/>
              <a:t>vent</a:t>
            </a:r>
            <a:r>
              <a:rPr lang="en-US" sz="2800" dirty="0" smtClean="0"/>
              <a:t> is an opening in the surface of Earth through which </a:t>
            </a:r>
            <a:r>
              <a:rPr lang="en-US" sz="2800" u="sng" dirty="0" smtClean="0"/>
              <a:t>molten rock and gases </a:t>
            </a:r>
            <a:r>
              <a:rPr lang="en-US" sz="2800" dirty="0" smtClean="0"/>
              <a:t>are released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Gases trapped in magma provide the </a:t>
            </a:r>
            <a:r>
              <a:rPr lang="en-US" sz="2800" u="sng" dirty="0" smtClean="0"/>
              <a:t>force</a:t>
            </a:r>
            <a:r>
              <a:rPr lang="en-US" sz="2800" dirty="0" smtClean="0"/>
              <a:t> to eject molten rock from vents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Violence of an eruption is related to how easily gases  </a:t>
            </a:r>
            <a:r>
              <a:rPr lang="en-US" sz="3200" u="sng" dirty="0" smtClean="0"/>
              <a:t>escape</a:t>
            </a:r>
            <a:r>
              <a:rPr lang="en-US" sz="3200" dirty="0" smtClean="0"/>
              <a:t> from magma</a:t>
            </a:r>
          </a:p>
          <a:p>
            <a:pPr lvl="1"/>
            <a:r>
              <a:rPr lang="en-US" sz="2800" dirty="0" smtClean="0"/>
              <a:t>Easily escape from  </a:t>
            </a:r>
            <a:r>
              <a:rPr lang="en-US" sz="2800" u="sng" dirty="0" smtClean="0"/>
              <a:t>fluid basaltic magma (Hawaii)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Highly viscous magma produces a </a:t>
            </a:r>
            <a:r>
              <a:rPr lang="en-US" sz="2800" u="sng" dirty="0" smtClean="0"/>
              <a:t>more violent eruption (Mt. St. Helens)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Magma Composition</a:t>
            </a:r>
            <a:endParaRPr lang="en-US" dirty="0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3" y="2514600"/>
            <a:ext cx="912064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A2E3FE"/>
      </a:accent1>
      <a:accent2>
        <a:srgbClr val="FF388C"/>
      </a:accent2>
      <a:accent3>
        <a:srgbClr val="D519FF"/>
      </a:accent3>
      <a:accent4>
        <a:srgbClr val="68007F"/>
      </a:accent4>
      <a:accent5>
        <a:srgbClr val="005BD3"/>
      </a:accent5>
      <a:accent6>
        <a:srgbClr val="00349E"/>
      </a:accent6>
      <a:hlink>
        <a:srgbClr val="FF1B97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2465</TotalTime>
  <Words>727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Verve</vt:lpstr>
      <vt:lpstr>Chapter 10-Volcanoes and Other Igneous Activity</vt:lpstr>
      <vt:lpstr>Video</vt:lpstr>
      <vt:lpstr>Origin of Magma</vt:lpstr>
      <vt:lpstr>Forming Magma</vt:lpstr>
      <vt:lpstr>Factors Affecting Eruption</vt:lpstr>
      <vt:lpstr>Viscosity</vt:lpstr>
      <vt:lpstr>Factors Affecting Eruptions</vt:lpstr>
      <vt:lpstr>Slide 8</vt:lpstr>
      <vt:lpstr>Magma Composition</vt:lpstr>
      <vt:lpstr>The nature of  volcanic eruptions</vt:lpstr>
      <vt:lpstr>Volcanic Material</vt:lpstr>
      <vt:lpstr>A pahoehoe lava flow</vt:lpstr>
      <vt:lpstr>Aa lava flow</vt:lpstr>
      <vt:lpstr>Volcanic Material</vt:lpstr>
      <vt:lpstr>  Volcanic Material</vt:lpstr>
      <vt:lpstr>Slide 16</vt:lpstr>
      <vt:lpstr>A volcanic bomb</vt:lpstr>
      <vt:lpstr>Volcanoes</vt:lpstr>
      <vt:lpstr>Volcanoes</vt:lpstr>
      <vt:lpstr>Anatomy of a shield volcano</vt:lpstr>
      <vt:lpstr>Slide 21</vt:lpstr>
      <vt:lpstr>Volcanoes</vt:lpstr>
      <vt:lpstr>Cinder cone volcano</vt:lpstr>
      <vt:lpstr>Slide 24</vt:lpstr>
      <vt:lpstr>Volcanoes</vt:lpstr>
      <vt:lpstr>Anatomy of a  composite volcano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10-Volcanoes and Other Igneous Activity</dc:title>
  <dc:creator>Your User Name</dc:creator>
  <cp:lastModifiedBy>Owner</cp:lastModifiedBy>
  <cp:revision>77</cp:revision>
  <dcterms:created xsi:type="dcterms:W3CDTF">2010-08-11T00:57:56Z</dcterms:created>
  <dcterms:modified xsi:type="dcterms:W3CDTF">2011-08-08T17:13:02Z</dcterms:modified>
</cp:coreProperties>
</file>