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787C94-6869-415A-8E38-C4726F12F9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4.wav"/></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990600" y="228600"/>
            <a:ext cx="7162800" cy="762000"/>
          </a:xfrm>
          <a:noFill/>
          <a:ln/>
        </p:spPr>
        <p:txBody>
          <a:bodyPr/>
          <a:lstStyle/>
          <a:p>
            <a:r>
              <a:rPr lang="en-US" sz="4400" dirty="0">
                <a:effectLst>
                  <a:outerShdw blurRad="38100" dist="38100" dir="2700000" algn="tl">
                    <a:srgbClr val="000000"/>
                  </a:outerShdw>
                </a:effectLst>
                <a:latin typeface="Comic Sans MS" pitchFamily="66" charset="0"/>
              </a:rPr>
              <a:t>General Periodic Trends</a:t>
            </a:r>
            <a:endParaRPr lang="en-US" sz="4400" dirty="0">
              <a:effectLst>
                <a:outerShdw blurRad="38100" dist="38100" dir="2700000" algn="tl">
                  <a:srgbClr val="000000"/>
                </a:outerShdw>
              </a:effectLst>
            </a:endParaRPr>
          </a:p>
        </p:txBody>
      </p:sp>
      <p:sp>
        <p:nvSpPr>
          <p:cNvPr id="192515" name="Rectangle 3"/>
          <p:cNvSpPr>
            <a:spLocks noGrp="1" noChangeArrowheads="1"/>
          </p:cNvSpPr>
          <p:nvPr>
            <p:ph type="body" idx="1"/>
          </p:nvPr>
        </p:nvSpPr>
        <p:spPr>
          <a:xfrm>
            <a:off x="2362200" y="1066800"/>
            <a:ext cx="4191000" cy="1524000"/>
          </a:xfrm>
          <a:noFill/>
          <a:ln/>
        </p:spPr>
        <p:txBody>
          <a:bodyPr>
            <a:normAutofit fontScale="85000" lnSpcReduction="20000"/>
          </a:bodyPr>
          <a:lstStyle/>
          <a:p>
            <a:r>
              <a:rPr lang="en-US" sz="2800" dirty="0">
                <a:effectLst>
                  <a:outerShdw blurRad="38100" dist="38100" dir="2700000" algn="tl">
                    <a:srgbClr val="FFFFFF"/>
                  </a:outerShdw>
                </a:effectLst>
              </a:rPr>
              <a:t>Atomic and ionic size</a:t>
            </a:r>
          </a:p>
          <a:p>
            <a:r>
              <a:rPr lang="en-US" sz="2800" dirty="0">
                <a:effectLst>
                  <a:outerShdw blurRad="38100" dist="38100" dir="2700000" algn="tl">
                    <a:srgbClr val="FFFFFF"/>
                  </a:outerShdw>
                </a:effectLst>
              </a:rPr>
              <a:t>Ionization </a:t>
            </a:r>
            <a:r>
              <a:rPr lang="en-US" sz="2800" dirty="0" smtClean="0">
                <a:effectLst>
                  <a:outerShdw blurRad="38100" dist="38100" dir="2700000" algn="tl">
                    <a:srgbClr val="FFFFFF"/>
                  </a:outerShdw>
                </a:effectLst>
              </a:rPr>
              <a:t>energy</a:t>
            </a:r>
          </a:p>
          <a:p>
            <a:r>
              <a:rPr lang="en-US" sz="2800" smtClean="0">
                <a:effectLst>
                  <a:outerShdw blurRad="38100" dist="38100" dir="2700000" algn="tl">
                    <a:srgbClr val="FFFFFF"/>
                  </a:outerShdw>
                </a:effectLst>
              </a:rPr>
              <a:t>Electron Affinity</a:t>
            </a:r>
            <a:endParaRPr lang="en-US" sz="2800">
              <a:effectLst>
                <a:outerShdw blurRad="38100" dist="38100" dir="2700000" algn="tl">
                  <a:srgbClr val="FFFFFF"/>
                </a:outerShdw>
              </a:effectLst>
            </a:endParaRPr>
          </a:p>
          <a:p>
            <a:r>
              <a:rPr lang="en-US" sz="2800" dirty="0" err="1">
                <a:effectLst>
                  <a:outerShdw blurRad="38100" dist="38100" dir="2700000" algn="tl">
                    <a:srgbClr val="FFFFFF"/>
                  </a:outerShdw>
                </a:effectLst>
              </a:rPr>
              <a:t>Electronegativity</a:t>
            </a:r>
            <a:endParaRPr lang="en-US" sz="2800" dirty="0">
              <a:effectLst>
                <a:outerShdw blurRad="38100" dist="38100" dir="2700000" algn="tl">
                  <a:srgbClr val="FFFFFF"/>
                </a:outerShdw>
              </a:effectLst>
            </a:endParaRPr>
          </a:p>
        </p:txBody>
      </p:sp>
      <p:sp>
        <p:nvSpPr>
          <p:cNvPr id="192516" name="Rectangle 4"/>
          <p:cNvSpPr>
            <a:spLocks noChangeArrowheads="1"/>
          </p:cNvSpPr>
          <p:nvPr/>
        </p:nvSpPr>
        <p:spPr bwMode="auto">
          <a:xfrm>
            <a:off x="1001713" y="2859088"/>
            <a:ext cx="7104062" cy="3095625"/>
          </a:xfrm>
          <a:prstGeom prst="rect">
            <a:avLst/>
          </a:prstGeom>
          <a:solidFill>
            <a:srgbClr val="FFFFFF"/>
          </a:solidFill>
          <a:ln w="9525">
            <a:noFill/>
            <a:miter lim="800000"/>
            <a:headEnd/>
            <a:tailEnd/>
          </a:ln>
          <a:effectLst>
            <a:outerShdw dist="107763" dir="2700000" algn="ctr" rotWithShape="0">
              <a:schemeClr val="bg2"/>
            </a:outerShdw>
          </a:effectLst>
        </p:spPr>
        <p:txBody>
          <a:bodyPr/>
          <a:lstStyle/>
          <a:p>
            <a:endParaRPr lang="en-US"/>
          </a:p>
        </p:txBody>
      </p:sp>
      <p:pic>
        <p:nvPicPr>
          <p:cNvPr id="192517" name="Picture 5"/>
          <p:cNvPicPr>
            <a:picLocks noChangeAspect="1" noChangeArrowheads="1"/>
          </p:cNvPicPr>
          <p:nvPr/>
        </p:nvPicPr>
        <p:blipFill>
          <a:blip r:embed="rId2"/>
          <a:srcRect/>
          <a:stretch>
            <a:fillRect/>
          </a:stretch>
        </p:blipFill>
        <p:spPr bwMode="auto">
          <a:xfrm>
            <a:off x="4343400" y="3962400"/>
            <a:ext cx="3468688" cy="1973263"/>
          </a:xfrm>
          <a:prstGeom prst="rect">
            <a:avLst/>
          </a:prstGeom>
          <a:noFill/>
          <a:ln w="9525">
            <a:noFill/>
            <a:miter lim="800000"/>
            <a:headEnd/>
            <a:tailEnd/>
          </a:ln>
        </p:spPr>
      </p:pic>
      <p:grpSp>
        <p:nvGrpSpPr>
          <p:cNvPr id="2" name="Group 6"/>
          <p:cNvGrpSpPr>
            <a:grpSpLocks/>
          </p:cNvGrpSpPr>
          <p:nvPr/>
        </p:nvGrpSpPr>
        <p:grpSpPr bwMode="auto">
          <a:xfrm>
            <a:off x="2514600" y="3200400"/>
            <a:ext cx="5481638" cy="949325"/>
            <a:chOff x="2943" y="1804"/>
            <a:chExt cx="2891" cy="870"/>
          </a:xfrm>
        </p:grpSpPr>
        <p:sp>
          <p:nvSpPr>
            <p:cNvPr id="192519" name="Rectangle 7"/>
            <p:cNvSpPr>
              <a:spLocks noChangeArrowheads="1"/>
            </p:cNvSpPr>
            <p:nvPr/>
          </p:nvSpPr>
          <p:spPr bwMode="auto">
            <a:xfrm>
              <a:off x="2943" y="1804"/>
              <a:ext cx="2891" cy="404"/>
            </a:xfrm>
            <a:prstGeom prst="rect">
              <a:avLst/>
            </a:prstGeom>
            <a:noFill/>
            <a:ln w="9525">
              <a:noFill/>
              <a:miter lim="800000"/>
              <a:headEnd/>
              <a:tailEnd/>
            </a:ln>
          </p:spPr>
          <p:txBody>
            <a:bodyPr wrap="none" lIns="0" tIns="0" rIns="0" bIns="0">
              <a:spAutoFit/>
            </a:bodyPr>
            <a:lstStyle/>
            <a:p>
              <a:r>
                <a:rPr lang="en-US" sz="2900" b="1">
                  <a:solidFill>
                    <a:srgbClr val="005500"/>
                  </a:solidFill>
                  <a:effectLst/>
                </a:rPr>
                <a:t>Higher effective nuclear charge</a:t>
              </a:r>
              <a:endParaRPr lang="en-US" sz="2400" b="1">
                <a:solidFill>
                  <a:srgbClr val="037C03"/>
                </a:solidFill>
                <a:effectLst>
                  <a:outerShdw blurRad="38100" dist="38100" dir="2700000" algn="tl">
                    <a:srgbClr val="000000"/>
                  </a:outerShdw>
                </a:effectLst>
              </a:endParaRPr>
            </a:p>
          </p:txBody>
        </p:sp>
        <p:sp>
          <p:nvSpPr>
            <p:cNvPr id="192520" name="Rectangle 8"/>
            <p:cNvSpPr>
              <a:spLocks noChangeArrowheads="1"/>
            </p:cNvSpPr>
            <p:nvPr/>
          </p:nvSpPr>
          <p:spPr bwMode="auto">
            <a:xfrm>
              <a:off x="2943" y="2072"/>
              <a:ext cx="2555" cy="404"/>
            </a:xfrm>
            <a:prstGeom prst="rect">
              <a:avLst/>
            </a:prstGeom>
            <a:noFill/>
            <a:ln w="9525">
              <a:noFill/>
              <a:miter lim="800000"/>
              <a:headEnd/>
              <a:tailEnd/>
            </a:ln>
          </p:spPr>
          <p:txBody>
            <a:bodyPr wrap="none" lIns="0" tIns="0" rIns="0" bIns="0">
              <a:spAutoFit/>
            </a:bodyPr>
            <a:lstStyle/>
            <a:p>
              <a:r>
                <a:rPr lang="en-US" sz="2900" b="1">
                  <a:solidFill>
                    <a:srgbClr val="005500"/>
                  </a:solidFill>
                  <a:effectLst/>
                </a:rPr>
                <a:t>Electrons held more tightly </a:t>
              </a:r>
              <a:endParaRPr lang="en-US" sz="2400" b="1">
                <a:solidFill>
                  <a:srgbClr val="037C03"/>
                </a:solidFill>
                <a:effectLst>
                  <a:outerShdw blurRad="38100" dist="38100" dir="2700000" algn="tl">
                    <a:srgbClr val="000000"/>
                  </a:outerShdw>
                </a:effectLst>
              </a:endParaRPr>
            </a:p>
          </p:txBody>
        </p:sp>
        <p:sp>
          <p:nvSpPr>
            <p:cNvPr id="192521" name="Rectangle 9"/>
            <p:cNvSpPr>
              <a:spLocks noChangeArrowheads="1"/>
            </p:cNvSpPr>
            <p:nvPr/>
          </p:nvSpPr>
          <p:spPr bwMode="auto">
            <a:xfrm>
              <a:off x="2943" y="2339"/>
              <a:ext cx="0" cy="335"/>
            </a:xfrm>
            <a:prstGeom prst="rect">
              <a:avLst/>
            </a:prstGeom>
            <a:noFill/>
            <a:ln w="9525">
              <a:noFill/>
              <a:miter lim="800000"/>
              <a:headEnd/>
              <a:tailEnd/>
            </a:ln>
          </p:spPr>
          <p:txBody>
            <a:bodyPr wrap="none" lIns="0" tIns="0" rIns="0" bIns="0">
              <a:spAutoFit/>
            </a:bodyPr>
            <a:lstStyle/>
            <a:p>
              <a:endParaRPr lang="en-US" sz="2400" b="1">
                <a:solidFill>
                  <a:srgbClr val="037C03"/>
                </a:solidFill>
                <a:effectLst>
                  <a:outerShdw blurRad="38100" dist="38100" dir="2700000" algn="tl">
                    <a:srgbClr val="000000"/>
                  </a:outerShdw>
                </a:effectLst>
              </a:endParaRPr>
            </a:p>
          </p:txBody>
        </p:sp>
      </p:grpSp>
      <p:grpSp>
        <p:nvGrpSpPr>
          <p:cNvPr id="3" name="Group 10"/>
          <p:cNvGrpSpPr>
            <a:grpSpLocks/>
          </p:cNvGrpSpPr>
          <p:nvPr/>
        </p:nvGrpSpPr>
        <p:grpSpPr bwMode="auto">
          <a:xfrm>
            <a:off x="1006475" y="4351338"/>
            <a:ext cx="3529013" cy="1212850"/>
            <a:chOff x="634" y="2741"/>
            <a:chExt cx="2223" cy="764"/>
          </a:xfrm>
        </p:grpSpPr>
        <p:sp>
          <p:nvSpPr>
            <p:cNvPr id="192523" name="Rectangle 11"/>
            <p:cNvSpPr>
              <a:spLocks noChangeArrowheads="1"/>
            </p:cNvSpPr>
            <p:nvPr/>
          </p:nvSpPr>
          <p:spPr bwMode="auto">
            <a:xfrm>
              <a:off x="634" y="2741"/>
              <a:ext cx="1687" cy="278"/>
            </a:xfrm>
            <a:prstGeom prst="rect">
              <a:avLst/>
            </a:prstGeom>
            <a:noFill/>
            <a:ln w="9525">
              <a:noFill/>
              <a:miter lim="800000"/>
              <a:headEnd/>
              <a:tailEnd/>
            </a:ln>
          </p:spPr>
          <p:txBody>
            <a:bodyPr wrap="none" lIns="0" tIns="0" rIns="0" bIns="0">
              <a:spAutoFit/>
            </a:bodyPr>
            <a:lstStyle/>
            <a:p>
              <a:r>
                <a:rPr lang="en-US" sz="2900" b="1">
                  <a:solidFill>
                    <a:srgbClr val="FF0000"/>
                  </a:solidFill>
                  <a:effectLst/>
                </a:rPr>
                <a:t>Larger orbitals.</a:t>
              </a:r>
              <a:endParaRPr lang="en-US" sz="2400" b="1">
                <a:solidFill>
                  <a:srgbClr val="037C03"/>
                </a:solidFill>
                <a:effectLst>
                  <a:outerShdw blurRad="38100" dist="38100" dir="2700000" algn="tl">
                    <a:srgbClr val="000000"/>
                  </a:outerShdw>
                </a:effectLst>
              </a:endParaRPr>
            </a:p>
          </p:txBody>
        </p:sp>
        <p:sp>
          <p:nvSpPr>
            <p:cNvPr id="192524" name="Rectangle 12"/>
            <p:cNvSpPr>
              <a:spLocks noChangeArrowheads="1"/>
            </p:cNvSpPr>
            <p:nvPr/>
          </p:nvSpPr>
          <p:spPr bwMode="auto">
            <a:xfrm>
              <a:off x="634" y="3008"/>
              <a:ext cx="2223" cy="229"/>
            </a:xfrm>
            <a:prstGeom prst="rect">
              <a:avLst/>
            </a:prstGeom>
            <a:noFill/>
            <a:ln w="9525">
              <a:noFill/>
              <a:miter lim="800000"/>
              <a:headEnd/>
              <a:tailEnd/>
            </a:ln>
          </p:spPr>
          <p:txBody>
            <a:bodyPr wrap="none" lIns="0" tIns="0" rIns="0" bIns="0">
              <a:spAutoFit/>
            </a:bodyPr>
            <a:lstStyle/>
            <a:p>
              <a:r>
                <a:rPr lang="en-US" sz="2900" b="1">
                  <a:solidFill>
                    <a:srgbClr val="FF0000"/>
                  </a:solidFill>
                  <a:effectLst/>
                </a:rPr>
                <a:t>Electrons held less</a:t>
              </a:r>
              <a:endParaRPr lang="en-US" sz="2400" b="1">
                <a:solidFill>
                  <a:srgbClr val="037C03"/>
                </a:solidFill>
                <a:effectLst>
                  <a:outerShdw blurRad="38100" dist="38100" dir="2700000" algn="tl">
                    <a:srgbClr val="000000"/>
                  </a:outerShdw>
                </a:effectLst>
              </a:endParaRPr>
            </a:p>
          </p:txBody>
        </p:sp>
        <p:sp>
          <p:nvSpPr>
            <p:cNvPr id="192525" name="Rectangle 13"/>
            <p:cNvSpPr>
              <a:spLocks noChangeArrowheads="1"/>
            </p:cNvSpPr>
            <p:nvPr/>
          </p:nvSpPr>
          <p:spPr bwMode="auto">
            <a:xfrm>
              <a:off x="634" y="3276"/>
              <a:ext cx="879" cy="229"/>
            </a:xfrm>
            <a:prstGeom prst="rect">
              <a:avLst/>
            </a:prstGeom>
            <a:noFill/>
            <a:ln w="9525">
              <a:noFill/>
              <a:miter lim="800000"/>
              <a:headEnd/>
              <a:tailEnd/>
            </a:ln>
          </p:spPr>
          <p:txBody>
            <a:bodyPr wrap="none" lIns="0" tIns="0" rIns="0" bIns="0">
              <a:spAutoFit/>
            </a:bodyPr>
            <a:lstStyle/>
            <a:p>
              <a:r>
                <a:rPr lang="en-US" sz="2900" b="1">
                  <a:solidFill>
                    <a:srgbClr val="FF0000"/>
                  </a:solidFill>
                  <a:effectLst/>
                </a:rPr>
                <a:t>tightly.</a:t>
              </a:r>
              <a:endParaRPr lang="en-US" sz="2400" b="1">
                <a:solidFill>
                  <a:srgbClr val="037C03"/>
                </a:solidFill>
                <a:effectLst>
                  <a:outerShdw blurRad="38100" dist="38100" dir="2700000" algn="tl">
                    <a:srgbClr val="000000"/>
                  </a:outerShdw>
                </a:effectLst>
              </a:endParaRPr>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990600" y="381000"/>
            <a:ext cx="7162800" cy="762000"/>
          </a:xfrm>
          <a:noFill/>
          <a:ln/>
          <a:effectLst>
            <a:outerShdw dist="53882" dir="2700000" algn="ctr" rotWithShape="0">
              <a:schemeClr val="bg2"/>
            </a:outerShdw>
          </a:effectLst>
        </p:spPr>
        <p:txBody>
          <a:bodyPr/>
          <a:lstStyle/>
          <a:p>
            <a:r>
              <a:rPr lang="en-US" sz="4000">
                <a:solidFill>
                  <a:srgbClr val="EE9F10"/>
                </a:solidFill>
                <a:effectLst>
                  <a:outerShdw blurRad="38100" dist="38100" dir="2700000" algn="tl">
                    <a:srgbClr val="000000"/>
                  </a:outerShdw>
                </a:effectLst>
                <a:latin typeface="Comic Sans MS" pitchFamily="66" charset="0"/>
              </a:rPr>
              <a:t>Trends in Ion Sizes</a:t>
            </a:r>
            <a:endParaRPr lang="en-US" sz="4800">
              <a:solidFill>
                <a:srgbClr val="FAFD00"/>
              </a:solidFill>
              <a:effectLst>
                <a:outerShdw blurRad="38100" dist="38100" dir="2700000" algn="tl">
                  <a:srgbClr val="000000"/>
                </a:outerShdw>
              </a:effectLst>
            </a:endParaRPr>
          </a:p>
        </p:txBody>
      </p:sp>
      <p:pic>
        <p:nvPicPr>
          <p:cNvPr id="200707" name="Picture 3"/>
          <p:cNvPicPr>
            <a:picLocks noChangeAspect="1" noChangeArrowheads="1"/>
          </p:cNvPicPr>
          <p:nvPr/>
        </p:nvPicPr>
        <p:blipFill>
          <a:blip r:embed="rId2"/>
          <a:srcRect/>
          <a:stretch>
            <a:fillRect/>
          </a:stretch>
        </p:blipFill>
        <p:spPr bwMode="auto">
          <a:xfrm>
            <a:off x="850900" y="1219200"/>
            <a:ext cx="7442200" cy="4953000"/>
          </a:xfrm>
          <a:prstGeom prst="rect">
            <a:avLst/>
          </a:prstGeom>
          <a:noFill/>
          <a:ln w="12700">
            <a:noFill/>
            <a:miter lim="800000"/>
            <a:headEnd/>
            <a:tailEnd/>
          </a:ln>
          <a:effectLst/>
        </p:spPr>
      </p:pic>
      <p:sp>
        <p:nvSpPr>
          <p:cNvPr id="200708" name="Text Box 4"/>
          <p:cNvSpPr txBox="1">
            <a:spLocks noChangeArrowheads="1"/>
          </p:cNvSpPr>
          <p:nvPr/>
        </p:nvSpPr>
        <p:spPr bwMode="auto">
          <a:xfrm>
            <a:off x="6537325" y="6132513"/>
            <a:ext cx="1390650" cy="366712"/>
          </a:xfrm>
          <a:prstGeom prst="rect">
            <a:avLst/>
          </a:prstGeom>
          <a:noFill/>
          <a:ln w="50800">
            <a:noFill/>
            <a:miter lim="800000"/>
            <a:headEnd/>
            <a:tailEnd/>
          </a:ln>
          <a:effectLst/>
        </p:spPr>
        <p:txBody>
          <a:bodyPr wrap="none">
            <a:spAutoFit/>
          </a:bodyPr>
          <a:lstStyle/>
          <a:p>
            <a:r>
              <a:rPr lang="en-US" sz="1800" b="1">
                <a:solidFill>
                  <a:schemeClr val="tx1"/>
                </a:solidFill>
                <a:effectLst>
                  <a:outerShdw blurRad="38100" dist="38100" dir="2700000" algn="tl">
                    <a:srgbClr val="FFFFFF"/>
                  </a:outerShdw>
                </a:effectLst>
              </a:rPr>
              <a:t>Figure 8.13</a:t>
            </a:r>
            <a:endParaRPr lang="en-US" sz="2400" b="1">
              <a:solidFill>
                <a:srgbClr val="037C03"/>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dirty="0">
                <a:effectLst>
                  <a:outerShdw blurRad="38100" dist="38100" dir="2700000" algn="tl">
                    <a:srgbClr val="000000"/>
                  </a:outerShdw>
                </a:effectLst>
              </a:rPr>
              <a:t>Which is Bigger?</a:t>
            </a:r>
          </a:p>
        </p:txBody>
      </p:sp>
      <p:sp>
        <p:nvSpPr>
          <p:cNvPr id="210947" name="Rectangle 3"/>
          <p:cNvSpPr>
            <a:spLocks noGrp="1" noChangeArrowheads="1"/>
          </p:cNvSpPr>
          <p:nvPr>
            <p:ph type="body" sz="half" idx="1"/>
          </p:nvPr>
        </p:nvSpPr>
        <p:spPr/>
        <p:txBody>
          <a:bodyPr/>
          <a:lstStyle/>
          <a:p>
            <a:r>
              <a:rPr lang="en-US" sz="4000">
                <a:effectLst>
                  <a:outerShdw blurRad="38100" dist="38100" dir="2700000" algn="tl">
                    <a:srgbClr val="FFFFFF"/>
                  </a:outerShdw>
                </a:effectLst>
              </a:rPr>
              <a:t>Cl or Cl</a:t>
            </a:r>
            <a:r>
              <a:rPr lang="en-US" sz="4000" baseline="30000">
                <a:effectLst>
                  <a:outerShdw blurRad="38100" dist="38100" dir="2700000" algn="tl">
                    <a:srgbClr val="FFFFFF"/>
                  </a:outerShdw>
                </a:effectLst>
              </a:rPr>
              <a:t>-</a:t>
            </a:r>
            <a:r>
              <a:rPr lang="en-US" sz="4000">
                <a:effectLst>
                  <a:outerShdw blurRad="38100" dist="38100" dir="2700000" algn="tl">
                    <a:srgbClr val="FFFFFF"/>
                  </a:outerShdw>
                </a:effectLst>
              </a:rPr>
              <a:t> ?</a:t>
            </a:r>
          </a:p>
          <a:p>
            <a:r>
              <a:rPr lang="en-US" sz="4000">
                <a:effectLst>
                  <a:outerShdw blurRad="38100" dist="38100" dir="2700000" algn="tl">
                    <a:srgbClr val="FFFFFF"/>
                  </a:outerShdw>
                </a:effectLst>
              </a:rPr>
              <a:t>K</a:t>
            </a:r>
            <a:r>
              <a:rPr lang="en-US" sz="4000" baseline="30000">
                <a:effectLst>
                  <a:outerShdw blurRad="38100" dist="38100" dir="2700000" algn="tl">
                    <a:srgbClr val="FFFFFF"/>
                  </a:outerShdw>
                </a:effectLst>
              </a:rPr>
              <a:t>+</a:t>
            </a:r>
            <a:r>
              <a:rPr lang="en-US" sz="4000">
                <a:effectLst>
                  <a:outerShdw blurRad="38100" dist="38100" dir="2700000" algn="tl">
                    <a:srgbClr val="FFFFFF"/>
                  </a:outerShdw>
                </a:effectLst>
              </a:rPr>
              <a:t> or K ?</a:t>
            </a:r>
          </a:p>
          <a:p>
            <a:r>
              <a:rPr lang="en-US" sz="4000">
                <a:effectLst>
                  <a:outerShdw blurRad="38100" dist="38100" dir="2700000" algn="tl">
                    <a:srgbClr val="FFFFFF"/>
                  </a:outerShdw>
                </a:effectLst>
              </a:rPr>
              <a:t>Ca or Ca</a:t>
            </a:r>
            <a:r>
              <a:rPr lang="en-US" sz="4000" baseline="30000">
                <a:effectLst>
                  <a:outerShdw blurRad="38100" dist="38100" dir="2700000" algn="tl">
                    <a:srgbClr val="FFFFFF"/>
                  </a:outerShdw>
                </a:effectLst>
              </a:rPr>
              <a:t>+2</a:t>
            </a:r>
            <a:r>
              <a:rPr lang="en-US" sz="4000">
                <a:effectLst>
                  <a:outerShdw blurRad="38100" dist="38100" dir="2700000" algn="tl">
                    <a:srgbClr val="FFFFFF"/>
                  </a:outerShdw>
                </a:effectLst>
              </a:rPr>
              <a:t> ?</a:t>
            </a:r>
          </a:p>
          <a:p>
            <a:r>
              <a:rPr lang="en-US" sz="4000">
                <a:effectLst>
                  <a:outerShdw blurRad="38100" dist="38100" dir="2700000" algn="tl">
                    <a:srgbClr val="FFFFFF"/>
                  </a:outerShdw>
                </a:effectLst>
              </a:rPr>
              <a:t>I</a:t>
            </a:r>
            <a:r>
              <a:rPr lang="en-US" sz="4000" baseline="30000">
                <a:effectLst>
                  <a:outerShdw blurRad="38100" dist="38100" dir="2700000" algn="tl">
                    <a:srgbClr val="FFFFFF"/>
                  </a:outerShdw>
                </a:effectLst>
              </a:rPr>
              <a:t>-</a:t>
            </a:r>
            <a:r>
              <a:rPr lang="en-US" sz="4000">
                <a:effectLst>
                  <a:outerShdw blurRad="38100" dist="38100" dir="2700000" algn="tl">
                    <a:srgbClr val="FFFFFF"/>
                  </a:outerShdw>
                </a:effectLst>
              </a:rPr>
              <a:t> or Br</a:t>
            </a:r>
            <a:r>
              <a:rPr lang="en-US" sz="4000" baseline="30000">
                <a:effectLst>
                  <a:outerShdw blurRad="38100" dist="38100" dir="2700000" algn="tl">
                    <a:srgbClr val="FFFFFF"/>
                  </a:outerShdw>
                </a:effectLst>
              </a:rPr>
              <a:t>-</a:t>
            </a:r>
            <a:r>
              <a:rPr lang="en-US" sz="4000">
                <a:effectLst>
                  <a:outerShdw blurRad="38100" dist="38100" dir="2700000" algn="tl">
                    <a:srgbClr val="FFFFFF"/>
                  </a:outerShdw>
                </a:effectLst>
              </a:rPr>
              <a:t> ?</a:t>
            </a:r>
          </a:p>
          <a:p>
            <a:pPr>
              <a:buFontTx/>
              <a:buNone/>
            </a:pPr>
            <a:endParaRPr lang="en-US" sz="4000">
              <a:effectLst>
                <a:outerShdw blurRad="38100" dist="38100" dir="2700000" algn="tl">
                  <a:srgbClr val="FFFFFF"/>
                </a:outerShdw>
              </a:effectLst>
            </a:endParaRPr>
          </a:p>
        </p:txBody>
      </p:sp>
      <p:pic>
        <p:nvPicPr>
          <p:cNvPr id="210948" name="Picture 4">
            <a:hlinkClick r:id="" action="ppaction://media"/>
          </p:cNvPr>
          <p:cNvPicPr>
            <a:picLocks noRot="1" noChangeAspect="1" noChangeArrowheads="1"/>
          </p:cNvPicPr>
          <p:nvPr>
            <a:wavAudioFile r:embed="rId1" name="panther.wav"/>
          </p:nvPr>
        </p:nvPicPr>
        <p:blipFill>
          <a:blip r:embed="rId3"/>
          <a:srcRect/>
          <a:stretch>
            <a:fillRect/>
          </a:stretch>
        </p:blipFill>
        <p:spPr bwMode="auto">
          <a:xfrm>
            <a:off x="8839200" y="7010400"/>
            <a:ext cx="304800" cy="30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72" fill="hold"/>
                                        <p:tgtEl>
                                          <p:spTgt spid="2109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094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body" idx="1"/>
          </p:nvPr>
        </p:nvSpPr>
        <p:spPr>
          <a:xfrm>
            <a:off x="3733800" y="2628900"/>
            <a:ext cx="5105400" cy="3009900"/>
          </a:xfrm>
          <a:noFill/>
          <a:ln/>
        </p:spPr>
        <p:txBody>
          <a:bodyPr/>
          <a:lstStyle/>
          <a:p>
            <a:pPr algn="ctr">
              <a:lnSpc>
                <a:spcPct val="100000"/>
              </a:lnSpc>
              <a:buFontTx/>
              <a:buNone/>
            </a:pPr>
            <a:r>
              <a:rPr lang="en-US" dirty="0">
                <a:effectLst>
                  <a:outerShdw blurRad="38100" dist="38100" dir="2700000" algn="tl">
                    <a:srgbClr val="FFFFFF"/>
                  </a:outerShdw>
                </a:effectLst>
              </a:rPr>
              <a:t>Mg (g)  +  </a:t>
            </a:r>
            <a:r>
              <a:rPr lang="en-US" dirty="0">
                <a:solidFill>
                  <a:schemeClr val="tx2"/>
                </a:solidFill>
                <a:effectLst>
                  <a:outerShdw blurRad="38100" dist="38100" dir="2700000" algn="tl">
                    <a:srgbClr val="000000"/>
                  </a:outerShdw>
                </a:effectLst>
              </a:rPr>
              <a:t>738 kJ</a:t>
            </a:r>
            <a:r>
              <a:rPr lang="en-US" dirty="0">
                <a:solidFill>
                  <a:schemeClr val="tx2"/>
                </a:solidFill>
                <a:effectLst>
                  <a:outerShdw blurRad="38100" dist="38100" dir="2700000" algn="tl">
                    <a:srgbClr val="FFFFFF"/>
                  </a:outerShdw>
                </a:effectLst>
              </a:rPr>
              <a:t>  </a:t>
            </a:r>
            <a:r>
              <a:rPr lang="en-US" dirty="0">
                <a:effectLst>
                  <a:outerShdw blurRad="38100" dist="38100" dir="2700000" algn="tl">
                    <a:srgbClr val="FFFFFF"/>
                  </a:outerShdw>
                </a:effectLst>
              </a:rPr>
              <a:t>---&gt;  Mg</a:t>
            </a:r>
            <a:r>
              <a:rPr lang="en-US" baseline="30000" dirty="0">
                <a:effectLst>
                  <a:outerShdw blurRad="38100" dist="38100" dir="2700000" algn="tl">
                    <a:srgbClr val="FFFFFF"/>
                  </a:outerShdw>
                </a:effectLst>
              </a:rPr>
              <a:t>+</a:t>
            </a:r>
            <a:r>
              <a:rPr lang="en-US" dirty="0">
                <a:effectLst>
                  <a:outerShdw blurRad="38100" dist="38100" dir="2700000" algn="tl">
                    <a:srgbClr val="FFFFFF"/>
                  </a:outerShdw>
                </a:effectLst>
              </a:rPr>
              <a:t> (g) + e-</a:t>
            </a:r>
          </a:p>
          <a:p>
            <a:pPr algn="ctr">
              <a:lnSpc>
                <a:spcPct val="100000"/>
              </a:lnSpc>
              <a:buFontTx/>
              <a:buNone/>
            </a:pPr>
            <a:r>
              <a:rPr lang="en-US" sz="2800" dirty="0">
                <a:effectLst>
                  <a:outerShdw blurRad="38100" dist="38100" dir="2700000" algn="tl">
                    <a:srgbClr val="FFFFFF"/>
                  </a:outerShdw>
                </a:effectLst>
              </a:rPr>
              <a:t>This is called the FIRST ionization energy because we removed only the OUTERMOST electron</a:t>
            </a:r>
          </a:p>
        </p:txBody>
      </p:sp>
      <p:sp>
        <p:nvSpPr>
          <p:cNvPr id="202755" name="Text Box 3"/>
          <p:cNvSpPr txBox="1">
            <a:spLocks noChangeArrowheads="1"/>
          </p:cNvSpPr>
          <p:nvPr/>
        </p:nvSpPr>
        <p:spPr bwMode="auto">
          <a:xfrm>
            <a:off x="1143000" y="5257800"/>
            <a:ext cx="7108825" cy="1200329"/>
          </a:xfrm>
          <a:prstGeom prst="rect">
            <a:avLst/>
          </a:prstGeom>
          <a:noFill/>
          <a:ln w="50800">
            <a:noFill/>
            <a:miter lim="800000"/>
            <a:headEnd/>
            <a:tailEnd/>
          </a:ln>
          <a:effectLst/>
        </p:spPr>
        <p:txBody>
          <a:bodyPr>
            <a:spAutoFit/>
          </a:bodyPr>
          <a:lstStyle/>
          <a:p>
            <a:pPr algn="ctr"/>
            <a:r>
              <a:rPr lang="en-US" sz="2400" b="1" dirty="0">
                <a:solidFill>
                  <a:schemeClr val="tx1"/>
                </a:solidFill>
                <a:effectLst>
                  <a:outerShdw blurRad="38100" dist="38100" dir="2700000" algn="tl">
                    <a:srgbClr val="FFFFFF"/>
                  </a:outerShdw>
                </a:effectLst>
              </a:rPr>
              <a:t>Mg</a:t>
            </a:r>
            <a:r>
              <a:rPr lang="en-US" sz="2400" b="1" baseline="30000" dirty="0">
                <a:solidFill>
                  <a:schemeClr val="tx1"/>
                </a:solidFill>
                <a:effectLst>
                  <a:outerShdw blurRad="38100" dist="38100" dir="2700000" algn="tl">
                    <a:srgbClr val="FFFFFF"/>
                  </a:outerShdw>
                </a:effectLst>
              </a:rPr>
              <a:t>+ </a:t>
            </a:r>
            <a:r>
              <a:rPr lang="en-US" sz="2400" b="1" dirty="0">
                <a:solidFill>
                  <a:schemeClr val="tx1"/>
                </a:solidFill>
                <a:effectLst>
                  <a:outerShdw blurRad="38100" dist="38100" dir="2700000" algn="tl">
                    <a:srgbClr val="FFFFFF"/>
                  </a:outerShdw>
                </a:effectLst>
              </a:rPr>
              <a:t>(g)  +  </a:t>
            </a:r>
            <a:r>
              <a:rPr lang="en-US" sz="2400" b="1" dirty="0">
                <a:solidFill>
                  <a:schemeClr val="tx2"/>
                </a:solidFill>
                <a:effectLst>
                  <a:outerShdw blurRad="38100" dist="38100" dir="2700000" algn="tl">
                    <a:srgbClr val="000000"/>
                  </a:outerShdw>
                </a:effectLst>
              </a:rPr>
              <a:t>1451 kJ</a:t>
            </a:r>
            <a:r>
              <a:rPr lang="en-US" sz="2400" b="1" dirty="0">
                <a:solidFill>
                  <a:schemeClr val="tx2"/>
                </a:solidFill>
                <a:effectLst>
                  <a:outerShdw blurRad="38100" dist="38100" dir="2700000" algn="tl">
                    <a:srgbClr val="FFFFFF"/>
                  </a:outerShdw>
                </a:effectLst>
              </a:rPr>
              <a:t>  </a:t>
            </a:r>
            <a:r>
              <a:rPr lang="en-US" sz="2400" b="1" dirty="0">
                <a:solidFill>
                  <a:schemeClr val="tx1"/>
                </a:solidFill>
                <a:effectLst>
                  <a:outerShdw blurRad="38100" dist="38100" dir="2700000" algn="tl">
                    <a:srgbClr val="FFFFFF"/>
                  </a:outerShdw>
                </a:effectLst>
              </a:rPr>
              <a:t>---&gt;  Mg</a:t>
            </a:r>
            <a:r>
              <a:rPr lang="en-US" sz="2400" b="1" baseline="30000" dirty="0">
                <a:solidFill>
                  <a:schemeClr val="tx1"/>
                </a:solidFill>
                <a:effectLst>
                  <a:outerShdw blurRad="38100" dist="38100" dir="2700000" algn="tl">
                    <a:srgbClr val="FFFFFF"/>
                  </a:outerShdw>
                </a:effectLst>
              </a:rPr>
              <a:t>2+</a:t>
            </a:r>
            <a:r>
              <a:rPr lang="en-US" sz="2400" b="1" dirty="0">
                <a:solidFill>
                  <a:schemeClr val="tx1"/>
                </a:solidFill>
                <a:effectLst>
                  <a:outerShdw blurRad="38100" dist="38100" dir="2700000" algn="tl">
                    <a:srgbClr val="FFFFFF"/>
                  </a:outerShdw>
                </a:effectLst>
              </a:rPr>
              <a:t> (g) + e-</a:t>
            </a:r>
          </a:p>
          <a:p>
            <a:pPr algn="ctr"/>
            <a:r>
              <a:rPr lang="en-US" sz="2400" b="1" dirty="0">
                <a:solidFill>
                  <a:schemeClr val="tx1"/>
                </a:solidFill>
                <a:effectLst>
                  <a:outerShdw blurRad="38100" dist="38100" dir="2700000" algn="tl">
                    <a:srgbClr val="FFFFFF"/>
                  </a:outerShdw>
                </a:effectLst>
              </a:rPr>
              <a:t>This is the SECOND IE.</a:t>
            </a:r>
            <a:endParaRPr lang="en-US" sz="2400" dirty="0">
              <a:solidFill>
                <a:schemeClr val="tx1"/>
              </a:solidFill>
              <a:effectLst>
                <a:outerShdw blurRad="38100" dist="38100" dir="2700000" algn="tl">
                  <a:srgbClr val="FFFFFF"/>
                </a:outerShdw>
              </a:effectLst>
              <a:latin typeface="Times" charset="0"/>
            </a:endParaRPr>
          </a:p>
          <a:p>
            <a:endParaRPr lang="en-US" sz="2400" b="1" dirty="0">
              <a:solidFill>
                <a:srgbClr val="037C03"/>
              </a:solidFill>
              <a:effectLst>
                <a:outerShdw blurRad="38100" dist="38100" dir="2700000" algn="tl">
                  <a:srgbClr val="000000"/>
                </a:outerShdw>
              </a:effectLst>
            </a:endParaRPr>
          </a:p>
        </p:txBody>
      </p:sp>
      <p:sp>
        <p:nvSpPr>
          <p:cNvPr id="202757" name="Rectangle 5"/>
          <p:cNvSpPr>
            <a:spLocks noChangeArrowheads="1"/>
          </p:cNvSpPr>
          <p:nvPr/>
        </p:nvSpPr>
        <p:spPr bwMode="auto">
          <a:xfrm>
            <a:off x="533400" y="1524000"/>
            <a:ext cx="7848600" cy="990600"/>
          </a:xfrm>
          <a:prstGeom prst="rect">
            <a:avLst/>
          </a:prstGeom>
          <a:solidFill>
            <a:srgbClr val="FCFEB9"/>
          </a:solidFill>
          <a:ln w="12700">
            <a:noFill/>
            <a:miter lim="800000"/>
            <a:headEnd/>
            <a:tailEnd/>
          </a:ln>
          <a:effectLst>
            <a:outerShdw dist="107763" dir="2700000" algn="ctr" rotWithShape="0">
              <a:schemeClr val="bg2"/>
            </a:outerShdw>
          </a:effectLst>
        </p:spPr>
        <p:txBody>
          <a:bodyPr wrap="none" anchor="ctr"/>
          <a:lstStyle/>
          <a:p>
            <a:endParaRPr lang="en-US"/>
          </a:p>
        </p:txBody>
      </p:sp>
      <p:sp>
        <p:nvSpPr>
          <p:cNvPr id="202758" name="Rectangle 6"/>
          <p:cNvSpPr>
            <a:spLocks noChangeArrowheads="1"/>
          </p:cNvSpPr>
          <p:nvPr/>
        </p:nvSpPr>
        <p:spPr bwMode="auto">
          <a:xfrm>
            <a:off x="685800" y="1600200"/>
            <a:ext cx="7696200" cy="990600"/>
          </a:xfrm>
          <a:prstGeom prst="rect">
            <a:avLst/>
          </a:prstGeom>
          <a:noFill/>
          <a:ln w="12700">
            <a:noFill/>
            <a:miter lim="800000"/>
            <a:headEnd/>
            <a:tailEnd/>
          </a:ln>
          <a:effectLst/>
        </p:spPr>
        <p:txBody>
          <a:bodyPr lIns="90487" tIns="44450" rIns="90487" bIns="44450"/>
          <a:lstStyle/>
          <a:p>
            <a:pPr marL="285750" indent="-285750">
              <a:spcBef>
                <a:spcPct val="30000"/>
              </a:spcBef>
              <a:buSzPct val="100000"/>
            </a:pPr>
            <a:r>
              <a:rPr lang="en-US" b="1">
                <a:solidFill>
                  <a:schemeClr val="tx1"/>
                </a:solidFill>
                <a:effectLst>
                  <a:outerShdw blurRad="38100" dist="38100" dir="2700000" algn="tl">
                    <a:srgbClr val="FFFFFF"/>
                  </a:outerShdw>
                </a:effectLst>
              </a:rPr>
              <a:t>IE = energy required to remove an electron from an atom (in the gas phase).</a:t>
            </a:r>
          </a:p>
        </p:txBody>
      </p:sp>
      <p:sp>
        <p:nvSpPr>
          <p:cNvPr id="202759" name="Rectangle 7"/>
          <p:cNvSpPr>
            <a:spLocks noGrp="1" noChangeArrowheads="1"/>
          </p:cNvSpPr>
          <p:nvPr>
            <p:ph type="title"/>
          </p:nvPr>
        </p:nvSpPr>
        <p:spPr>
          <a:xfrm>
            <a:off x="990600" y="381000"/>
            <a:ext cx="7162800" cy="685800"/>
          </a:xfrm>
          <a:solidFill>
            <a:srgbClr val="C8FEC8"/>
          </a:solidFill>
          <a:ln/>
          <a:effectLst>
            <a:outerShdw dist="107763" dir="2700000" algn="ctr" rotWithShape="0">
              <a:schemeClr val="bg2"/>
            </a:outerShdw>
          </a:effectLst>
        </p:spPr>
        <p:txBody>
          <a:bodyPr/>
          <a:lstStyle/>
          <a:p>
            <a:r>
              <a:rPr lang="en-US" sz="3200">
                <a:effectLst>
                  <a:outerShdw blurRad="38100" dist="38100" dir="2700000" algn="tl">
                    <a:srgbClr val="FFFFFF"/>
                  </a:outerShdw>
                </a:effectLst>
                <a:latin typeface="Comic Sans MS" pitchFamily="66" charset="0"/>
              </a:rPr>
              <a:t>Ionization Energy</a:t>
            </a:r>
            <a:endParaRPr lang="en-US" sz="2800">
              <a:effectLst>
                <a:outerShdw blurRad="38100" dist="38100" dir="2700000" algn="tl">
                  <a:srgbClr val="FFFFFF"/>
                </a:outerShdw>
              </a:effectLst>
            </a:endParaRPr>
          </a:p>
        </p:txBody>
      </p:sp>
      <p:graphicFrame>
        <p:nvGraphicFramePr>
          <p:cNvPr id="202760" name="Object 8">
            <a:hlinkClick r:id="" action="ppaction://ole?verb=0"/>
          </p:cNvPr>
          <p:cNvGraphicFramePr>
            <a:graphicFrameLocks noChangeAspect="1"/>
          </p:cNvGraphicFramePr>
          <p:nvPr/>
        </p:nvGraphicFramePr>
        <p:xfrm>
          <a:off x="0" y="3352800"/>
          <a:ext cx="3630613" cy="1504950"/>
        </p:xfrm>
        <a:graphic>
          <a:graphicData uri="http://schemas.openxmlformats.org/presentationml/2006/ole">
            <p:oleObj spid="_x0000_s1026" name="QuickTime Movie" r:id="rId3" imgW="2688559" imgH="1113897"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dissolve">
                                      <p:cBhvr>
                                        <p:cTn id="7" dur="500"/>
                                        <p:tgtEl>
                                          <p:spTgt spid="202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762000" y="2438400"/>
            <a:ext cx="5029200" cy="1371600"/>
          </a:xfrm>
          <a:prstGeom prst="rect">
            <a:avLst/>
          </a:prstGeom>
          <a:solidFill>
            <a:srgbClr val="FFC5CF"/>
          </a:solidFill>
          <a:ln w="12700">
            <a:noFill/>
            <a:miter lim="800000"/>
            <a:headEnd/>
            <a:tailEnd/>
          </a:ln>
          <a:effectLst>
            <a:outerShdw dist="107763" dir="2700000" algn="ctr" rotWithShape="0">
              <a:schemeClr val="bg2"/>
            </a:outerShdw>
          </a:effectLst>
        </p:spPr>
        <p:txBody>
          <a:bodyPr wrap="none" anchor="ctr"/>
          <a:lstStyle/>
          <a:p>
            <a:endParaRPr lang="en-US"/>
          </a:p>
        </p:txBody>
      </p:sp>
      <p:sp>
        <p:nvSpPr>
          <p:cNvPr id="203779" name="Rectangle 3"/>
          <p:cNvSpPr>
            <a:spLocks noGrp="1" noChangeArrowheads="1"/>
          </p:cNvSpPr>
          <p:nvPr>
            <p:ph type="title"/>
          </p:nvPr>
        </p:nvSpPr>
        <p:spPr>
          <a:xfrm>
            <a:off x="990600" y="304800"/>
            <a:ext cx="7086600" cy="762000"/>
          </a:xfrm>
          <a:solidFill>
            <a:srgbClr val="FCFEB9"/>
          </a:solidFill>
          <a:ln/>
          <a:effectLst>
            <a:outerShdw dist="107763" dir="2700000" algn="ctr" rotWithShape="0">
              <a:schemeClr val="bg2"/>
            </a:outerShdw>
          </a:effectLst>
        </p:spPr>
        <p:txBody>
          <a:bodyPr>
            <a:normAutofit fontScale="90000"/>
          </a:bodyPr>
          <a:lstStyle/>
          <a:p>
            <a:r>
              <a:rPr lang="en-US">
                <a:effectLst>
                  <a:outerShdw blurRad="38100" dist="38100" dir="2700000" algn="tl">
                    <a:srgbClr val="FFFFFF"/>
                  </a:outerShdw>
                </a:effectLst>
                <a:latin typeface="Comic Sans MS" pitchFamily="66" charset="0"/>
              </a:rPr>
              <a:t>Trends in Ionization Energy</a:t>
            </a:r>
            <a:endParaRPr lang="en-US" sz="4000">
              <a:effectLst>
                <a:outerShdw blurRad="38100" dist="38100" dir="2700000" algn="tl">
                  <a:srgbClr val="FFFFFF"/>
                </a:outerShdw>
              </a:effectLst>
            </a:endParaRPr>
          </a:p>
        </p:txBody>
      </p:sp>
      <p:sp>
        <p:nvSpPr>
          <p:cNvPr id="203780" name="Rectangle 4"/>
          <p:cNvSpPr>
            <a:spLocks noGrp="1" noChangeArrowheads="1"/>
          </p:cNvSpPr>
          <p:nvPr>
            <p:ph type="body" idx="1"/>
          </p:nvPr>
        </p:nvSpPr>
        <p:spPr>
          <a:xfrm>
            <a:off x="762000" y="1295400"/>
            <a:ext cx="4953000" cy="4724400"/>
          </a:xfrm>
          <a:noFill/>
          <a:ln/>
        </p:spPr>
        <p:txBody>
          <a:bodyPr>
            <a:normAutofit lnSpcReduction="10000"/>
          </a:bodyPr>
          <a:lstStyle/>
          <a:p>
            <a:pPr>
              <a:lnSpc>
                <a:spcPct val="100000"/>
              </a:lnSpc>
            </a:pPr>
            <a:r>
              <a:rPr lang="en-US" sz="2800" dirty="0">
                <a:effectLst>
                  <a:outerShdw blurRad="38100" dist="38100" dir="2700000" algn="tl">
                    <a:srgbClr val="FFFFFF"/>
                  </a:outerShdw>
                </a:effectLst>
              </a:rPr>
              <a:t>IE increases across a period because the positive charge increases</a:t>
            </a:r>
            <a:r>
              <a:rPr lang="en-US" sz="2800" dirty="0" smtClean="0">
                <a:effectLst>
                  <a:outerShdw blurRad="38100" dist="38100" dir="2700000" algn="tl">
                    <a:srgbClr val="FFFFFF"/>
                  </a:outerShdw>
                </a:effectLst>
              </a:rPr>
              <a:t>.</a:t>
            </a:r>
          </a:p>
          <a:p>
            <a:pPr>
              <a:lnSpc>
                <a:spcPct val="100000"/>
              </a:lnSpc>
            </a:pPr>
            <a:r>
              <a:rPr lang="en-US" sz="2800" dirty="0" smtClean="0">
                <a:effectLst>
                  <a:outerShdw blurRad="38100" dist="38100" dir="2700000" algn="tl">
                    <a:srgbClr val="FFFFFF"/>
                  </a:outerShdw>
                </a:effectLst>
              </a:rPr>
              <a:t>Remember, low energy means easier. Removing an electron from Li than F</a:t>
            </a:r>
            <a:endParaRPr lang="en-US" sz="2800" dirty="0">
              <a:effectLst>
                <a:outerShdw blurRad="38100" dist="38100" dir="2700000" algn="tl">
                  <a:srgbClr val="FFFFFF"/>
                </a:outerShdw>
              </a:effectLst>
            </a:endParaRPr>
          </a:p>
          <a:p>
            <a:pPr>
              <a:lnSpc>
                <a:spcPct val="100000"/>
              </a:lnSpc>
            </a:pPr>
            <a:r>
              <a:rPr lang="en-US" sz="2800" dirty="0">
                <a:effectLst>
                  <a:outerShdw blurRad="38100" dist="38100" dir="2700000" algn="tl">
                    <a:srgbClr val="FFFFFF"/>
                  </a:outerShdw>
                </a:effectLst>
              </a:rPr>
              <a:t>Metals lose electrons more easily than nonmetals.</a:t>
            </a:r>
          </a:p>
          <a:p>
            <a:pPr>
              <a:lnSpc>
                <a:spcPct val="100000"/>
              </a:lnSpc>
            </a:pPr>
            <a:r>
              <a:rPr lang="en-US" sz="2800" dirty="0">
                <a:effectLst>
                  <a:outerShdw blurRad="38100" dist="38100" dir="2700000" algn="tl">
                    <a:srgbClr val="FFFFFF"/>
                  </a:outerShdw>
                </a:effectLst>
              </a:rPr>
              <a:t>Nonmetals lose electrons with difficulty (they like to GAIN electrons).</a:t>
            </a:r>
          </a:p>
        </p:txBody>
      </p:sp>
      <p:pic>
        <p:nvPicPr>
          <p:cNvPr id="203781" name="Picture 5"/>
          <p:cNvPicPr>
            <a:picLocks noChangeArrowheads="1"/>
          </p:cNvPicPr>
          <p:nvPr/>
        </p:nvPicPr>
        <p:blipFill>
          <a:blip r:embed="rId2"/>
          <a:srcRect/>
          <a:stretch>
            <a:fillRect/>
          </a:stretch>
        </p:blipFill>
        <p:spPr bwMode="auto">
          <a:xfrm>
            <a:off x="5956300" y="1765300"/>
            <a:ext cx="2540000" cy="3492500"/>
          </a:xfrm>
          <a:prstGeom prst="rect">
            <a:avLst/>
          </a:prstGeom>
          <a:solidFill>
            <a:schemeClr val="bg1"/>
          </a:solidFill>
          <a:ln w="12700">
            <a:noFill/>
            <a:miter lim="800000"/>
            <a:headEnd/>
            <a:tailEnd/>
          </a:ln>
          <a:effectLst>
            <a:outerShdw dist="107763" dir="2700000" algn="ctr" rotWithShape="0">
              <a:schemeClr val="bg2"/>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3780">
                                            <p:txEl>
                                              <p:pRg st="0" end="0"/>
                                            </p:txEl>
                                          </p:spTgt>
                                        </p:tgtEl>
                                        <p:attrNameLst>
                                          <p:attrName>style.visibility</p:attrName>
                                        </p:attrNameLst>
                                      </p:cBhvr>
                                      <p:to>
                                        <p:strVal val="visible"/>
                                      </p:to>
                                    </p:set>
                                    <p:animEffect transition="in" filter="dissolve">
                                      <p:cBhvr>
                                        <p:cTn id="7" dur="500"/>
                                        <p:tgtEl>
                                          <p:spTgt spid="2037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3780">
                                            <p:txEl>
                                              <p:pRg st="1" end="1"/>
                                            </p:txEl>
                                          </p:spTgt>
                                        </p:tgtEl>
                                        <p:attrNameLst>
                                          <p:attrName>style.visibility</p:attrName>
                                        </p:attrNameLst>
                                      </p:cBhvr>
                                      <p:to>
                                        <p:strVal val="visible"/>
                                      </p:to>
                                    </p:set>
                                    <p:animEffect transition="in" filter="dissolve">
                                      <p:cBhvr>
                                        <p:cTn id="12" dur="500"/>
                                        <p:tgtEl>
                                          <p:spTgt spid="2037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3780">
                                            <p:txEl>
                                              <p:pRg st="2" end="2"/>
                                            </p:txEl>
                                          </p:spTgt>
                                        </p:tgtEl>
                                        <p:attrNameLst>
                                          <p:attrName>style.visibility</p:attrName>
                                        </p:attrNameLst>
                                      </p:cBhvr>
                                      <p:to>
                                        <p:strVal val="visible"/>
                                      </p:to>
                                    </p:set>
                                    <p:animEffect transition="in" filter="dissolve">
                                      <p:cBhvr>
                                        <p:cTn id="17" dur="500"/>
                                        <p:tgtEl>
                                          <p:spTgt spid="2037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3780">
                                            <p:txEl>
                                              <p:pRg st="3" end="3"/>
                                            </p:txEl>
                                          </p:spTgt>
                                        </p:tgtEl>
                                        <p:attrNameLst>
                                          <p:attrName>style.visibility</p:attrName>
                                        </p:attrNameLst>
                                      </p:cBhvr>
                                      <p:to>
                                        <p:strVal val="visible"/>
                                      </p:to>
                                    </p:set>
                                    <p:animEffect transition="in" filter="dissolve">
                                      <p:cBhvr>
                                        <p:cTn id="22" dur="500"/>
                                        <p:tgtEl>
                                          <p:spTgt spid="2037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685800" y="1905000"/>
            <a:ext cx="4876800" cy="1066800"/>
          </a:xfrm>
          <a:prstGeom prst="rect">
            <a:avLst/>
          </a:prstGeom>
          <a:solidFill>
            <a:srgbClr val="FFC5CF"/>
          </a:solidFill>
          <a:ln w="12700">
            <a:noFill/>
            <a:miter lim="800000"/>
            <a:headEnd/>
            <a:tailEnd/>
          </a:ln>
          <a:effectLst>
            <a:outerShdw dist="107763" dir="2700000" algn="ctr" rotWithShape="0">
              <a:schemeClr val="bg2"/>
            </a:outerShdw>
          </a:effectLst>
        </p:spPr>
        <p:txBody>
          <a:bodyPr wrap="none" anchor="ctr"/>
          <a:lstStyle/>
          <a:p>
            <a:endParaRPr lang="en-US"/>
          </a:p>
        </p:txBody>
      </p:sp>
      <p:sp>
        <p:nvSpPr>
          <p:cNvPr id="204803" name="Rectangle 3"/>
          <p:cNvSpPr>
            <a:spLocks noGrp="1" noChangeArrowheads="1"/>
          </p:cNvSpPr>
          <p:nvPr>
            <p:ph type="title"/>
          </p:nvPr>
        </p:nvSpPr>
        <p:spPr>
          <a:xfrm>
            <a:off x="914400" y="685800"/>
            <a:ext cx="7086600" cy="762000"/>
          </a:xfrm>
          <a:solidFill>
            <a:srgbClr val="FCFEB9"/>
          </a:solidFill>
          <a:ln/>
          <a:effectLst>
            <a:outerShdw dist="107763" dir="2700000" algn="ctr" rotWithShape="0">
              <a:schemeClr val="bg2"/>
            </a:outerShdw>
          </a:effectLst>
        </p:spPr>
        <p:txBody>
          <a:bodyPr>
            <a:normAutofit fontScale="90000"/>
          </a:bodyPr>
          <a:lstStyle/>
          <a:p>
            <a:r>
              <a:rPr lang="en-US">
                <a:effectLst>
                  <a:outerShdw blurRad="38100" dist="38100" dir="2700000" algn="tl">
                    <a:srgbClr val="FFFFFF"/>
                  </a:outerShdw>
                </a:effectLst>
                <a:latin typeface="Comic Sans MS" pitchFamily="66" charset="0"/>
              </a:rPr>
              <a:t>Trends in Ionization Energy</a:t>
            </a:r>
            <a:endParaRPr lang="en-US" sz="4000">
              <a:effectLst>
                <a:outerShdw blurRad="38100" dist="38100" dir="2700000" algn="tl">
                  <a:srgbClr val="FFFFFF"/>
                </a:outerShdw>
              </a:effectLst>
            </a:endParaRPr>
          </a:p>
        </p:txBody>
      </p:sp>
      <p:sp>
        <p:nvSpPr>
          <p:cNvPr id="204804" name="Rectangle 4"/>
          <p:cNvSpPr>
            <a:spLocks noGrp="1" noChangeArrowheads="1"/>
          </p:cNvSpPr>
          <p:nvPr>
            <p:ph type="body" idx="1"/>
          </p:nvPr>
        </p:nvSpPr>
        <p:spPr>
          <a:xfrm>
            <a:off x="762000" y="1905000"/>
            <a:ext cx="4876800" cy="3581400"/>
          </a:xfrm>
          <a:noFill/>
          <a:ln/>
        </p:spPr>
        <p:txBody>
          <a:bodyPr>
            <a:normAutofit fontScale="92500" lnSpcReduction="10000"/>
          </a:bodyPr>
          <a:lstStyle/>
          <a:p>
            <a:pPr>
              <a:lnSpc>
                <a:spcPct val="100000"/>
              </a:lnSpc>
            </a:pPr>
            <a:r>
              <a:rPr lang="en-US" sz="3600" dirty="0">
                <a:effectLst>
                  <a:outerShdw blurRad="38100" dist="38100" dir="2700000" algn="tl">
                    <a:srgbClr val="FFFFFF"/>
                  </a:outerShdw>
                </a:effectLst>
              </a:rPr>
              <a:t>IE increases UP a group </a:t>
            </a:r>
            <a:endParaRPr lang="en-US" sz="3600" dirty="0" smtClean="0">
              <a:effectLst>
                <a:outerShdw blurRad="38100" dist="38100" dir="2700000" algn="tl">
                  <a:srgbClr val="FFFFFF"/>
                </a:outerShdw>
              </a:effectLst>
            </a:endParaRPr>
          </a:p>
          <a:p>
            <a:pPr>
              <a:lnSpc>
                <a:spcPct val="100000"/>
              </a:lnSpc>
              <a:buNone/>
            </a:pPr>
            <a:endParaRPr lang="en-US" sz="3600" dirty="0">
              <a:effectLst>
                <a:outerShdw blurRad="38100" dist="38100" dir="2700000" algn="tl">
                  <a:srgbClr val="FFFFFF"/>
                </a:outerShdw>
              </a:effectLst>
            </a:endParaRPr>
          </a:p>
          <a:p>
            <a:pPr>
              <a:lnSpc>
                <a:spcPct val="100000"/>
              </a:lnSpc>
            </a:pPr>
            <a:r>
              <a:rPr lang="en-US" sz="3600" dirty="0" smtClean="0">
                <a:effectLst>
                  <a:outerShdw blurRad="38100" dist="38100" dir="2700000" algn="tl">
                    <a:srgbClr val="FFFFFF"/>
                  </a:outerShdw>
                </a:effectLst>
              </a:rPr>
              <a:t>Harder to remove an electron closer to the nucleus</a:t>
            </a:r>
          </a:p>
          <a:p>
            <a:pPr>
              <a:lnSpc>
                <a:spcPct val="100000"/>
              </a:lnSpc>
            </a:pPr>
            <a:r>
              <a:rPr lang="en-US" sz="3600" dirty="0" smtClean="0">
                <a:effectLst>
                  <a:outerShdw blurRad="38100" dist="38100" dir="2700000" algn="tl">
                    <a:srgbClr val="FFFFFF"/>
                  </a:outerShdw>
                </a:effectLst>
              </a:rPr>
              <a:t>Because </a:t>
            </a:r>
            <a:r>
              <a:rPr lang="en-US" sz="3600" dirty="0">
                <a:effectLst>
                  <a:outerShdw blurRad="38100" dist="38100" dir="2700000" algn="tl">
                    <a:srgbClr val="FFFFFF"/>
                  </a:outerShdw>
                </a:effectLst>
              </a:rPr>
              <a:t>size increases (Shielding Effect)</a:t>
            </a:r>
          </a:p>
          <a:p>
            <a:pPr>
              <a:lnSpc>
                <a:spcPct val="100000"/>
              </a:lnSpc>
              <a:buFontTx/>
              <a:buNone/>
            </a:pPr>
            <a:endParaRPr lang="en-US" sz="3600" dirty="0">
              <a:effectLst>
                <a:outerShdw blurRad="38100" dist="38100" dir="2700000" algn="tl">
                  <a:srgbClr val="FFFFFF"/>
                </a:outerShdw>
              </a:effectLst>
            </a:endParaRPr>
          </a:p>
        </p:txBody>
      </p:sp>
      <p:pic>
        <p:nvPicPr>
          <p:cNvPr id="204805" name="Picture 5"/>
          <p:cNvPicPr>
            <a:picLocks noChangeArrowheads="1"/>
          </p:cNvPicPr>
          <p:nvPr/>
        </p:nvPicPr>
        <p:blipFill>
          <a:blip r:embed="rId2"/>
          <a:srcRect/>
          <a:stretch>
            <a:fillRect/>
          </a:stretch>
        </p:blipFill>
        <p:spPr bwMode="auto">
          <a:xfrm>
            <a:off x="5956300" y="1765300"/>
            <a:ext cx="2540000" cy="3492500"/>
          </a:xfrm>
          <a:prstGeom prst="rect">
            <a:avLst/>
          </a:prstGeom>
          <a:solidFill>
            <a:schemeClr val="bg1"/>
          </a:solidFill>
          <a:ln w="12700">
            <a:noFill/>
            <a:miter lim="800000"/>
            <a:headEnd/>
            <a:tailEnd/>
          </a:ln>
          <a:effectLst>
            <a:outerShdw dist="107763" dir="2700000" algn="ctr" rotWithShape="0">
              <a:schemeClr val="bg2"/>
            </a:outerShdw>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rmAutofit fontScale="90000"/>
          </a:bodyPr>
          <a:lstStyle/>
          <a:p>
            <a:r>
              <a:rPr lang="en-US" dirty="0"/>
              <a:t>Which has a higher 1</a:t>
            </a:r>
            <a:r>
              <a:rPr lang="en-US" baseline="30000" dirty="0"/>
              <a:t>st</a:t>
            </a:r>
            <a:r>
              <a:rPr lang="en-US" dirty="0"/>
              <a:t> ionization energy?</a:t>
            </a:r>
          </a:p>
        </p:txBody>
      </p:sp>
      <p:sp>
        <p:nvSpPr>
          <p:cNvPr id="211971" name="Rectangle 3"/>
          <p:cNvSpPr>
            <a:spLocks noGrp="1" noChangeArrowheads="1"/>
          </p:cNvSpPr>
          <p:nvPr>
            <p:ph type="body" idx="1"/>
          </p:nvPr>
        </p:nvSpPr>
        <p:spPr/>
        <p:txBody>
          <a:bodyPr/>
          <a:lstStyle/>
          <a:p>
            <a:r>
              <a:rPr lang="en-US" sz="4400"/>
              <a:t>Mg or Ca ?</a:t>
            </a:r>
          </a:p>
          <a:p>
            <a:r>
              <a:rPr lang="en-US" sz="4400"/>
              <a:t>Al or S ?</a:t>
            </a:r>
          </a:p>
          <a:p>
            <a:r>
              <a:rPr lang="en-US" sz="4400"/>
              <a:t>Cs or Ba ?</a:t>
            </a:r>
          </a:p>
        </p:txBody>
      </p:sp>
      <p:pic>
        <p:nvPicPr>
          <p:cNvPr id="211972" name="Picture 4">
            <a:hlinkClick r:id="" action="ppaction://media"/>
          </p:cNvPr>
          <p:cNvPicPr>
            <a:picLocks noRot="1" noChangeAspect="1" noChangeArrowheads="1"/>
          </p:cNvPicPr>
          <p:nvPr>
            <a:wavAudioFile r:embed="rId1" name="explosion.wav"/>
          </p:nvPr>
        </p:nvPicPr>
        <p:blipFill>
          <a:blip r:embed="rId3"/>
          <a:srcRect/>
          <a:stretch>
            <a:fillRect/>
          </a:stretch>
        </p:blipFill>
        <p:spPr bwMode="auto">
          <a:xfrm>
            <a:off x="8686800" y="7162800"/>
            <a:ext cx="304800" cy="30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35" fill="hold"/>
                                        <p:tgtEl>
                                          <p:spTgt spid="21197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1972"/>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0" name="Text Box 8"/>
          <p:cNvSpPr txBox="1">
            <a:spLocks noChangeArrowheads="1"/>
          </p:cNvSpPr>
          <p:nvPr/>
        </p:nvSpPr>
        <p:spPr bwMode="auto">
          <a:xfrm>
            <a:off x="974725" y="-61020"/>
            <a:ext cx="8169275" cy="4832092"/>
          </a:xfrm>
          <a:prstGeom prst="rect">
            <a:avLst/>
          </a:prstGeom>
          <a:noFill/>
          <a:ln w="9525">
            <a:noFill/>
            <a:miter lim="800000"/>
            <a:headEnd/>
            <a:tailEnd/>
          </a:ln>
          <a:effectLst/>
        </p:spPr>
        <p:txBody>
          <a:bodyPr>
            <a:spAutoFit/>
          </a:bodyPr>
          <a:lstStyle/>
          <a:p>
            <a:pPr>
              <a:defRPr/>
            </a:pPr>
            <a:r>
              <a:rPr lang="en-US" sz="3200" u="sng" dirty="0">
                <a:latin typeface="+mn-lt"/>
              </a:rPr>
              <a:t>Electron Affinity</a:t>
            </a:r>
            <a:r>
              <a:rPr lang="en-US" sz="3200" dirty="0">
                <a:latin typeface="+mn-lt"/>
              </a:rPr>
              <a:t> </a:t>
            </a:r>
          </a:p>
          <a:p>
            <a:pPr>
              <a:defRPr/>
            </a:pPr>
            <a:r>
              <a:rPr lang="en-US" sz="2800" dirty="0">
                <a:solidFill>
                  <a:srgbClr val="006600"/>
                </a:solidFill>
                <a:latin typeface="+mn-lt"/>
              </a:rPr>
              <a:t>Definition - the energy change associated with the addition of an electron</a:t>
            </a:r>
          </a:p>
          <a:p>
            <a:pPr>
              <a:defRPr/>
            </a:pPr>
            <a:endParaRPr lang="en-US" sz="2800" dirty="0">
              <a:solidFill>
                <a:srgbClr val="006600"/>
              </a:solidFill>
              <a:latin typeface="+mn-lt"/>
            </a:endParaRPr>
          </a:p>
          <a:p>
            <a:pPr>
              <a:buFont typeface="Arial" pitchFamily="34" charset="0"/>
              <a:buChar char="•"/>
              <a:defRPr/>
            </a:pPr>
            <a:r>
              <a:rPr lang="en-US" sz="2400" dirty="0"/>
              <a:t>The sign of the electron affinity can be confusing. </a:t>
            </a:r>
          </a:p>
          <a:p>
            <a:pPr>
              <a:buFont typeface="Arial" pitchFamily="34" charset="0"/>
              <a:buChar char="•"/>
              <a:defRPr/>
            </a:pPr>
            <a:r>
              <a:rPr lang="en-US" sz="2400" dirty="0" smtClean="0"/>
              <a:t>When </a:t>
            </a:r>
            <a:r>
              <a:rPr lang="en-US" sz="2400" dirty="0"/>
              <a:t>an atom becomes less stable upon gaining an electron, its potential energy increases, which implies that the atom gains energy as it acquires the electron. In such a case, the atom's electron affinity is positive. </a:t>
            </a:r>
          </a:p>
          <a:p>
            <a:pPr>
              <a:buFont typeface="Arial" pitchFamily="34" charset="0"/>
              <a:buChar char="•"/>
              <a:defRPr/>
            </a:pPr>
            <a:r>
              <a:rPr lang="en-US" sz="2400" dirty="0"/>
              <a:t>An atom with a negative electron affinity is far more likely to gain </a:t>
            </a:r>
            <a:r>
              <a:rPr lang="en-US" sz="2400" dirty="0" smtClean="0"/>
              <a:t>electrons.</a:t>
            </a:r>
            <a:endParaRPr lang="en-US" sz="2400" dirty="0">
              <a:solidFill>
                <a:srgbClr val="00660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3" descr="Trends_Electronegativity.gi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905000" y="1676400"/>
            <a:ext cx="4114800" cy="1143000"/>
          </a:xfrm>
        </p:spPr>
        <p:txBody>
          <a:bodyPr>
            <a:normAutofit fontScale="90000"/>
          </a:bodyPr>
          <a:lstStyle/>
          <a:p>
            <a:pPr>
              <a:defRPr/>
            </a:pPr>
            <a:r>
              <a:rPr lang="en-US" dirty="0" smtClean="0"/>
              <a:t>Periodic Trend:</a:t>
            </a:r>
            <a:br>
              <a:rPr lang="en-US" dirty="0" smtClean="0"/>
            </a:br>
            <a:r>
              <a:rPr lang="en-US" dirty="0" smtClean="0"/>
              <a:t>Electron Affinity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ELECTRON AFFINITY: ACROSS A PERIOD</a:t>
            </a:r>
            <a:endParaRPr lang="en-US" dirty="0"/>
          </a:p>
        </p:txBody>
      </p:sp>
      <p:sp>
        <p:nvSpPr>
          <p:cNvPr id="134147" name="Content Placeholder 2"/>
          <p:cNvSpPr>
            <a:spLocks noGrp="1"/>
          </p:cNvSpPr>
          <p:nvPr>
            <p:ph idx="1"/>
          </p:nvPr>
        </p:nvSpPr>
        <p:spPr>
          <a:xfrm>
            <a:off x="304800" y="1328737"/>
            <a:ext cx="8534400" cy="4995863"/>
          </a:xfrm>
        </p:spPr>
        <p:txBody>
          <a:bodyPr>
            <a:normAutofit lnSpcReduction="10000"/>
          </a:bodyPr>
          <a:lstStyle/>
          <a:p>
            <a:pPr>
              <a:buFont typeface="Arial" pitchFamily="34" charset="0"/>
              <a:buChar char="•"/>
            </a:pPr>
            <a:r>
              <a:rPr lang="en-US" sz="2200" dirty="0" smtClean="0"/>
              <a:t>Electron affinities becoming increasingly negative from left to right. (Easier to add e- to </a:t>
            </a:r>
            <a:r>
              <a:rPr lang="en-US" sz="2200" dirty="0" err="1" smtClean="0"/>
              <a:t>Cl</a:t>
            </a:r>
            <a:r>
              <a:rPr lang="en-US" sz="2200" dirty="0" smtClean="0"/>
              <a:t> than Na)</a:t>
            </a:r>
          </a:p>
          <a:p>
            <a:pPr>
              <a:buFont typeface="Arial" pitchFamily="34" charset="0"/>
              <a:buChar char="•"/>
            </a:pPr>
            <a:r>
              <a:rPr lang="en-US" sz="2200" dirty="0" smtClean="0"/>
              <a:t>Just as in ionization energy, this trend conforms to and helps explain the octet rule. The octet rule states that atoms with close to full valence shells will tend to gain electrons. </a:t>
            </a:r>
          </a:p>
          <a:p>
            <a:pPr>
              <a:buFont typeface="Arial" pitchFamily="34" charset="0"/>
              <a:buChar char="•"/>
            </a:pPr>
            <a:r>
              <a:rPr lang="en-US" sz="2200" dirty="0" smtClean="0"/>
              <a:t>Such atoms are located on the right of the periodic table and have very negative electron affinities, meaning they give off a great deal of energy upon gaining an electron and become more stable. </a:t>
            </a:r>
          </a:p>
          <a:p>
            <a:pPr>
              <a:buFont typeface="Arial" pitchFamily="34" charset="0"/>
              <a:buChar char="•"/>
            </a:pPr>
            <a:r>
              <a:rPr lang="en-US" sz="2200" dirty="0" smtClean="0"/>
              <a:t>Be careful, though: the noble gases, located in the extreme right hand column of the periodic table do not conform to this trend. Noble gases have full valence shells, are very stable, and do not want to add more electrons: noble gas electron affinities are positive. </a:t>
            </a:r>
          </a:p>
          <a:p>
            <a:pPr>
              <a:buFont typeface="Arial" pitchFamily="34" charset="0"/>
              <a:buChar char="•"/>
            </a:pPr>
            <a:r>
              <a:rPr lang="en-US" sz="2200" dirty="0" smtClean="0"/>
              <a:t>Similarly, atoms with full </a:t>
            </a:r>
            <a:r>
              <a:rPr lang="en-US" sz="2200" dirty="0" err="1" smtClean="0"/>
              <a:t>subshells</a:t>
            </a:r>
            <a:r>
              <a:rPr lang="en-US" sz="2200" dirty="0" smtClean="0"/>
              <a:t> also have more positive electron affinities (are less attractive of electrons) than the elements around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ELECTRON AFFINITY: DOWN A PERIOD</a:t>
            </a:r>
            <a:endParaRPr lang="en-US" dirty="0"/>
          </a:p>
        </p:txBody>
      </p:sp>
      <p:sp>
        <p:nvSpPr>
          <p:cNvPr id="135171" name="Content Placeholder 2"/>
          <p:cNvSpPr>
            <a:spLocks noGrp="1"/>
          </p:cNvSpPr>
          <p:nvPr>
            <p:ph idx="1"/>
          </p:nvPr>
        </p:nvSpPr>
        <p:spPr>
          <a:xfrm>
            <a:off x="304800" y="1252537"/>
            <a:ext cx="8534400" cy="4995863"/>
          </a:xfrm>
        </p:spPr>
        <p:txBody>
          <a:bodyPr>
            <a:normAutofit lnSpcReduction="10000"/>
          </a:bodyPr>
          <a:lstStyle/>
          <a:p>
            <a:pPr>
              <a:buFont typeface="Arial" pitchFamily="34" charset="0"/>
              <a:buChar char="•"/>
            </a:pPr>
            <a:r>
              <a:rPr lang="en-US" sz="2400" dirty="0" smtClean="0"/>
              <a:t>DECREASES AS YOU GO DOWN (easier to add to Na than to K)</a:t>
            </a:r>
          </a:p>
          <a:p>
            <a:pPr>
              <a:buFont typeface="Arial" pitchFamily="34" charset="0"/>
              <a:buChar char="•"/>
            </a:pPr>
            <a:r>
              <a:rPr lang="en-US" sz="2400" dirty="0" smtClean="0"/>
              <a:t>Electron affinities change little moving down a group, though they do generally become slightly more positive (less attractive toward electrons). </a:t>
            </a:r>
          </a:p>
          <a:p>
            <a:pPr>
              <a:buFont typeface="Arial" pitchFamily="34" charset="0"/>
              <a:buChar char="•"/>
            </a:pPr>
            <a:r>
              <a:rPr lang="en-US" sz="2400" dirty="0" smtClean="0"/>
              <a:t>This is because there is less attractions between the electrons you are trying to add and the nucleus because there is more distance between the electron shell and nucleus</a:t>
            </a:r>
          </a:p>
          <a:p>
            <a:endParaRPr lang="en-US" sz="2400" dirty="0" smtClean="0"/>
          </a:p>
          <a:p>
            <a:pPr>
              <a:buFont typeface="Arial" pitchFamily="34" charset="0"/>
              <a:buChar char="•"/>
            </a:pPr>
            <a:r>
              <a:rPr lang="en-US" sz="2400" dirty="0" smtClean="0"/>
              <a:t>The biggest exception to this rule are the third period elements, which often have more negative electron affinities than the corresponding elements in the second period. For this reason, Chlorine, </a:t>
            </a:r>
            <a:r>
              <a:rPr lang="en-US" sz="2400" dirty="0" err="1" smtClean="0"/>
              <a:t>Cl</a:t>
            </a:r>
            <a:r>
              <a:rPr lang="en-US" sz="2400" dirty="0" smtClean="0"/>
              <a:t>, (group </a:t>
            </a:r>
            <a:r>
              <a:rPr lang="en-US" sz="2400" dirty="0" err="1" smtClean="0"/>
              <a:t>VIIa</a:t>
            </a:r>
            <a:r>
              <a:rPr lang="en-US" sz="2400" dirty="0" smtClean="0"/>
              <a:t> and period 3) has the most negative electron affinity.</a:t>
            </a:r>
            <a:endParaRPr lang="en-US"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066800" y="381000"/>
            <a:ext cx="3810000" cy="1219200"/>
          </a:xfrm>
          <a:solidFill>
            <a:srgbClr val="FCFEB9"/>
          </a:solidFill>
          <a:ln/>
          <a:effectLst>
            <a:outerShdw dist="107763" dir="2700000" algn="ctr" rotWithShape="0">
              <a:schemeClr val="bg2"/>
            </a:outerShdw>
          </a:effectLst>
        </p:spPr>
        <p:txBody>
          <a:bodyPr/>
          <a:lstStyle/>
          <a:p>
            <a:r>
              <a:rPr lang="en-US" sz="4400">
                <a:effectLst>
                  <a:outerShdw blurRad="38100" dist="38100" dir="2700000" algn="tl">
                    <a:srgbClr val="FFFFFF"/>
                  </a:outerShdw>
                </a:effectLst>
                <a:latin typeface="Comic Sans MS" pitchFamily="66" charset="0"/>
              </a:rPr>
              <a:t>Atomic Size</a:t>
            </a:r>
            <a:endParaRPr lang="en-US" sz="4400">
              <a:effectLst>
                <a:outerShdw blurRad="38100" dist="38100" dir="2700000" algn="tl">
                  <a:srgbClr val="FFFFFF"/>
                </a:outerShdw>
              </a:effectLst>
            </a:endParaRPr>
          </a:p>
        </p:txBody>
      </p:sp>
      <p:sp>
        <p:nvSpPr>
          <p:cNvPr id="193539" name="Rectangle 3"/>
          <p:cNvSpPr>
            <a:spLocks noGrp="1" noChangeArrowheads="1"/>
          </p:cNvSpPr>
          <p:nvPr>
            <p:ph type="body" idx="1"/>
          </p:nvPr>
        </p:nvSpPr>
        <p:spPr>
          <a:xfrm>
            <a:off x="609600" y="2057400"/>
            <a:ext cx="8001000" cy="4419600"/>
          </a:xfrm>
          <a:solidFill>
            <a:srgbClr val="C8FEC8"/>
          </a:solidFill>
          <a:ln/>
          <a:effectLst>
            <a:outerShdw dist="107763" dir="2700000" algn="ctr" rotWithShape="0">
              <a:schemeClr val="bg2"/>
            </a:outerShdw>
          </a:effectLst>
        </p:spPr>
        <p:txBody>
          <a:bodyPr/>
          <a:lstStyle/>
          <a:p>
            <a:pPr>
              <a:lnSpc>
                <a:spcPct val="80000"/>
              </a:lnSpc>
            </a:pPr>
            <a:r>
              <a:rPr lang="en-US" sz="3200">
                <a:solidFill>
                  <a:schemeClr val="hlink"/>
                </a:solidFill>
                <a:effectLst>
                  <a:outerShdw blurRad="38100" dist="38100" dir="2700000" algn="tl">
                    <a:srgbClr val="000000"/>
                  </a:outerShdw>
                </a:effectLst>
              </a:rPr>
              <a:t>Size goes UP</a:t>
            </a:r>
            <a:r>
              <a:rPr lang="en-US" sz="3200">
                <a:effectLst>
                  <a:outerShdw blurRad="38100" dist="38100" dir="2700000" algn="tl">
                    <a:srgbClr val="FFFFFF"/>
                  </a:outerShdw>
                </a:effectLst>
              </a:rPr>
              <a:t> on going down a group. </a:t>
            </a:r>
          </a:p>
          <a:p>
            <a:pPr>
              <a:lnSpc>
                <a:spcPct val="80000"/>
              </a:lnSpc>
            </a:pPr>
            <a:r>
              <a:rPr lang="en-US" sz="3200">
                <a:effectLst>
                  <a:outerShdw blurRad="38100" dist="38100" dir="2700000" algn="tl">
                    <a:srgbClr val="FFFFFF"/>
                  </a:outerShdw>
                </a:effectLst>
              </a:rPr>
              <a:t>Because electrons are added further from the nucleus, there is less attraction. This is due to additional energy levels and the </a:t>
            </a:r>
            <a:r>
              <a:rPr lang="en-US" sz="3200">
                <a:solidFill>
                  <a:schemeClr val="hlink"/>
                </a:solidFill>
                <a:effectLst>
                  <a:outerShdw blurRad="38100" dist="38100" dir="2700000" algn="tl">
                    <a:srgbClr val="000000"/>
                  </a:outerShdw>
                </a:effectLst>
              </a:rPr>
              <a:t>shielding effect</a:t>
            </a:r>
            <a:r>
              <a:rPr lang="en-US" sz="3200">
                <a:effectLst>
                  <a:outerShdw blurRad="38100" dist="38100" dir="2700000" algn="tl">
                    <a:srgbClr val="FFFFFF"/>
                  </a:outerShdw>
                </a:effectLst>
              </a:rPr>
              <a:t>.  Each additional energy level “shields” the electrons from being pulled in toward the nucleus.</a:t>
            </a:r>
          </a:p>
          <a:p>
            <a:pPr>
              <a:lnSpc>
                <a:spcPct val="80000"/>
              </a:lnSpc>
            </a:pPr>
            <a:r>
              <a:rPr lang="en-US" sz="3200">
                <a:solidFill>
                  <a:schemeClr val="hlink"/>
                </a:solidFill>
                <a:effectLst>
                  <a:outerShdw blurRad="38100" dist="38100" dir="2700000" algn="tl">
                    <a:srgbClr val="000000"/>
                  </a:outerShdw>
                </a:effectLst>
              </a:rPr>
              <a:t>Size goes DOWN</a:t>
            </a:r>
            <a:r>
              <a:rPr lang="en-US" sz="3200">
                <a:effectLst>
                  <a:outerShdw blurRad="38100" dist="38100" dir="2700000" algn="tl">
                    <a:srgbClr val="FFFFFF"/>
                  </a:outerShdw>
                </a:effectLst>
              </a:rPr>
              <a:t> on going across a period.</a:t>
            </a:r>
          </a:p>
        </p:txBody>
      </p:sp>
      <p:pic>
        <p:nvPicPr>
          <p:cNvPr id="193540" name="Picture 4"/>
          <p:cNvPicPr>
            <a:picLocks noChangeAspect="1" noChangeArrowheads="1"/>
          </p:cNvPicPr>
          <p:nvPr/>
        </p:nvPicPr>
        <p:blipFill>
          <a:blip r:embed="rId2"/>
          <a:srcRect/>
          <a:stretch>
            <a:fillRect/>
          </a:stretch>
        </p:blipFill>
        <p:spPr bwMode="auto">
          <a:xfrm>
            <a:off x="5257800" y="304800"/>
            <a:ext cx="2641600" cy="1397000"/>
          </a:xfrm>
          <a:prstGeom prst="rect">
            <a:avLst/>
          </a:prstGeom>
          <a:noFill/>
          <a:ln w="3175">
            <a:solidFill>
              <a:schemeClr val="tx1"/>
            </a:solidFill>
            <a:miter lim="800000"/>
            <a:headEnd/>
            <a:tailEnd/>
          </a:ln>
          <a:effectLst>
            <a:outerShdw dist="35921" dir="2700000" algn="ctr" rotWithShape="0">
              <a:schemeClr val="bg2"/>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dissolve">
                                      <p:cBhvr>
                                        <p:cTn id="7" dur="500"/>
                                        <p:tgtEl>
                                          <p:spTgt spid="193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Effect transition="in" filter="dissolve">
                                      <p:cBhvr>
                                        <p:cTn id="12" dur="500"/>
                                        <p:tgtEl>
                                          <p:spTgt spid="193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3539">
                                            <p:txEl>
                                              <p:pRg st="2" end="2"/>
                                            </p:txEl>
                                          </p:spTgt>
                                        </p:tgtEl>
                                        <p:attrNameLst>
                                          <p:attrName>style.visibility</p:attrName>
                                        </p:attrNameLst>
                                      </p:cBhvr>
                                      <p:to>
                                        <p:strVal val="visible"/>
                                      </p:to>
                                    </p:set>
                                    <p:animEffect transition="in" filter="dissolve">
                                      <p:cBhvr>
                                        <p:cTn id="17" dur="500"/>
                                        <p:tgtEl>
                                          <p:spTgt spid="193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914400" y="762000"/>
            <a:ext cx="7315200" cy="838200"/>
          </a:xfrm>
          <a:noFill/>
          <a:ln/>
        </p:spPr>
        <p:txBody>
          <a:bodyPr>
            <a:normAutofit fontScale="90000"/>
          </a:bodyPr>
          <a:lstStyle/>
          <a:p>
            <a:r>
              <a:rPr lang="en-US" sz="5400" dirty="0" err="1">
                <a:effectLst>
                  <a:outerShdw blurRad="38100" dist="38100" dir="2700000" algn="tl">
                    <a:srgbClr val="000000"/>
                  </a:outerShdw>
                </a:effectLst>
                <a:latin typeface="Comic Sans MS" pitchFamily="66" charset="0"/>
              </a:rPr>
              <a:t>Electronegativity</a:t>
            </a:r>
            <a:r>
              <a:rPr lang="en-US" sz="5400" dirty="0">
                <a:effectLst>
                  <a:outerShdw blurRad="38100" dist="38100" dir="2700000" algn="tl">
                    <a:srgbClr val="000000"/>
                  </a:outerShdw>
                </a:effectLst>
                <a:latin typeface="Comic Sans MS" pitchFamily="66" charset="0"/>
              </a:rPr>
              <a:t>, </a:t>
            </a:r>
            <a:r>
              <a:rPr lang="en-US" sz="5400" dirty="0">
                <a:effectLst>
                  <a:outerShdw blurRad="38100" dist="38100" dir="2700000" algn="tl">
                    <a:srgbClr val="000000"/>
                  </a:outerShdw>
                </a:effectLst>
                <a:latin typeface="Symbol" pitchFamily="18" charset="2"/>
              </a:rPr>
              <a:t></a:t>
            </a:r>
            <a:endParaRPr lang="en-US" sz="6000" dirty="0">
              <a:effectLst>
                <a:outerShdw blurRad="38100" dist="38100" dir="2700000" algn="tl">
                  <a:srgbClr val="000000"/>
                </a:outerShdw>
              </a:effectLst>
              <a:latin typeface="Symbol" pitchFamily="18" charset="2"/>
            </a:endParaRPr>
          </a:p>
        </p:txBody>
      </p:sp>
      <p:sp>
        <p:nvSpPr>
          <p:cNvPr id="212995" name="Rectangle 3"/>
          <p:cNvSpPr>
            <a:spLocks noGrp="1" noChangeArrowheads="1"/>
          </p:cNvSpPr>
          <p:nvPr>
            <p:ph type="body" idx="1"/>
          </p:nvPr>
        </p:nvSpPr>
        <p:spPr>
          <a:xfrm>
            <a:off x="1066800" y="1676400"/>
            <a:ext cx="7162800" cy="1676400"/>
          </a:xfrm>
          <a:noFill/>
          <a:ln/>
        </p:spPr>
        <p:txBody>
          <a:bodyPr/>
          <a:lstStyle/>
          <a:p>
            <a:pPr>
              <a:buFontTx/>
              <a:buNone/>
            </a:pPr>
            <a:r>
              <a:rPr lang="en-US" sz="4400" dirty="0">
                <a:solidFill>
                  <a:srgbClr val="7030A0"/>
                </a:solidFill>
                <a:effectLst>
                  <a:outerShdw blurRad="38100" dist="38100" dir="2700000" algn="tl">
                    <a:srgbClr val="000000"/>
                  </a:outerShdw>
                </a:effectLst>
                <a:latin typeface="Symbol" pitchFamily="18" charset="2"/>
              </a:rPr>
              <a:t></a:t>
            </a:r>
            <a:r>
              <a:rPr lang="en-US" sz="2800" dirty="0">
                <a:effectLst>
                  <a:outerShdw blurRad="38100" dist="38100" dir="2700000" algn="tl">
                    <a:srgbClr val="FFFFFF"/>
                  </a:outerShdw>
                </a:effectLst>
                <a:latin typeface="Helvetica" charset="0"/>
              </a:rPr>
              <a:t> is a measure of the ability of an atom in a molecule to attract electrons to itself.</a:t>
            </a:r>
          </a:p>
          <a:p>
            <a:pPr>
              <a:buFontTx/>
              <a:buNone/>
            </a:pPr>
            <a:endParaRPr lang="en-US" sz="2800" dirty="0">
              <a:effectLst>
                <a:outerShdw blurRad="38100" dist="38100" dir="2700000" algn="tl">
                  <a:srgbClr val="FFFFFF"/>
                </a:outerShdw>
              </a:effectLst>
              <a:latin typeface="Helvetica" charset="0"/>
            </a:endParaRPr>
          </a:p>
          <a:p>
            <a:pPr>
              <a:buFontTx/>
              <a:buNone/>
            </a:pPr>
            <a:endParaRPr lang="en-US" sz="2800" dirty="0">
              <a:effectLst>
                <a:outerShdw blurRad="38100" dist="38100" dir="2700000" algn="tl">
                  <a:srgbClr val="FFFFFF"/>
                </a:outerShdw>
              </a:effectLst>
              <a:latin typeface="Helvetica" charset="0"/>
            </a:endParaRPr>
          </a:p>
          <a:p>
            <a:endParaRPr lang="en-US" sz="2800" dirty="0">
              <a:effectLst>
                <a:outerShdw blurRad="38100" dist="38100" dir="2700000" algn="tl">
                  <a:srgbClr val="FFFFFF"/>
                </a:outerShdw>
              </a:effectLst>
              <a:latin typeface="Helvetica" charset="0"/>
            </a:endParaRPr>
          </a:p>
        </p:txBody>
      </p:sp>
      <p:sp>
        <p:nvSpPr>
          <p:cNvPr id="212996" name="Text Box 4"/>
          <p:cNvSpPr txBox="1">
            <a:spLocks noChangeArrowheads="1"/>
          </p:cNvSpPr>
          <p:nvPr/>
        </p:nvSpPr>
        <p:spPr bwMode="auto">
          <a:xfrm>
            <a:off x="1219200" y="3886200"/>
            <a:ext cx="3844925" cy="1373188"/>
          </a:xfrm>
          <a:prstGeom prst="rect">
            <a:avLst/>
          </a:prstGeom>
          <a:noFill/>
          <a:ln w="12700">
            <a:noFill/>
            <a:miter lim="800000"/>
            <a:headEnd/>
            <a:tailEnd/>
          </a:ln>
          <a:effectLst>
            <a:outerShdw dist="17961" dir="2700000" algn="ctr" rotWithShape="0">
              <a:schemeClr val="bg2"/>
            </a:outerShdw>
          </a:effectLst>
        </p:spPr>
        <p:txBody>
          <a:bodyPr wrap="none">
            <a:spAutoFit/>
          </a:bodyPr>
          <a:lstStyle/>
          <a:p>
            <a:r>
              <a:rPr lang="en-US" b="1">
                <a:solidFill>
                  <a:srgbClr val="00279F"/>
                </a:solidFill>
                <a:effectLst>
                  <a:outerShdw blurRad="38100" dist="38100" dir="2700000" algn="tl">
                    <a:srgbClr val="000000"/>
                  </a:outerShdw>
                </a:effectLst>
                <a:latin typeface="Helvetica" charset="0"/>
              </a:rPr>
              <a:t>Concept proposed by</a:t>
            </a:r>
          </a:p>
          <a:p>
            <a:r>
              <a:rPr lang="en-US" b="1">
                <a:solidFill>
                  <a:srgbClr val="00279F"/>
                </a:solidFill>
                <a:effectLst>
                  <a:outerShdw blurRad="38100" dist="38100" dir="2700000" algn="tl">
                    <a:srgbClr val="000000"/>
                  </a:outerShdw>
                </a:effectLst>
                <a:latin typeface="Helvetica" charset="0"/>
              </a:rPr>
              <a:t>Linus Pauling</a:t>
            </a:r>
          </a:p>
          <a:p>
            <a:r>
              <a:rPr lang="en-US" b="1">
                <a:solidFill>
                  <a:srgbClr val="00279F"/>
                </a:solidFill>
                <a:effectLst>
                  <a:outerShdw blurRad="38100" dist="38100" dir="2700000" algn="tl">
                    <a:srgbClr val="000000"/>
                  </a:outerShdw>
                </a:effectLst>
                <a:latin typeface="Helvetica" charset="0"/>
              </a:rPr>
              <a:t>1901-1994</a:t>
            </a:r>
            <a:endParaRPr lang="en-US">
              <a:solidFill>
                <a:schemeClr val="tx1"/>
              </a:solidFill>
              <a:effectLst>
                <a:outerShdw blurRad="38100" dist="38100" dir="2700000" algn="tl">
                  <a:srgbClr val="FFFFFF"/>
                </a:outerShdw>
              </a:effectLst>
              <a:latin typeface="Helvetica" charset="0"/>
            </a:endParaRPr>
          </a:p>
        </p:txBody>
      </p:sp>
      <p:pic>
        <p:nvPicPr>
          <p:cNvPr id="212997" name="Picture 5"/>
          <p:cNvPicPr>
            <a:picLocks noChangeAspect="1" noChangeArrowheads="1"/>
          </p:cNvPicPr>
          <p:nvPr/>
        </p:nvPicPr>
        <p:blipFill>
          <a:blip r:embed="rId2"/>
          <a:srcRect/>
          <a:stretch>
            <a:fillRect/>
          </a:stretch>
        </p:blipFill>
        <p:spPr bwMode="auto">
          <a:xfrm>
            <a:off x="5181600" y="2743200"/>
            <a:ext cx="3448050" cy="3898900"/>
          </a:xfrm>
          <a:prstGeom prst="rect">
            <a:avLst/>
          </a:prstGeom>
          <a:noFill/>
          <a:ln w="12700">
            <a:noFill/>
            <a:miter lim="800000"/>
            <a:headEnd/>
            <a:tailEnd/>
          </a:ln>
          <a:effectLst>
            <a:outerShdw dist="53882" dir="2700000" algn="ctr" rotWithShape="0">
              <a:schemeClr val="bg2"/>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2996"/>
                                        </p:tgtEl>
                                        <p:attrNameLst>
                                          <p:attrName>style.visibility</p:attrName>
                                        </p:attrNameLst>
                                      </p:cBhvr>
                                      <p:to>
                                        <p:strVal val="visible"/>
                                      </p:to>
                                    </p:set>
                                    <p:animEffect transition="in" filter="dissolve">
                                      <p:cBhvr>
                                        <p:cTn id="7" dur="500"/>
                                        <p:tgtEl>
                                          <p:spTgt spid="21299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2997"/>
                                        </p:tgtEl>
                                        <p:attrNameLst>
                                          <p:attrName>style.visibility</p:attrName>
                                        </p:attrNameLst>
                                      </p:cBhvr>
                                      <p:to>
                                        <p:strVal val="visible"/>
                                      </p:to>
                                    </p:set>
                                    <p:animEffect transition="in" filter="dissolve">
                                      <p:cBhvr>
                                        <p:cTn id="12" dur="500"/>
                                        <p:tgtEl>
                                          <p:spTgt spid="212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914400" y="228600"/>
            <a:ext cx="7162800" cy="1143000"/>
          </a:xfrm>
        </p:spPr>
        <p:txBody>
          <a:bodyPr>
            <a:normAutofit fontScale="90000"/>
          </a:bodyPr>
          <a:lstStyle/>
          <a:p>
            <a:r>
              <a:rPr lang="en-US" dirty="0">
                <a:latin typeface="Comic Sans MS" pitchFamily="66" charset="0"/>
              </a:rPr>
              <a:t>Periodic Trends: </a:t>
            </a:r>
            <a:r>
              <a:rPr lang="en-US" dirty="0" err="1">
                <a:latin typeface="Comic Sans MS" pitchFamily="66" charset="0"/>
              </a:rPr>
              <a:t>Electronegativity</a:t>
            </a:r>
            <a:endParaRPr lang="en-US" dirty="0">
              <a:latin typeface="Comic Sans MS" pitchFamily="66" charset="0"/>
            </a:endParaRPr>
          </a:p>
        </p:txBody>
      </p:sp>
      <p:sp>
        <p:nvSpPr>
          <p:cNvPr id="215043" name="Rectangle 3"/>
          <p:cNvSpPr>
            <a:spLocks noGrp="1" noChangeArrowheads="1"/>
          </p:cNvSpPr>
          <p:nvPr>
            <p:ph type="body" idx="1"/>
          </p:nvPr>
        </p:nvSpPr>
        <p:spPr>
          <a:xfrm>
            <a:off x="990600" y="1752600"/>
            <a:ext cx="7162800" cy="4343400"/>
          </a:xfrm>
        </p:spPr>
        <p:txBody>
          <a:bodyPr>
            <a:normAutofit lnSpcReduction="10000"/>
          </a:bodyPr>
          <a:lstStyle/>
          <a:p>
            <a:r>
              <a:rPr lang="en-US" sz="3200" i="1" dirty="0"/>
              <a:t>In a group:</a:t>
            </a:r>
            <a:r>
              <a:rPr lang="en-US" sz="3200" dirty="0"/>
              <a:t>  Atoms with fewer energy levels can attract electrons better (less shielding).  So, </a:t>
            </a:r>
            <a:r>
              <a:rPr lang="en-US" sz="3200" dirty="0" err="1"/>
              <a:t>electronegativity</a:t>
            </a:r>
            <a:r>
              <a:rPr lang="en-US" sz="3200" dirty="0"/>
              <a:t> </a:t>
            </a:r>
            <a:r>
              <a:rPr lang="en-US" sz="3200" dirty="0">
                <a:solidFill>
                  <a:schemeClr val="tx2"/>
                </a:solidFill>
              </a:rPr>
              <a:t>increases UP </a:t>
            </a:r>
            <a:r>
              <a:rPr lang="en-US" sz="3200" dirty="0"/>
              <a:t>a group of elements.</a:t>
            </a:r>
          </a:p>
          <a:p>
            <a:r>
              <a:rPr lang="en-US" sz="3200" i="1" dirty="0"/>
              <a:t>In a period:</a:t>
            </a:r>
            <a:r>
              <a:rPr lang="en-US" sz="3200" dirty="0"/>
              <a:t>  More protons, while the energy levels are the same, means atoms can better attract electrons.  So, </a:t>
            </a:r>
            <a:r>
              <a:rPr lang="en-US" sz="3200" dirty="0" err="1"/>
              <a:t>electronegativity</a:t>
            </a:r>
            <a:r>
              <a:rPr lang="en-US" sz="3200" dirty="0"/>
              <a:t> </a:t>
            </a:r>
            <a:r>
              <a:rPr lang="en-US" sz="3200" dirty="0">
                <a:solidFill>
                  <a:schemeClr val="tx2"/>
                </a:solidFill>
              </a:rPr>
              <a:t>increases RIGHT </a:t>
            </a:r>
            <a:r>
              <a:rPr lang="en-US" sz="3200" dirty="0"/>
              <a:t>in a period of elements.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990600" y="304800"/>
            <a:ext cx="7162800" cy="914400"/>
          </a:xfrm>
        </p:spPr>
        <p:txBody>
          <a:bodyPr/>
          <a:lstStyle/>
          <a:p>
            <a:r>
              <a:rPr lang="en-US" dirty="0" err="1">
                <a:effectLst>
                  <a:outerShdw blurRad="38100" dist="38100" dir="2700000" algn="tl">
                    <a:srgbClr val="000000"/>
                  </a:outerShdw>
                </a:effectLst>
                <a:latin typeface="Comic Sans MS" pitchFamily="66" charset="0"/>
              </a:rPr>
              <a:t>Electronegativity</a:t>
            </a:r>
            <a:endParaRPr lang="en-US" dirty="0"/>
          </a:p>
        </p:txBody>
      </p:sp>
      <p:pic>
        <p:nvPicPr>
          <p:cNvPr id="214019" name="Picture 3"/>
          <p:cNvPicPr>
            <a:picLocks noChangeAspect="1" noChangeArrowheads="1"/>
          </p:cNvPicPr>
          <p:nvPr/>
        </p:nvPicPr>
        <p:blipFill>
          <a:blip r:embed="rId2"/>
          <a:srcRect/>
          <a:stretch>
            <a:fillRect/>
          </a:stretch>
        </p:blipFill>
        <p:spPr bwMode="auto">
          <a:xfrm>
            <a:off x="546100" y="1587500"/>
            <a:ext cx="8051800" cy="4889500"/>
          </a:xfrm>
          <a:prstGeom prst="rect">
            <a:avLst/>
          </a:prstGeom>
          <a:noFill/>
          <a:ln w="12700">
            <a:noFill/>
            <a:miter lim="800000"/>
            <a:headEnd/>
            <a:tailEnd/>
          </a:ln>
          <a:effectLst>
            <a:outerShdw dist="53882" dir="2700000" algn="ctr" rotWithShape="0">
              <a:schemeClr val="bg2"/>
            </a:outerShdw>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dirty="0"/>
              <a:t>Which is more electronegative?</a:t>
            </a:r>
          </a:p>
        </p:txBody>
      </p:sp>
      <p:sp>
        <p:nvSpPr>
          <p:cNvPr id="216067" name="Rectangle 3"/>
          <p:cNvSpPr>
            <a:spLocks noGrp="1" noChangeArrowheads="1"/>
          </p:cNvSpPr>
          <p:nvPr>
            <p:ph type="body" idx="1"/>
          </p:nvPr>
        </p:nvSpPr>
        <p:spPr/>
        <p:txBody>
          <a:bodyPr/>
          <a:lstStyle/>
          <a:p>
            <a:r>
              <a:rPr lang="en-US" sz="4800"/>
              <a:t>F or Cl  ?</a:t>
            </a:r>
          </a:p>
          <a:p>
            <a:r>
              <a:rPr lang="en-US" sz="4800"/>
              <a:t>Na or K  ?</a:t>
            </a:r>
          </a:p>
          <a:p>
            <a:r>
              <a:rPr lang="en-US" sz="4800"/>
              <a:t>Sn or I ?</a:t>
            </a:r>
          </a:p>
          <a:p>
            <a:pPr>
              <a:buFontTx/>
              <a:buNone/>
            </a:pPr>
            <a:endParaRPr lang="en-US" sz="4800"/>
          </a:p>
        </p:txBody>
      </p:sp>
      <p:pic>
        <p:nvPicPr>
          <p:cNvPr id="216068" name="Picture 4">
            <a:hlinkClick r:id="" action="ppaction://media"/>
          </p:cNvPr>
          <p:cNvPicPr>
            <a:picLocks noRot="1" noChangeAspect="1" noChangeArrowheads="1"/>
          </p:cNvPicPr>
          <p:nvPr>
            <a:wavAudioFile r:embed="rId1" name="DOH!.WAV"/>
          </p:nvPr>
        </p:nvPicPr>
        <p:blipFill>
          <a:blip r:embed="rId3"/>
          <a:srcRect/>
          <a:stretch>
            <a:fillRect/>
          </a:stretch>
        </p:blipFill>
        <p:spPr bwMode="auto">
          <a:xfrm>
            <a:off x="8839200" y="7086600"/>
            <a:ext cx="304800" cy="304800"/>
          </a:xfrm>
          <a:prstGeom prst="rect">
            <a:avLst/>
          </a:prstGeom>
          <a:noFill/>
        </p:spPr>
      </p:pic>
      <p:sp>
        <p:nvSpPr>
          <p:cNvPr id="216069" name="Text Box 5"/>
          <p:cNvSpPr txBox="1">
            <a:spLocks noChangeArrowheads="1"/>
          </p:cNvSpPr>
          <p:nvPr/>
        </p:nvSpPr>
        <p:spPr bwMode="auto">
          <a:xfrm>
            <a:off x="4800600" y="1905000"/>
            <a:ext cx="2362200" cy="519113"/>
          </a:xfrm>
          <a:prstGeom prst="rect">
            <a:avLst/>
          </a:prstGeom>
          <a:noFill/>
          <a:ln w="50800">
            <a:noFill/>
            <a:miter lim="800000"/>
            <a:headEnd/>
            <a:tailEnd/>
          </a:ln>
          <a:effectLst/>
        </p:spPr>
        <p:txBody>
          <a:bodyPr>
            <a:spAutoFit/>
          </a:bodyPr>
          <a:lstStyle/>
          <a:p>
            <a:pPr>
              <a:spcBef>
                <a:spcPct val="50000"/>
              </a:spcBef>
            </a:pP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43" fill="hold"/>
                                        <p:tgtEl>
                                          <p:spTgt spid="2160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6068"/>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4" descr="Trends.gi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4146" name="Rectangle 2"/>
          <p:cNvSpPr>
            <a:spLocks noGrp="1" noChangeArrowheads="1"/>
          </p:cNvSpPr>
          <p:nvPr>
            <p:ph type="title"/>
          </p:nvPr>
        </p:nvSpPr>
        <p:spPr>
          <a:xfrm>
            <a:off x="2133600" y="1752600"/>
            <a:ext cx="3810000" cy="1143000"/>
          </a:xfrm>
        </p:spPr>
        <p:txBody>
          <a:bodyPr/>
          <a:lstStyle/>
          <a:p>
            <a:pPr>
              <a:defRPr/>
            </a:pPr>
            <a:r>
              <a:rPr lang="en-US" sz="3200" dirty="0" smtClean="0"/>
              <a:t>Summary </a:t>
            </a:r>
            <a:r>
              <a:rPr lang="en-US" sz="3200" dirty="0"/>
              <a:t>of </a:t>
            </a:r>
            <a:r>
              <a:rPr lang="en-US" sz="3200" dirty="0" smtClean="0"/>
              <a:t/>
            </a:r>
            <a:br>
              <a:rPr lang="en-US" sz="3200" dirty="0" smtClean="0"/>
            </a:br>
            <a:r>
              <a:rPr lang="en-US" sz="3200" dirty="0" smtClean="0"/>
              <a:t>Periodic </a:t>
            </a:r>
            <a:r>
              <a:rPr lang="en-US" sz="3200" dirty="0"/>
              <a:t>Trends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21575" cy="549275"/>
          </a:xfrm>
        </p:spPr>
        <p:txBody>
          <a:bodyPr>
            <a:normAutofit fontScale="90000"/>
          </a:bodyPr>
          <a:lstStyle/>
          <a:p>
            <a:pPr>
              <a:defRPr/>
            </a:pPr>
            <a:r>
              <a:rPr lang="en-US" dirty="0" smtClean="0"/>
              <a:t>  Periodic  Trends Summary</a:t>
            </a:r>
            <a:endParaRPr lang="en-US" dirty="0"/>
          </a:p>
        </p:txBody>
      </p:sp>
      <p:graphicFrame>
        <p:nvGraphicFramePr>
          <p:cNvPr id="4" name="Content Placeholder 3"/>
          <p:cNvGraphicFramePr>
            <a:graphicFrameLocks noGrp="1"/>
          </p:cNvGraphicFramePr>
          <p:nvPr>
            <p:ph idx="1"/>
          </p:nvPr>
        </p:nvGraphicFramePr>
        <p:xfrm>
          <a:off x="0" y="761999"/>
          <a:ext cx="9144000" cy="5410201"/>
        </p:xfrm>
        <a:graphic>
          <a:graphicData uri="http://schemas.openxmlformats.org/drawingml/2006/table">
            <a:tbl>
              <a:tblPr firstRow="1" bandRow="1">
                <a:tableStyleId>{5C22544A-7EE6-4342-B048-85BDC9FD1C3A}</a:tableStyleId>
              </a:tblPr>
              <a:tblGrid>
                <a:gridCol w="1383126"/>
                <a:gridCol w="1690487"/>
                <a:gridCol w="2474520"/>
                <a:gridCol w="1250283"/>
                <a:gridCol w="2345584"/>
              </a:tblGrid>
              <a:tr h="615532">
                <a:tc>
                  <a:txBody>
                    <a:bodyPr/>
                    <a:lstStyle/>
                    <a:p>
                      <a:r>
                        <a:rPr lang="en-US" sz="1600" dirty="0" smtClean="0"/>
                        <a:t>Trend</a:t>
                      </a:r>
                      <a:endParaRPr lang="en-US" sz="1600" dirty="0"/>
                    </a:p>
                  </a:txBody>
                  <a:tcPr/>
                </a:tc>
                <a:tc>
                  <a:txBody>
                    <a:bodyPr/>
                    <a:lstStyle/>
                    <a:p>
                      <a:r>
                        <a:rPr lang="en-US" sz="1600" dirty="0" smtClean="0"/>
                        <a:t>As Move</a:t>
                      </a:r>
                      <a:r>
                        <a:rPr lang="en-US" sz="1600" baseline="0" dirty="0" smtClean="0"/>
                        <a:t> to the right</a:t>
                      </a:r>
                      <a:endParaRPr lang="en-US" sz="1600" dirty="0"/>
                    </a:p>
                  </a:txBody>
                  <a:tcPr/>
                </a:tc>
                <a:tc>
                  <a:txBody>
                    <a:bodyPr/>
                    <a:lstStyle/>
                    <a:p>
                      <a:r>
                        <a:rPr lang="en-US" sz="1600" dirty="0" smtClean="0"/>
                        <a:t>Reason?</a:t>
                      </a:r>
                      <a:endParaRPr lang="en-US" sz="1600" dirty="0"/>
                    </a:p>
                  </a:txBody>
                  <a:tcPr/>
                </a:tc>
                <a:tc>
                  <a:txBody>
                    <a:bodyPr/>
                    <a:lstStyle/>
                    <a:p>
                      <a:r>
                        <a:rPr lang="en-US" sz="1600" dirty="0" smtClean="0"/>
                        <a:t>As Move down</a:t>
                      </a:r>
                      <a:endParaRPr lang="en-US" sz="1600" dirty="0"/>
                    </a:p>
                  </a:txBody>
                  <a:tcPr/>
                </a:tc>
                <a:tc>
                  <a:txBody>
                    <a:bodyPr/>
                    <a:lstStyle/>
                    <a:p>
                      <a:r>
                        <a:rPr lang="en-US" sz="1600" dirty="0" smtClean="0"/>
                        <a:t>Reason?</a:t>
                      </a:r>
                      <a:endParaRPr lang="en-US" sz="1600" dirty="0"/>
                    </a:p>
                  </a:txBody>
                  <a:tcPr/>
                </a:tc>
              </a:tr>
              <a:tr h="874703">
                <a:tc>
                  <a:txBody>
                    <a:bodyPr/>
                    <a:lstStyle/>
                    <a:p>
                      <a:r>
                        <a:rPr lang="en-US" sz="1600" dirty="0" smtClean="0"/>
                        <a:t>Atomic Radius</a:t>
                      </a:r>
                    </a:p>
                  </a:txBody>
                  <a:tcPr/>
                </a:tc>
                <a:tc>
                  <a:txBody>
                    <a:bodyPr/>
                    <a:lstStyle/>
                    <a:p>
                      <a:r>
                        <a:rPr lang="en-US" sz="1600" dirty="0" smtClean="0"/>
                        <a:t>Gets</a:t>
                      </a:r>
                      <a:r>
                        <a:rPr lang="en-US" sz="1600" baseline="0" dirty="0" smtClean="0"/>
                        <a:t> Smaller</a:t>
                      </a:r>
                      <a:endParaRPr lang="en-US" sz="1600" dirty="0"/>
                    </a:p>
                  </a:txBody>
                  <a:tcPr/>
                </a:tc>
                <a:tc>
                  <a:txBody>
                    <a:bodyPr/>
                    <a:lstStyle/>
                    <a:p>
                      <a:pPr>
                        <a:buFontTx/>
                        <a:buChar char="-"/>
                      </a:pPr>
                      <a:r>
                        <a:rPr lang="en-US" sz="1600" dirty="0" smtClean="0"/>
                        <a:t>Effective Nuclear</a:t>
                      </a:r>
                      <a:r>
                        <a:rPr lang="en-US" sz="1600" baseline="0" dirty="0" smtClean="0"/>
                        <a:t> Charge Increases with no change in shielding </a:t>
                      </a:r>
                    </a:p>
                  </a:txBody>
                  <a:tcPr/>
                </a:tc>
                <a:tc>
                  <a:txBody>
                    <a:bodyPr/>
                    <a:lstStyle/>
                    <a:p>
                      <a:r>
                        <a:rPr lang="en-US" sz="1600" dirty="0" smtClean="0"/>
                        <a:t>Gets</a:t>
                      </a:r>
                      <a:r>
                        <a:rPr lang="en-US" sz="1600" baseline="0" dirty="0" smtClean="0"/>
                        <a:t> Larger</a:t>
                      </a:r>
                      <a:endParaRPr lang="en-US" sz="1600" dirty="0"/>
                    </a:p>
                  </a:txBody>
                  <a:tcPr/>
                </a:tc>
                <a:tc>
                  <a:txBody>
                    <a:bodyPr/>
                    <a:lstStyle/>
                    <a:p>
                      <a:pPr>
                        <a:buFontTx/>
                        <a:buChar char="-"/>
                      </a:pPr>
                      <a:r>
                        <a:rPr lang="en-US" sz="1600" dirty="0" smtClean="0"/>
                        <a:t>More</a:t>
                      </a:r>
                      <a:r>
                        <a:rPr lang="en-US" sz="1600" baseline="0" dirty="0" smtClean="0"/>
                        <a:t> energy levels filled, more shielding between nucleus and electrons</a:t>
                      </a:r>
                    </a:p>
                  </a:txBody>
                  <a:tcPr/>
                </a:tc>
              </a:tr>
              <a:tr h="1393046">
                <a:tc>
                  <a:txBody>
                    <a:bodyPr/>
                    <a:lstStyle/>
                    <a:p>
                      <a:r>
                        <a:rPr lang="en-US" sz="1600" dirty="0" smtClean="0"/>
                        <a:t>Ionization</a:t>
                      </a:r>
                      <a:r>
                        <a:rPr lang="en-US" sz="1600" baseline="0" dirty="0" smtClean="0"/>
                        <a:t> Energy</a:t>
                      </a:r>
                      <a:endParaRPr lang="en-US" sz="1600" dirty="0"/>
                    </a:p>
                  </a:txBody>
                  <a:tcPr/>
                </a:tc>
                <a:tc>
                  <a:txBody>
                    <a:bodyPr/>
                    <a:lstStyle/>
                    <a:p>
                      <a:r>
                        <a:rPr lang="en-US" sz="1600" dirty="0" smtClean="0"/>
                        <a:t>Energy</a:t>
                      </a:r>
                      <a:r>
                        <a:rPr lang="en-US" sz="1600" baseline="0" dirty="0" smtClean="0"/>
                        <a:t> Increases (harder to remove)</a:t>
                      </a:r>
                      <a:endParaRPr lang="en-US" sz="1600" dirty="0"/>
                    </a:p>
                  </a:txBody>
                  <a:tcPr/>
                </a:tc>
                <a:tc>
                  <a:txBody>
                    <a:bodyPr/>
                    <a:lstStyle/>
                    <a:p>
                      <a:pPr>
                        <a:buFontTx/>
                        <a:buChar char="-"/>
                      </a:pPr>
                      <a:r>
                        <a:rPr lang="en-US" sz="1600" dirty="0" smtClean="0"/>
                        <a:t>Octet rule: easier to</a:t>
                      </a:r>
                      <a:r>
                        <a:rPr lang="en-US" sz="1600" baseline="0" dirty="0" smtClean="0"/>
                        <a:t> remove unpaired e-</a:t>
                      </a:r>
                    </a:p>
                    <a:p>
                      <a:pPr>
                        <a:buFontTx/>
                        <a:buChar char="-"/>
                      </a:pPr>
                      <a:r>
                        <a:rPr lang="en-US" sz="1600" baseline="0" dirty="0" smtClean="0"/>
                        <a:t>Coulomb’s Law (has greater Effective Nuclear Charge)</a:t>
                      </a:r>
                    </a:p>
                  </a:txBody>
                  <a:tcPr/>
                </a:tc>
                <a:tc>
                  <a:txBody>
                    <a:bodyPr/>
                    <a:lstStyle/>
                    <a:p>
                      <a:r>
                        <a:rPr lang="en-US" sz="1600" dirty="0" smtClean="0"/>
                        <a:t>Energy Decreases (easier to remove)</a:t>
                      </a:r>
                      <a:endParaRPr lang="en-US" sz="1600" dirty="0"/>
                    </a:p>
                  </a:txBody>
                  <a:tcPr/>
                </a:tc>
                <a:tc>
                  <a:txBody>
                    <a:bodyPr/>
                    <a:lstStyle/>
                    <a:p>
                      <a:r>
                        <a:rPr lang="en-US" sz="1600" dirty="0" smtClean="0"/>
                        <a:t>-Electrons are farther  and have more shielding</a:t>
                      </a:r>
                      <a:r>
                        <a:rPr lang="en-US" sz="1600" baseline="0" dirty="0" smtClean="0"/>
                        <a:t> </a:t>
                      </a:r>
                      <a:r>
                        <a:rPr lang="en-US" sz="1600" dirty="0" smtClean="0"/>
                        <a:t>from Nucleus</a:t>
                      </a:r>
                      <a:r>
                        <a:rPr lang="en-US" sz="1600" baseline="0" dirty="0" smtClean="0"/>
                        <a:t> and easier to remove according to </a:t>
                      </a:r>
                      <a:r>
                        <a:rPr lang="en-US" sz="1600" dirty="0" err="1" smtClean="0"/>
                        <a:t>Coloumb’s</a:t>
                      </a:r>
                      <a:r>
                        <a:rPr lang="en-US" sz="1600" dirty="0" smtClean="0"/>
                        <a:t> Law</a:t>
                      </a:r>
                      <a:endParaRPr lang="en-US" sz="1600" dirty="0"/>
                    </a:p>
                  </a:txBody>
                  <a:tcPr/>
                </a:tc>
              </a:tr>
              <a:tr h="1393046">
                <a:tc>
                  <a:txBody>
                    <a:bodyPr/>
                    <a:lstStyle/>
                    <a:p>
                      <a:r>
                        <a:rPr lang="en-US" sz="1600" dirty="0" smtClean="0"/>
                        <a:t>Electron Affinity</a:t>
                      </a:r>
                      <a:endParaRPr lang="en-US" sz="1600" dirty="0"/>
                    </a:p>
                  </a:txBody>
                  <a:tcPr/>
                </a:tc>
                <a:tc>
                  <a:txBody>
                    <a:bodyPr/>
                    <a:lstStyle/>
                    <a:p>
                      <a:r>
                        <a:rPr lang="en-US" sz="1600" dirty="0" smtClean="0"/>
                        <a:t>Energy Decreases (easier</a:t>
                      </a:r>
                      <a:r>
                        <a:rPr lang="en-US" sz="1600" baseline="0" dirty="0" smtClean="0"/>
                        <a:t> to add)</a:t>
                      </a:r>
                      <a:endParaRPr lang="en-US" sz="1600" dirty="0"/>
                    </a:p>
                  </a:txBody>
                  <a:tcPr/>
                </a:tc>
                <a:tc>
                  <a:txBody>
                    <a:bodyPr/>
                    <a:lstStyle/>
                    <a:p>
                      <a:pPr>
                        <a:buFontTx/>
                        <a:buChar char="-"/>
                      </a:pPr>
                      <a:r>
                        <a:rPr lang="en-US" sz="1600" dirty="0" smtClean="0"/>
                        <a:t>Octet</a:t>
                      </a:r>
                      <a:r>
                        <a:rPr lang="en-US" sz="1600" baseline="0" dirty="0" smtClean="0"/>
                        <a:t> rule: easier to add e- to almost full </a:t>
                      </a:r>
                      <a:r>
                        <a:rPr lang="en-US" sz="1600" baseline="0" dirty="0" err="1" smtClean="0"/>
                        <a:t>orbitals</a:t>
                      </a:r>
                      <a:endParaRPr lang="en-US" sz="1600" baseline="0" dirty="0" smtClean="0"/>
                    </a:p>
                    <a:p>
                      <a:pPr>
                        <a:buFontTx/>
                        <a:buChar char="-"/>
                      </a:pPr>
                      <a:r>
                        <a:rPr lang="en-US" sz="1600" baseline="0" dirty="0" smtClean="0"/>
                        <a:t>Greater Effective nuclear charge, more attraction to add electron</a:t>
                      </a:r>
                    </a:p>
                  </a:txBody>
                  <a:tcPr/>
                </a:tc>
                <a:tc>
                  <a:txBody>
                    <a:bodyPr/>
                    <a:lstStyle/>
                    <a:p>
                      <a:r>
                        <a:rPr lang="en-US" sz="1600" dirty="0" smtClean="0"/>
                        <a:t>Energy</a:t>
                      </a:r>
                      <a:r>
                        <a:rPr lang="en-US" sz="1600" baseline="0" dirty="0" smtClean="0"/>
                        <a:t> Increases (harder to add)</a:t>
                      </a:r>
                      <a:endParaRPr lang="en-US" sz="1600" dirty="0"/>
                    </a:p>
                  </a:txBody>
                  <a:tcPr/>
                </a:tc>
                <a:tc>
                  <a:txBody>
                    <a:bodyPr/>
                    <a:lstStyle/>
                    <a:p>
                      <a:pPr>
                        <a:buFontTx/>
                        <a:buChar char="-"/>
                      </a:pPr>
                      <a:r>
                        <a:rPr lang="en-US" sz="1600" dirty="0" smtClean="0"/>
                        <a:t>Electrons</a:t>
                      </a:r>
                      <a:r>
                        <a:rPr lang="en-US" sz="1600" baseline="0" dirty="0" smtClean="0"/>
                        <a:t> are farther and have more shielding from nucleus and will have smaller attractive forces to nucleus</a:t>
                      </a:r>
                    </a:p>
                  </a:txBody>
                  <a:tcPr/>
                </a:tc>
              </a:tr>
              <a:tr h="1133874">
                <a:tc>
                  <a:txBody>
                    <a:bodyPr/>
                    <a:lstStyle/>
                    <a:p>
                      <a:r>
                        <a:rPr lang="en-US" sz="1600" dirty="0" smtClean="0"/>
                        <a:t>Electro-negativity</a:t>
                      </a:r>
                      <a:endParaRPr lang="en-US" sz="1600" dirty="0"/>
                    </a:p>
                  </a:txBody>
                  <a:tcPr/>
                </a:tc>
                <a:tc>
                  <a:txBody>
                    <a:bodyPr/>
                    <a:lstStyle/>
                    <a:p>
                      <a:r>
                        <a:rPr lang="en-US" sz="1600" dirty="0" smtClean="0"/>
                        <a:t>Decreases (Easier to attract</a:t>
                      </a:r>
                      <a:r>
                        <a:rPr lang="en-US" sz="1600" baseline="0" dirty="0" smtClean="0"/>
                        <a:t> electrons)</a:t>
                      </a:r>
                      <a:endParaRPr lang="en-US" sz="1600" dirty="0"/>
                    </a:p>
                  </a:txBody>
                  <a:tcPr/>
                </a:tc>
                <a:tc>
                  <a:txBody>
                    <a:bodyPr/>
                    <a:lstStyle/>
                    <a:p>
                      <a:pPr>
                        <a:buFontTx/>
                        <a:buChar char="-"/>
                      </a:pPr>
                      <a:r>
                        <a:rPr lang="en-US" sz="1600" dirty="0" smtClean="0"/>
                        <a:t>Effective</a:t>
                      </a:r>
                      <a:r>
                        <a:rPr lang="en-US" sz="1600" baseline="0" dirty="0" smtClean="0"/>
                        <a:t> nuclear charge increases=more attracting to bonding electrons </a:t>
                      </a:r>
                    </a:p>
                  </a:txBody>
                  <a:tcPr/>
                </a:tc>
                <a:tc>
                  <a:txBody>
                    <a:bodyPr/>
                    <a:lstStyle/>
                    <a:p>
                      <a:r>
                        <a:rPr lang="en-US" sz="1600" dirty="0" smtClean="0"/>
                        <a:t>Increases</a:t>
                      </a:r>
                      <a:r>
                        <a:rPr lang="en-US" sz="1600" baseline="0" dirty="0" smtClean="0"/>
                        <a:t> (Harder to attract electrons)</a:t>
                      </a:r>
                      <a:endParaRPr lang="en-US" sz="1600" dirty="0"/>
                    </a:p>
                  </a:txBody>
                  <a:tcPr/>
                </a:tc>
                <a:tc>
                  <a:txBody>
                    <a:bodyPr/>
                    <a:lstStyle/>
                    <a:p>
                      <a:r>
                        <a:rPr lang="en-US" sz="1600" dirty="0" smtClean="0"/>
                        <a:t>- Electrons</a:t>
                      </a:r>
                      <a:r>
                        <a:rPr lang="en-US" sz="1600" baseline="0" dirty="0" smtClean="0"/>
                        <a:t> are farther away, more shielding, less attraction to nucleus by bonding electrons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990600" y="762000"/>
            <a:ext cx="7162800" cy="609600"/>
          </a:xfrm>
          <a:solidFill>
            <a:srgbClr val="FFC5CF"/>
          </a:solidFill>
          <a:ln/>
          <a:effectLst>
            <a:outerShdw dist="107763" dir="2700000" algn="ctr" rotWithShape="0">
              <a:schemeClr val="bg2"/>
            </a:outerShdw>
          </a:effectLst>
        </p:spPr>
        <p:txBody>
          <a:bodyPr>
            <a:normAutofit fontScale="90000"/>
          </a:bodyPr>
          <a:lstStyle/>
          <a:p>
            <a:r>
              <a:rPr lang="en-US" sz="4000">
                <a:effectLst>
                  <a:outerShdw blurRad="38100" dist="38100" dir="2700000" algn="tl">
                    <a:srgbClr val="FFFFFF"/>
                  </a:outerShdw>
                </a:effectLst>
                <a:latin typeface="Comic Sans MS" pitchFamily="66" charset="0"/>
              </a:rPr>
              <a:t>Atomic Size</a:t>
            </a:r>
            <a:endParaRPr lang="en-US" sz="4800">
              <a:effectLst>
                <a:outerShdw blurRad="38100" dist="38100" dir="2700000" algn="tl">
                  <a:srgbClr val="FFFFFF"/>
                </a:outerShdw>
              </a:effectLst>
            </a:endParaRPr>
          </a:p>
        </p:txBody>
      </p:sp>
      <p:sp>
        <p:nvSpPr>
          <p:cNvPr id="195587" name="Rectangle 3"/>
          <p:cNvSpPr>
            <a:spLocks noGrp="1" noChangeArrowheads="1"/>
          </p:cNvSpPr>
          <p:nvPr>
            <p:ph type="body" idx="1"/>
          </p:nvPr>
        </p:nvSpPr>
        <p:spPr>
          <a:xfrm>
            <a:off x="990600" y="1676400"/>
            <a:ext cx="7162800" cy="2971800"/>
          </a:xfrm>
          <a:noFill/>
          <a:ln/>
        </p:spPr>
        <p:txBody>
          <a:bodyPr>
            <a:normAutofit/>
          </a:bodyPr>
          <a:lstStyle/>
          <a:p>
            <a:pPr>
              <a:buFontTx/>
              <a:buNone/>
            </a:pPr>
            <a:r>
              <a:rPr lang="en-US" sz="2800" dirty="0">
                <a:effectLst>
                  <a:outerShdw blurRad="38100" dist="38100" dir="2700000" algn="tl">
                    <a:srgbClr val="FFFFFF"/>
                  </a:outerShdw>
                </a:effectLst>
              </a:rPr>
              <a:t>Size </a:t>
            </a:r>
            <a:r>
              <a:rPr lang="en-US" sz="3600" dirty="0">
                <a:solidFill>
                  <a:schemeClr val="tx2"/>
                </a:solidFill>
                <a:effectLst>
                  <a:outerShdw blurRad="38100" dist="38100" dir="2700000" algn="tl">
                    <a:srgbClr val="000000"/>
                  </a:outerShdw>
                </a:effectLst>
                <a:latin typeface="Comic Sans MS" pitchFamily="66" charset="0"/>
              </a:rPr>
              <a:t>decreases</a:t>
            </a:r>
            <a:r>
              <a:rPr lang="en-US" sz="2800" dirty="0">
                <a:effectLst>
                  <a:outerShdw blurRad="38100" dist="38100" dir="2700000" algn="tl">
                    <a:srgbClr val="FFFFFF"/>
                  </a:outerShdw>
                </a:effectLst>
              </a:rPr>
              <a:t> across a period owing to increase in the positive charge from the protons.  Each added electron feels a greater and greater + charge because the protons are pulling in the same direction, where the electrons are scattered.</a:t>
            </a:r>
          </a:p>
        </p:txBody>
      </p:sp>
      <p:pic>
        <p:nvPicPr>
          <p:cNvPr id="195588" name="Picture 4"/>
          <p:cNvPicPr>
            <a:picLocks noChangeAspect="1" noChangeArrowheads="1"/>
          </p:cNvPicPr>
          <p:nvPr/>
        </p:nvPicPr>
        <p:blipFill>
          <a:blip r:embed="rId2"/>
          <a:srcRect/>
          <a:stretch>
            <a:fillRect/>
          </a:stretch>
        </p:blipFill>
        <p:spPr bwMode="auto">
          <a:xfrm>
            <a:off x="1295400" y="4648200"/>
            <a:ext cx="6667500" cy="1270000"/>
          </a:xfrm>
          <a:prstGeom prst="rect">
            <a:avLst/>
          </a:prstGeom>
          <a:noFill/>
          <a:ln w="12700">
            <a:noFill/>
            <a:miter lim="800000"/>
            <a:headEnd/>
            <a:tailEnd/>
          </a:ln>
          <a:effectLst/>
        </p:spPr>
      </p:pic>
      <p:sp>
        <p:nvSpPr>
          <p:cNvPr id="195589" name="Text Box 5"/>
          <p:cNvSpPr txBox="1">
            <a:spLocks noChangeArrowheads="1"/>
          </p:cNvSpPr>
          <p:nvPr/>
        </p:nvSpPr>
        <p:spPr bwMode="auto">
          <a:xfrm>
            <a:off x="1295400" y="6019800"/>
            <a:ext cx="1014413" cy="457200"/>
          </a:xfrm>
          <a:prstGeom prst="rect">
            <a:avLst/>
          </a:prstGeom>
          <a:noFill/>
          <a:ln w="50800">
            <a:noFill/>
            <a:miter lim="800000"/>
            <a:headEnd/>
            <a:tailEnd/>
          </a:ln>
          <a:effectLst/>
        </p:spPr>
        <p:txBody>
          <a:bodyPr wrap="none">
            <a:spAutoFit/>
          </a:bodyPr>
          <a:lstStyle/>
          <a:p>
            <a:r>
              <a:rPr lang="en-US" sz="2400" b="1">
                <a:solidFill>
                  <a:schemeClr val="tx1"/>
                </a:solidFill>
                <a:effectLst>
                  <a:outerShdw blurRad="38100" dist="38100" dir="2700000" algn="tl">
                    <a:srgbClr val="FFFFFF"/>
                  </a:outerShdw>
                </a:effectLst>
              </a:rPr>
              <a:t>Large</a:t>
            </a:r>
            <a:endParaRPr lang="en-US" sz="2400" b="1">
              <a:solidFill>
                <a:srgbClr val="037C03"/>
              </a:solidFill>
              <a:effectLst>
                <a:outerShdw blurRad="38100" dist="38100" dir="2700000" algn="tl">
                  <a:srgbClr val="000000"/>
                </a:outerShdw>
              </a:effectLst>
            </a:endParaRPr>
          </a:p>
        </p:txBody>
      </p:sp>
      <p:sp>
        <p:nvSpPr>
          <p:cNvPr id="195590" name="Text Box 6"/>
          <p:cNvSpPr txBox="1">
            <a:spLocks noChangeArrowheads="1"/>
          </p:cNvSpPr>
          <p:nvPr/>
        </p:nvSpPr>
        <p:spPr bwMode="auto">
          <a:xfrm>
            <a:off x="6858000" y="6096000"/>
            <a:ext cx="727075" cy="336550"/>
          </a:xfrm>
          <a:prstGeom prst="rect">
            <a:avLst/>
          </a:prstGeom>
          <a:noFill/>
          <a:ln w="50800">
            <a:noFill/>
            <a:miter lim="800000"/>
            <a:headEnd/>
            <a:tailEnd/>
          </a:ln>
          <a:effectLst/>
        </p:spPr>
        <p:txBody>
          <a:bodyPr wrap="none">
            <a:spAutoFit/>
          </a:bodyPr>
          <a:lstStyle/>
          <a:p>
            <a:r>
              <a:rPr lang="en-US" sz="1600" b="1">
                <a:solidFill>
                  <a:schemeClr val="tx1"/>
                </a:solidFill>
                <a:effectLst>
                  <a:outerShdw blurRad="38100" dist="38100" dir="2700000" algn="tl">
                    <a:srgbClr val="FFFFFF"/>
                  </a:outerShdw>
                </a:effectLst>
              </a:rPr>
              <a:t>Small</a:t>
            </a:r>
            <a:endParaRPr lang="en-US" sz="2400" b="1">
              <a:solidFill>
                <a:srgbClr val="037C03"/>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dissolve">
                                      <p:cBhvr>
                                        <p:cTn id="7" dur="500"/>
                                        <p:tgtEl>
                                          <p:spTgt spid="195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5588"/>
                                        </p:tgtEl>
                                        <p:attrNameLst>
                                          <p:attrName>style.visibility</p:attrName>
                                        </p:attrNameLst>
                                      </p:cBhvr>
                                      <p:to>
                                        <p:strVal val="visible"/>
                                      </p:to>
                                    </p:set>
                                    <p:animEffect transition="in" filter="dissolve">
                                      <p:cBhvr>
                                        <p:cTn id="12" dur="500"/>
                                        <p:tgtEl>
                                          <p:spTgt spid="195588"/>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95589"/>
                                        </p:tgtEl>
                                        <p:attrNameLst>
                                          <p:attrName>style.visibility</p:attrName>
                                        </p:attrNameLst>
                                      </p:cBhvr>
                                      <p:to>
                                        <p:strVal val="visible"/>
                                      </p:to>
                                    </p:set>
                                    <p:animEffect transition="in" filter="dissolve">
                                      <p:cBhvr>
                                        <p:cTn id="16" dur="500"/>
                                        <p:tgtEl>
                                          <p:spTgt spid="195589"/>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95590"/>
                                        </p:tgtEl>
                                        <p:attrNameLst>
                                          <p:attrName>style.visibility</p:attrName>
                                        </p:attrNameLst>
                                      </p:cBhvr>
                                      <p:to>
                                        <p:strVal val="visible"/>
                                      </p:to>
                                    </p:set>
                                    <p:animEffect transition="in" filter="dissolve">
                                      <p:cBhvr>
                                        <p:cTn id="20" dur="500"/>
                                        <p:tgtEl>
                                          <p:spTgt spid="195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autoUpdateAnimBg="0"/>
      <p:bldP spid="195589" grpId="0" autoUpdateAnimBg="0"/>
      <p:bldP spid="19559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Grp="1" noChangeAspect="1" noChangeArrowheads="1"/>
          </p:cNvPicPr>
          <p:nvPr>
            <p:ph idx="1"/>
          </p:nvPr>
        </p:nvPicPr>
        <p:blipFill>
          <a:blip r:embed="rId2"/>
          <a:srcRect/>
          <a:stretch>
            <a:fillRect/>
          </a:stretch>
        </p:blipFill>
        <p:spPr bwMode="auto">
          <a:xfrm>
            <a:off x="330200" y="228600"/>
            <a:ext cx="8432800" cy="6324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dirty="0">
                <a:effectLst>
                  <a:outerShdw blurRad="38100" dist="38100" dir="2700000" algn="tl">
                    <a:srgbClr val="000000"/>
                  </a:outerShdw>
                </a:effectLst>
              </a:rPr>
              <a:t>Which is Bigger?</a:t>
            </a:r>
          </a:p>
        </p:txBody>
      </p:sp>
      <p:sp>
        <p:nvSpPr>
          <p:cNvPr id="209923" name="Rectangle 3"/>
          <p:cNvSpPr>
            <a:spLocks noGrp="1" noChangeArrowheads="1"/>
          </p:cNvSpPr>
          <p:nvPr>
            <p:ph type="body" idx="1"/>
          </p:nvPr>
        </p:nvSpPr>
        <p:spPr/>
        <p:txBody>
          <a:bodyPr/>
          <a:lstStyle/>
          <a:p>
            <a:r>
              <a:rPr lang="en-US" sz="4400">
                <a:effectLst>
                  <a:outerShdw blurRad="38100" dist="38100" dir="2700000" algn="tl">
                    <a:srgbClr val="FFFFFF"/>
                  </a:outerShdw>
                </a:effectLst>
              </a:rPr>
              <a:t>Na or K ?</a:t>
            </a:r>
          </a:p>
          <a:p>
            <a:r>
              <a:rPr lang="en-US" sz="4400">
                <a:effectLst>
                  <a:outerShdw blurRad="38100" dist="38100" dir="2700000" algn="tl">
                    <a:srgbClr val="FFFFFF"/>
                  </a:outerShdw>
                </a:effectLst>
              </a:rPr>
              <a:t>Na or Mg ?</a:t>
            </a:r>
          </a:p>
          <a:p>
            <a:r>
              <a:rPr lang="en-US" sz="4400">
                <a:effectLst>
                  <a:outerShdw blurRad="38100" dist="38100" dir="2700000" algn="tl">
                    <a:srgbClr val="FFFFFF"/>
                  </a:outerShdw>
                </a:effectLst>
              </a:rPr>
              <a:t>Al or I ?</a:t>
            </a:r>
          </a:p>
        </p:txBody>
      </p:sp>
      <p:pic>
        <p:nvPicPr>
          <p:cNvPr id="209924" name="Picture 4">
            <a:hlinkClick r:id="" action="ppaction://media"/>
          </p:cNvPr>
          <p:cNvPicPr>
            <a:picLocks noRot="1" noChangeAspect="1" noChangeArrowheads="1"/>
          </p:cNvPicPr>
          <p:nvPr>
            <a:wavAudioFile r:embed="rId1" name="HELP!.WAV"/>
          </p:nvPr>
        </p:nvPicPr>
        <p:blipFill>
          <a:blip r:embed="rId3"/>
          <a:srcRect/>
          <a:stretch>
            <a:fillRect/>
          </a:stretch>
        </p:blipFill>
        <p:spPr bwMode="auto">
          <a:xfrm>
            <a:off x="8686800" y="7086600"/>
            <a:ext cx="304800" cy="30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69" fill="hold"/>
                                        <p:tgtEl>
                                          <p:spTgt spid="2099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992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1066800" y="457200"/>
            <a:ext cx="7162800" cy="762000"/>
          </a:xfrm>
          <a:solidFill>
            <a:srgbClr val="C1CEFF"/>
          </a:solidFill>
          <a:ln/>
          <a:effectLst>
            <a:outerShdw dist="107763" dir="2700000" algn="ctr" rotWithShape="0">
              <a:schemeClr val="bg2"/>
            </a:outerShdw>
          </a:effectLst>
        </p:spPr>
        <p:txBody>
          <a:bodyPr/>
          <a:lstStyle/>
          <a:p>
            <a:r>
              <a:rPr lang="en-US" sz="4000">
                <a:effectLst>
                  <a:outerShdw blurRad="38100" dist="38100" dir="2700000" algn="tl">
                    <a:srgbClr val="FFFFFF"/>
                  </a:outerShdw>
                </a:effectLst>
                <a:latin typeface="Comic Sans MS" pitchFamily="66" charset="0"/>
              </a:rPr>
              <a:t>Ion Sizes</a:t>
            </a:r>
            <a:endParaRPr lang="en-US" sz="4000">
              <a:effectLst>
                <a:outerShdw blurRad="38100" dist="38100" dir="2700000" algn="tl">
                  <a:srgbClr val="FFFFFF"/>
                </a:outerShdw>
              </a:effectLst>
            </a:endParaRPr>
          </a:p>
        </p:txBody>
      </p:sp>
      <p:sp>
        <p:nvSpPr>
          <p:cNvPr id="196611" name="Rectangle 3"/>
          <p:cNvSpPr>
            <a:spLocks noGrp="1" noChangeArrowheads="1"/>
          </p:cNvSpPr>
          <p:nvPr>
            <p:ph type="body" idx="1"/>
          </p:nvPr>
        </p:nvSpPr>
        <p:spPr>
          <a:xfrm>
            <a:off x="990600" y="3276600"/>
            <a:ext cx="6934200" cy="2057400"/>
          </a:xfrm>
          <a:noFill/>
          <a:ln/>
        </p:spPr>
        <p:txBody>
          <a:bodyPr/>
          <a:lstStyle/>
          <a:p>
            <a:pPr>
              <a:buFontTx/>
              <a:buNone/>
            </a:pPr>
            <a:r>
              <a:rPr lang="en-US" sz="2800">
                <a:effectLst>
                  <a:outerShdw blurRad="38100" dist="38100" dir="2700000" algn="tl">
                    <a:srgbClr val="FFFFFF"/>
                  </a:outerShdw>
                </a:effectLst>
                <a:latin typeface="Helvetica" charset="0"/>
              </a:rPr>
              <a:t> </a:t>
            </a:r>
          </a:p>
        </p:txBody>
      </p:sp>
      <p:pic>
        <p:nvPicPr>
          <p:cNvPr id="196612" name="Picture 4"/>
          <p:cNvPicPr>
            <a:picLocks noChangeArrowheads="1"/>
          </p:cNvPicPr>
          <p:nvPr/>
        </p:nvPicPr>
        <p:blipFill>
          <a:blip r:embed="rId2"/>
          <a:srcRect/>
          <a:stretch>
            <a:fillRect/>
          </a:stretch>
        </p:blipFill>
        <p:spPr bwMode="auto">
          <a:xfrm>
            <a:off x="1092200" y="1536700"/>
            <a:ext cx="4648200" cy="1498600"/>
          </a:xfrm>
          <a:prstGeom prst="rect">
            <a:avLst/>
          </a:prstGeom>
          <a:noFill/>
          <a:ln w="12700">
            <a:noFill/>
            <a:miter lim="800000"/>
            <a:headEnd/>
            <a:tailEnd/>
          </a:ln>
          <a:effectLst/>
        </p:spPr>
      </p:pic>
      <p:sp>
        <p:nvSpPr>
          <p:cNvPr id="196613" name="Line 5"/>
          <p:cNvSpPr>
            <a:spLocks noChangeShapeType="1"/>
          </p:cNvSpPr>
          <p:nvPr/>
        </p:nvSpPr>
        <p:spPr bwMode="auto">
          <a:xfrm>
            <a:off x="2235200" y="1828800"/>
            <a:ext cx="1473200" cy="0"/>
          </a:xfrm>
          <a:prstGeom prst="line">
            <a:avLst/>
          </a:prstGeom>
          <a:noFill/>
          <a:ln w="50800">
            <a:solidFill>
              <a:schemeClr val="tx1"/>
            </a:solidFill>
            <a:round/>
            <a:headEnd/>
            <a:tailEnd type="triangle" w="med" len="med"/>
          </a:ln>
          <a:effectLst/>
        </p:spPr>
        <p:txBody>
          <a:bodyPr wrap="none" anchor="ctr"/>
          <a:lstStyle/>
          <a:p>
            <a:endParaRPr lang="en-US"/>
          </a:p>
        </p:txBody>
      </p:sp>
      <p:sp>
        <p:nvSpPr>
          <p:cNvPr id="196614" name="Rectangle 6"/>
          <p:cNvSpPr>
            <a:spLocks noChangeArrowheads="1"/>
          </p:cNvSpPr>
          <p:nvPr/>
        </p:nvSpPr>
        <p:spPr bwMode="auto">
          <a:xfrm>
            <a:off x="3795713" y="1419225"/>
            <a:ext cx="3390900" cy="2525713"/>
          </a:xfrm>
          <a:prstGeom prst="rect">
            <a:avLst/>
          </a:prstGeom>
          <a:solidFill>
            <a:srgbClr val="FFFFFF"/>
          </a:solidFill>
          <a:ln w="12700">
            <a:noFill/>
            <a:miter lim="800000"/>
            <a:headEnd/>
            <a:tailEnd/>
          </a:ln>
          <a:effectLst>
            <a:outerShdw dist="107763" dir="2700000" algn="ctr" rotWithShape="0">
              <a:schemeClr val="bg2"/>
            </a:outerShdw>
          </a:effectLst>
        </p:spPr>
        <p:txBody>
          <a:bodyPr lIns="90487" tIns="44450" rIns="90487" bIns="44450">
            <a:spAutoFit/>
          </a:bodyPr>
          <a:lstStyle/>
          <a:p>
            <a:r>
              <a:rPr lang="en-US" sz="3200" b="1">
                <a:solidFill>
                  <a:schemeClr val="tx1"/>
                </a:solidFill>
                <a:effectLst>
                  <a:outerShdw blurRad="38100" dist="38100" dir="2700000" algn="tl">
                    <a:srgbClr val="C0C0C0"/>
                  </a:outerShdw>
                </a:effectLst>
              </a:rPr>
              <a:t>Does the size go</a:t>
            </a:r>
          </a:p>
          <a:p>
            <a:r>
              <a:rPr lang="en-US" sz="3200" b="1">
                <a:solidFill>
                  <a:schemeClr val="tx1"/>
                </a:solidFill>
                <a:effectLst>
                  <a:outerShdw blurRad="38100" dist="38100" dir="2700000" algn="tl">
                    <a:srgbClr val="C0C0C0"/>
                  </a:outerShdw>
                </a:effectLst>
              </a:rPr>
              <a:t>up or down when losing an electron to form a cation?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990600" y="457200"/>
            <a:ext cx="7162800" cy="762000"/>
          </a:xfrm>
          <a:solidFill>
            <a:srgbClr val="C1CEFF"/>
          </a:solidFill>
          <a:ln/>
          <a:effectLst>
            <a:outerShdw dist="107763" dir="2700000" algn="ctr" rotWithShape="0">
              <a:schemeClr val="bg2"/>
            </a:outerShdw>
          </a:effectLst>
        </p:spPr>
        <p:txBody>
          <a:bodyPr/>
          <a:lstStyle/>
          <a:p>
            <a:r>
              <a:rPr lang="en-US" sz="4000">
                <a:effectLst>
                  <a:outerShdw blurRad="38100" dist="38100" dir="2700000" algn="tl">
                    <a:srgbClr val="FFFFFF"/>
                  </a:outerShdw>
                </a:effectLst>
                <a:latin typeface="Comic Sans MS" pitchFamily="66" charset="0"/>
              </a:rPr>
              <a:t>Ion Sizes</a:t>
            </a:r>
          </a:p>
        </p:txBody>
      </p:sp>
      <p:sp>
        <p:nvSpPr>
          <p:cNvPr id="197635" name="Rectangle 3"/>
          <p:cNvSpPr>
            <a:spLocks noGrp="1" noChangeArrowheads="1"/>
          </p:cNvSpPr>
          <p:nvPr>
            <p:ph type="body" idx="1"/>
          </p:nvPr>
        </p:nvSpPr>
        <p:spPr>
          <a:xfrm>
            <a:off x="990600" y="3276600"/>
            <a:ext cx="6934200" cy="2057400"/>
          </a:xfrm>
          <a:noFill/>
          <a:ln/>
        </p:spPr>
        <p:txBody>
          <a:bodyPr>
            <a:normAutofit lnSpcReduction="10000"/>
          </a:bodyPr>
          <a:lstStyle/>
          <a:p>
            <a:r>
              <a:rPr lang="en-US" sz="3200" b="1" dirty="0">
                <a:solidFill>
                  <a:schemeClr val="tx2"/>
                </a:solidFill>
                <a:effectLst>
                  <a:outerShdw blurRad="38100" dist="38100" dir="2700000" algn="tl">
                    <a:srgbClr val="000000"/>
                  </a:outerShdw>
                </a:effectLst>
              </a:rPr>
              <a:t>CATIONS</a:t>
            </a:r>
            <a:r>
              <a:rPr lang="en-US" sz="3200" b="1" dirty="0">
                <a:effectLst>
                  <a:outerShdw blurRad="38100" dist="38100" dir="2700000" algn="tl">
                    <a:srgbClr val="FFFFFF"/>
                  </a:outerShdw>
                </a:effectLst>
              </a:rPr>
              <a:t> are </a:t>
            </a:r>
            <a:r>
              <a:rPr lang="en-US" sz="3200" b="1" dirty="0">
                <a:solidFill>
                  <a:schemeClr val="tx2"/>
                </a:solidFill>
                <a:effectLst>
                  <a:outerShdw blurRad="38100" dist="38100" dir="2700000" algn="tl">
                    <a:srgbClr val="000000"/>
                  </a:outerShdw>
                </a:effectLst>
              </a:rPr>
              <a:t>SMALLER</a:t>
            </a:r>
            <a:r>
              <a:rPr lang="en-US" sz="3200" b="1" dirty="0">
                <a:effectLst>
                  <a:outerShdw blurRad="38100" dist="38100" dir="2700000" algn="tl">
                    <a:srgbClr val="FFFFFF"/>
                  </a:outerShdw>
                </a:effectLst>
              </a:rPr>
              <a:t> than the atoms from which they come.</a:t>
            </a:r>
          </a:p>
          <a:p>
            <a:r>
              <a:rPr lang="en-US" sz="3200" dirty="0">
                <a:effectLst>
                  <a:outerShdw blurRad="38100" dist="38100" dir="2700000" algn="tl">
                    <a:srgbClr val="FFFFFF"/>
                  </a:outerShdw>
                </a:effectLst>
              </a:rPr>
              <a:t>The electron/proton attraction has gone UP and so size </a:t>
            </a:r>
            <a:r>
              <a:rPr lang="en-US" sz="3200" dirty="0">
                <a:solidFill>
                  <a:schemeClr val="tx2"/>
                </a:solidFill>
                <a:effectLst>
                  <a:outerShdw blurRad="38100" dist="38100" dir="2700000" algn="tl">
                    <a:srgbClr val="000000"/>
                  </a:outerShdw>
                </a:effectLst>
              </a:rPr>
              <a:t>DECREASES</a:t>
            </a:r>
            <a:r>
              <a:rPr lang="en-US" sz="3200" dirty="0">
                <a:effectLst>
                  <a:outerShdw blurRad="38100" dist="38100" dir="2700000" algn="tl">
                    <a:srgbClr val="FFFFFF"/>
                  </a:outerShdw>
                </a:effectLst>
              </a:rPr>
              <a:t>.</a:t>
            </a:r>
            <a:r>
              <a:rPr lang="en-US" sz="2800" dirty="0">
                <a:effectLst>
                  <a:outerShdw blurRad="38100" dist="38100" dir="2700000" algn="tl">
                    <a:srgbClr val="FFFFFF"/>
                  </a:outerShdw>
                </a:effectLst>
              </a:rPr>
              <a:t> </a:t>
            </a:r>
          </a:p>
        </p:txBody>
      </p:sp>
      <p:sp>
        <p:nvSpPr>
          <p:cNvPr id="197636" name="Arc 4"/>
          <p:cNvSpPr>
            <a:spLocks/>
          </p:cNvSpPr>
          <p:nvPr/>
        </p:nvSpPr>
        <p:spPr bwMode="auto">
          <a:xfrm>
            <a:off x="4259263" y="1800225"/>
            <a:ext cx="152400" cy="101600"/>
          </a:xfrm>
          <a:custGeom>
            <a:avLst/>
            <a:gdLst>
              <a:gd name="G0" fmla="+- 21600 0 0"/>
              <a:gd name="G1" fmla="+- 7435 0 0"/>
              <a:gd name="G2" fmla="+- 21600 0 0"/>
              <a:gd name="T0" fmla="*/ 1178 w 21600"/>
              <a:gd name="T1" fmla="*/ 14469 h 14469"/>
              <a:gd name="T2" fmla="*/ 1321 w 21600"/>
              <a:gd name="T3" fmla="*/ 0 h 14469"/>
              <a:gd name="T4" fmla="*/ 21600 w 21600"/>
              <a:gd name="T5" fmla="*/ 7435 h 14469"/>
            </a:gdLst>
            <a:ahLst/>
            <a:cxnLst>
              <a:cxn ang="0">
                <a:pos x="T0" y="T1"/>
              </a:cxn>
              <a:cxn ang="0">
                <a:pos x="T2" y="T3"/>
              </a:cxn>
              <a:cxn ang="0">
                <a:pos x="T4" y="T5"/>
              </a:cxn>
            </a:cxnLst>
            <a:rect l="0" t="0" r="r" b="b"/>
            <a:pathLst>
              <a:path w="21600" h="14469" fill="none" extrusionOk="0">
                <a:moveTo>
                  <a:pt x="1177" y="14469"/>
                </a:moveTo>
                <a:cubicBezTo>
                  <a:pt x="397" y="12205"/>
                  <a:pt x="0" y="9828"/>
                  <a:pt x="0" y="7435"/>
                </a:cubicBezTo>
                <a:cubicBezTo>
                  <a:pt x="-1" y="4898"/>
                  <a:pt x="446" y="2381"/>
                  <a:pt x="1320" y="-1"/>
                </a:cubicBezTo>
              </a:path>
              <a:path w="21600" h="14469" stroke="0" extrusionOk="0">
                <a:moveTo>
                  <a:pt x="1177" y="14469"/>
                </a:moveTo>
                <a:cubicBezTo>
                  <a:pt x="397" y="12205"/>
                  <a:pt x="0" y="9828"/>
                  <a:pt x="0" y="7435"/>
                </a:cubicBezTo>
                <a:cubicBezTo>
                  <a:pt x="-1" y="4898"/>
                  <a:pt x="446" y="2381"/>
                  <a:pt x="1320" y="-1"/>
                </a:cubicBezTo>
                <a:lnTo>
                  <a:pt x="21600" y="7435"/>
                </a:lnTo>
                <a:close/>
              </a:path>
            </a:pathLst>
          </a:custGeom>
          <a:solidFill>
            <a:srgbClr val="000000"/>
          </a:solidFill>
          <a:ln w="9525">
            <a:noFill/>
            <a:round/>
            <a:headEnd/>
            <a:tailEnd/>
          </a:ln>
        </p:spPr>
        <p:txBody>
          <a:bodyPr/>
          <a:lstStyle/>
          <a:p>
            <a:endParaRPr lang="en-US"/>
          </a:p>
        </p:txBody>
      </p:sp>
      <p:sp>
        <p:nvSpPr>
          <p:cNvPr id="197637" name="Line 5"/>
          <p:cNvSpPr>
            <a:spLocks noChangeShapeType="1"/>
          </p:cNvSpPr>
          <p:nvPr/>
        </p:nvSpPr>
        <p:spPr bwMode="auto">
          <a:xfrm>
            <a:off x="2206625" y="1851025"/>
            <a:ext cx="2065338" cy="1588"/>
          </a:xfrm>
          <a:prstGeom prst="line">
            <a:avLst/>
          </a:prstGeom>
          <a:noFill/>
          <a:ln w="12700">
            <a:solidFill>
              <a:srgbClr val="000000"/>
            </a:solidFill>
            <a:round/>
            <a:headEnd/>
            <a:tailEnd/>
          </a:ln>
        </p:spPr>
        <p:txBody>
          <a:bodyPr/>
          <a:lstStyle/>
          <a:p>
            <a:endParaRPr lang="en-US"/>
          </a:p>
        </p:txBody>
      </p:sp>
      <p:sp>
        <p:nvSpPr>
          <p:cNvPr id="197638" name="Oval 6"/>
          <p:cNvSpPr>
            <a:spLocks noChangeArrowheads="1"/>
          </p:cNvSpPr>
          <p:nvPr/>
        </p:nvSpPr>
        <p:spPr bwMode="auto">
          <a:xfrm>
            <a:off x="1408113" y="1562100"/>
            <a:ext cx="722312" cy="704850"/>
          </a:xfrm>
          <a:prstGeom prst="ellipse">
            <a:avLst/>
          </a:prstGeom>
          <a:blipFill dpi="0" rotWithShape="0">
            <a:blip r:embed="rId2"/>
            <a:srcRect/>
            <a:tile tx="0" ty="0" sx="100000" sy="100000" flip="none" algn="tl"/>
          </a:blipFill>
          <a:ln w="12700">
            <a:solidFill>
              <a:srgbClr val="FF0000"/>
            </a:solidFill>
            <a:round/>
            <a:headEnd/>
            <a:tailEnd/>
          </a:ln>
        </p:spPr>
        <p:txBody>
          <a:bodyPr/>
          <a:lstStyle/>
          <a:p>
            <a:endParaRPr lang="en-US"/>
          </a:p>
        </p:txBody>
      </p:sp>
      <p:sp>
        <p:nvSpPr>
          <p:cNvPr id="197639" name="Rectangle 7"/>
          <p:cNvSpPr>
            <a:spLocks noChangeArrowheads="1"/>
          </p:cNvSpPr>
          <p:nvPr/>
        </p:nvSpPr>
        <p:spPr bwMode="auto">
          <a:xfrm>
            <a:off x="1122363" y="2273300"/>
            <a:ext cx="1524000" cy="38100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Li,152 pm</a:t>
            </a:r>
            <a:endParaRPr lang="en-US" sz="2400" b="1">
              <a:solidFill>
                <a:srgbClr val="037C03"/>
              </a:solidFill>
              <a:effectLst>
                <a:outerShdw blurRad="38100" dist="38100" dir="2700000" algn="tl">
                  <a:srgbClr val="000000"/>
                </a:outerShdw>
              </a:effectLst>
            </a:endParaRPr>
          </a:p>
        </p:txBody>
      </p:sp>
      <p:sp>
        <p:nvSpPr>
          <p:cNvPr id="197640" name="Rectangle 8"/>
          <p:cNvSpPr>
            <a:spLocks noChangeArrowheads="1"/>
          </p:cNvSpPr>
          <p:nvPr/>
        </p:nvSpPr>
        <p:spPr bwMode="auto">
          <a:xfrm>
            <a:off x="1122363" y="2638425"/>
            <a:ext cx="1760537" cy="301625"/>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3e and 3p</a:t>
            </a:r>
            <a:endParaRPr lang="en-US" sz="2400" b="1">
              <a:solidFill>
                <a:srgbClr val="037C03"/>
              </a:solidFill>
              <a:effectLst>
                <a:outerShdw blurRad="38100" dist="38100" dir="2700000" algn="tl">
                  <a:srgbClr val="000000"/>
                </a:outerShdw>
              </a:effectLst>
            </a:endParaRPr>
          </a:p>
        </p:txBody>
      </p:sp>
      <p:grpSp>
        <p:nvGrpSpPr>
          <p:cNvPr id="2" name="Group 9"/>
          <p:cNvGrpSpPr>
            <a:grpSpLocks/>
          </p:cNvGrpSpPr>
          <p:nvPr/>
        </p:nvGrpSpPr>
        <p:grpSpPr bwMode="auto">
          <a:xfrm>
            <a:off x="3960813" y="1541463"/>
            <a:ext cx="1887537" cy="1398587"/>
            <a:chOff x="2495" y="971"/>
            <a:chExt cx="1189" cy="881"/>
          </a:xfrm>
        </p:grpSpPr>
        <p:sp>
          <p:nvSpPr>
            <p:cNvPr id="197642" name="Oval 10"/>
            <p:cNvSpPr>
              <a:spLocks noChangeArrowheads="1"/>
            </p:cNvSpPr>
            <p:nvPr/>
          </p:nvSpPr>
          <p:spPr bwMode="auto">
            <a:xfrm>
              <a:off x="2922" y="1039"/>
              <a:ext cx="255" cy="254"/>
            </a:xfrm>
            <a:prstGeom prst="ellipse">
              <a:avLst/>
            </a:prstGeom>
            <a:blipFill dpi="0" rotWithShape="0">
              <a:blip r:embed="rId2"/>
              <a:srcRect/>
              <a:tile tx="0" ty="0" sx="100000" sy="100000" flip="none" algn="tl"/>
            </a:blipFill>
            <a:ln w="12700">
              <a:solidFill>
                <a:srgbClr val="FF0000"/>
              </a:solidFill>
              <a:round/>
              <a:headEnd/>
              <a:tailEnd/>
            </a:ln>
          </p:spPr>
          <p:txBody>
            <a:bodyPr/>
            <a:lstStyle/>
            <a:p>
              <a:endParaRPr lang="en-US"/>
            </a:p>
          </p:txBody>
        </p:sp>
        <p:sp>
          <p:nvSpPr>
            <p:cNvPr id="197643" name="Rectangle 11"/>
            <p:cNvSpPr>
              <a:spLocks noChangeArrowheads="1"/>
            </p:cNvSpPr>
            <p:nvPr/>
          </p:nvSpPr>
          <p:spPr bwMode="auto">
            <a:xfrm>
              <a:off x="2495" y="1432"/>
              <a:ext cx="159" cy="24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Li</a:t>
              </a:r>
              <a:endParaRPr lang="en-US" sz="2400" b="1">
                <a:solidFill>
                  <a:srgbClr val="037C03"/>
                </a:solidFill>
                <a:effectLst>
                  <a:outerShdw blurRad="38100" dist="38100" dir="2700000" algn="tl">
                    <a:srgbClr val="000000"/>
                  </a:outerShdw>
                </a:effectLst>
              </a:endParaRPr>
            </a:p>
          </p:txBody>
        </p:sp>
        <p:sp>
          <p:nvSpPr>
            <p:cNvPr id="197644" name="Rectangle 12"/>
            <p:cNvSpPr>
              <a:spLocks noChangeArrowheads="1"/>
            </p:cNvSpPr>
            <p:nvPr/>
          </p:nvSpPr>
          <p:spPr bwMode="auto">
            <a:xfrm>
              <a:off x="2702" y="1376"/>
              <a:ext cx="232"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a:t>
              </a:r>
              <a:endParaRPr lang="en-US" sz="2400" b="1">
                <a:solidFill>
                  <a:srgbClr val="037C03"/>
                </a:solidFill>
                <a:effectLst>
                  <a:outerShdw blurRad="38100" dist="38100" dir="2700000" algn="tl">
                    <a:srgbClr val="000000"/>
                  </a:outerShdw>
                </a:effectLst>
              </a:endParaRPr>
            </a:p>
          </p:txBody>
        </p:sp>
        <p:sp>
          <p:nvSpPr>
            <p:cNvPr id="197645" name="Rectangle 13"/>
            <p:cNvSpPr>
              <a:spLocks noChangeArrowheads="1"/>
            </p:cNvSpPr>
            <p:nvPr/>
          </p:nvSpPr>
          <p:spPr bwMode="auto">
            <a:xfrm>
              <a:off x="2822" y="1432"/>
              <a:ext cx="737" cy="24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 78 pm</a:t>
              </a:r>
              <a:endParaRPr lang="en-US" sz="2400" b="1">
                <a:solidFill>
                  <a:srgbClr val="037C03"/>
                </a:solidFill>
                <a:effectLst>
                  <a:outerShdw blurRad="38100" dist="38100" dir="2700000" algn="tl">
                    <a:srgbClr val="000000"/>
                  </a:outerShdw>
                </a:effectLst>
              </a:endParaRPr>
            </a:p>
          </p:txBody>
        </p:sp>
        <p:sp>
          <p:nvSpPr>
            <p:cNvPr id="197646" name="Rectangle 14"/>
            <p:cNvSpPr>
              <a:spLocks noChangeArrowheads="1"/>
            </p:cNvSpPr>
            <p:nvPr/>
          </p:nvSpPr>
          <p:spPr bwMode="auto">
            <a:xfrm>
              <a:off x="2495" y="1662"/>
              <a:ext cx="1189"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2e and 3 p</a:t>
              </a:r>
              <a:endParaRPr lang="en-US" sz="2400" b="1">
                <a:solidFill>
                  <a:srgbClr val="037C03"/>
                </a:solidFill>
                <a:effectLst>
                  <a:outerShdw blurRad="38100" dist="38100" dir="2700000" algn="tl">
                    <a:srgbClr val="000000"/>
                  </a:outerShdw>
                </a:effectLst>
              </a:endParaRPr>
            </a:p>
          </p:txBody>
        </p:sp>
        <p:sp>
          <p:nvSpPr>
            <p:cNvPr id="197647" name="Rectangle 15"/>
            <p:cNvSpPr>
              <a:spLocks noChangeArrowheads="1"/>
            </p:cNvSpPr>
            <p:nvPr/>
          </p:nvSpPr>
          <p:spPr bwMode="auto">
            <a:xfrm>
              <a:off x="2965" y="971"/>
              <a:ext cx="351" cy="286"/>
            </a:xfrm>
            <a:prstGeom prst="rect">
              <a:avLst/>
            </a:prstGeom>
            <a:noFill/>
            <a:ln w="9525">
              <a:noFill/>
              <a:miter lim="800000"/>
              <a:headEnd/>
              <a:tailEnd/>
            </a:ln>
          </p:spPr>
          <p:txBody>
            <a:bodyPr wrap="none" lIns="0" tIns="0" rIns="0" bIns="0">
              <a:spAutoFit/>
            </a:bodyPr>
            <a:lstStyle/>
            <a:p>
              <a:r>
                <a:rPr lang="en-US" sz="3600" b="1">
                  <a:solidFill>
                    <a:srgbClr val="000000"/>
                  </a:solidFill>
                  <a:effectLst/>
                  <a:latin typeface="Geneva" charset="0"/>
                </a:rPr>
                <a:t>+</a:t>
              </a:r>
              <a:endParaRPr lang="en-US" sz="2400" b="1">
                <a:solidFill>
                  <a:srgbClr val="037C03"/>
                </a:solidFill>
                <a:effectLst>
                  <a:outerShdw blurRad="38100" dist="38100" dir="2700000" algn="tl">
                    <a:srgbClr val="000000"/>
                  </a:outerShdw>
                </a:effectLst>
              </a:endParaRPr>
            </a:p>
          </p:txBody>
        </p:sp>
      </p:grpSp>
      <p:sp>
        <p:nvSpPr>
          <p:cNvPr id="197648" name="Rectangle 16"/>
          <p:cNvSpPr>
            <a:spLocks noChangeArrowheads="1"/>
          </p:cNvSpPr>
          <p:nvPr/>
        </p:nvSpPr>
        <p:spPr bwMode="auto">
          <a:xfrm>
            <a:off x="6157913" y="1844675"/>
            <a:ext cx="1830387" cy="942975"/>
          </a:xfrm>
          <a:prstGeom prst="rect">
            <a:avLst/>
          </a:prstGeom>
          <a:solidFill>
            <a:srgbClr val="FFC5CF"/>
          </a:solidFill>
          <a:ln w="12700">
            <a:noFill/>
            <a:miter lim="800000"/>
            <a:headEnd/>
            <a:tailEnd/>
          </a:ln>
          <a:effectLst>
            <a:outerShdw dist="107763" dir="2700000" algn="ctr" rotWithShape="0">
              <a:schemeClr val="bg2"/>
            </a:outerShdw>
          </a:effectLst>
        </p:spPr>
        <p:txBody>
          <a:bodyPr lIns="90487" tIns="44450" rIns="90487" bIns="44450">
            <a:spAutoFit/>
          </a:bodyPr>
          <a:lstStyle/>
          <a:p>
            <a:r>
              <a:rPr lang="en-US" b="1">
                <a:solidFill>
                  <a:schemeClr val="tx1"/>
                </a:solidFill>
                <a:effectLst>
                  <a:outerShdw blurRad="38100" dist="38100" dir="2700000" algn="tl">
                    <a:srgbClr val="FFFFFF"/>
                  </a:outerShdw>
                </a:effectLst>
              </a:rPr>
              <a:t>Forming a 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dissolve">
                                      <p:cBhvr>
                                        <p:cTn id="7" dur="500"/>
                                        <p:tgtEl>
                                          <p:spTgt spid="197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7635">
                                            <p:txEl>
                                              <p:pRg st="1" end="1"/>
                                            </p:txEl>
                                          </p:spTgt>
                                        </p:tgtEl>
                                        <p:attrNameLst>
                                          <p:attrName>style.visibility</p:attrName>
                                        </p:attrNameLst>
                                      </p:cBhvr>
                                      <p:to>
                                        <p:strVal val="visible"/>
                                      </p:to>
                                    </p:set>
                                    <p:animEffect transition="in" filter="dissolve">
                                      <p:cBhvr>
                                        <p:cTn id="12" dur="500"/>
                                        <p:tgtEl>
                                          <p:spTgt spid="197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066800" y="457200"/>
            <a:ext cx="7162800" cy="762000"/>
          </a:xfrm>
          <a:solidFill>
            <a:srgbClr val="C1CEFF"/>
          </a:solidFill>
          <a:ln/>
          <a:effectLst>
            <a:outerShdw dist="107763" dir="2700000" algn="ctr" rotWithShape="0">
              <a:schemeClr val="bg2"/>
            </a:outerShdw>
          </a:effectLst>
        </p:spPr>
        <p:txBody>
          <a:bodyPr/>
          <a:lstStyle/>
          <a:p>
            <a:r>
              <a:rPr lang="en-US" sz="4000">
                <a:effectLst>
                  <a:outerShdw blurRad="38100" dist="38100" dir="2700000" algn="tl">
                    <a:srgbClr val="FFFFFF"/>
                  </a:outerShdw>
                </a:effectLst>
                <a:latin typeface="Comic Sans MS" pitchFamily="66" charset="0"/>
              </a:rPr>
              <a:t>Ion Sizes</a:t>
            </a:r>
          </a:p>
        </p:txBody>
      </p:sp>
      <p:pic>
        <p:nvPicPr>
          <p:cNvPr id="198659" name="Picture 3"/>
          <p:cNvPicPr>
            <a:picLocks noChangeArrowheads="1"/>
          </p:cNvPicPr>
          <p:nvPr/>
        </p:nvPicPr>
        <p:blipFill>
          <a:blip r:embed="rId2"/>
          <a:srcRect/>
          <a:stretch>
            <a:fillRect/>
          </a:stretch>
        </p:blipFill>
        <p:spPr bwMode="auto">
          <a:xfrm>
            <a:off x="800100" y="1485900"/>
            <a:ext cx="4927600" cy="1600200"/>
          </a:xfrm>
          <a:prstGeom prst="rect">
            <a:avLst/>
          </a:prstGeom>
          <a:noFill/>
          <a:ln w="12700">
            <a:noFill/>
            <a:miter lim="800000"/>
            <a:headEnd/>
            <a:tailEnd/>
          </a:ln>
          <a:effectLst/>
        </p:spPr>
      </p:pic>
      <p:sp>
        <p:nvSpPr>
          <p:cNvPr id="198660" name="Rectangle 4"/>
          <p:cNvSpPr>
            <a:spLocks noGrp="1" noChangeArrowheads="1"/>
          </p:cNvSpPr>
          <p:nvPr>
            <p:ph type="body" idx="1"/>
          </p:nvPr>
        </p:nvSpPr>
        <p:spPr>
          <a:xfrm>
            <a:off x="3505200" y="1447800"/>
            <a:ext cx="4419600" cy="1905000"/>
          </a:xfrm>
          <a:solidFill>
            <a:srgbClr val="FFFFFF"/>
          </a:solidFill>
          <a:ln/>
          <a:effectLst>
            <a:outerShdw dist="107763" dir="2700000" algn="ctr" rotWithShape="0">
              <a:schemeClr val="bg2"/>
            </a:outerShdw>
          </a:effectLst>
        </p:spPr>
        <p:txBody>
          <a:bodyPr/>
          <a:lstStyle/>
          <a:p>
            <a:pPr>
              <a:buFontTx/>
              <a:buNone/>
            </a:pPr>
            <a:r>
              <a:rPr lang="en-US" sz="2800">
                <a:effectLst>
                  <a:outerShdw blurRad="38100" dist="38100" dir="2700000" algn="tl">
                    <a:srgbClr val="C0C0C0"/>
                  </a:outerShdw>
                </a:effectLst>
              </a:rPr>
              <a:t>Does the size go up or down when gaining an electron to form an anion?</a:t>
            </a:r>
          </a:p>
        </p:txBody>
      </p:sp>
      <p:sp>
        <p:nvSpPr>
          <p:cNvPr id="198661" name="Line 5"/>
          <p:cNvSpPr>
            <a:spLocks noChangeShapeType="1"/>
          </p:cNvSpPr>
          <p:nvPr/>
        </p:nvSpPr>
        <p:spPr bwMode="auto">
          <a:xfrm>
            <a:off x="1930400" y="1905000"/>
            <a:ext cx="1549400" cy="0"/>
          </a:xfrm>
          <a:prstGeom prst="line">
            <a:avLst/>
          </a:prstGeom>
          <a:noFill/>
          <a:ln w="50800">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3" name="Rectangle 3"/>
          <p:cNvSpPr>
            <a:spLocks noGrp="1" noChangeArrowheads="1"/>
          </p:cNvSpPr>
          <p:nvPr>
            <p:ph type="title"/>
          </p:nvPr>
        </p:nvSpPr>
        <p:spPr>
          <a:xfrm>
            <a:off x="1066800" y="457200"/>
            <a:ext cx="7162800" cy="762000"/>
          </a:xfrm>
          <a:solidFill>
            <a:srgbClr val="C1CEFF"/>
          </a:solidFill>
          <a:ln/>
          <a:effectLst>
            <a:outerShdw dist="107763" dir="2700000" algn="ctr" rotWithShape="0">
              <a:schemeClr val="bg2"/>
            </a:outerShdw>
          </a:effectLst>
        </p:spPr>
        <p:txBody>
          <a:bodyPr/>
          <a:lstStyle/>
          <a:p>
            <a:r>
              <a:rPr lang="en-US" sz="4000">
                <a:effectLst>
                  <a:outerShdw blurRad="38100" dist="38100" dir="2700000" algn="tl">
                    <a:srgbClr val="FFFFFF"/>
                  </a:outerShdw>
                </a:effectLst>
                <a:latin typeface="Comic Sans MS" pitchFamily="66" charset="0"/>
              </a:rPr>
              <a:t>Ion Sizes</a:t>
            </a:r>
          </a:p>
        </p:txBody>
      </p:sp>
      <p:sp>
        <p:nvSpPr>
          <p:cNvPr id="199684" name="Rectangle 4"/>
          <p:cNvSpPr>
            <a:spLocks noGrp="1" noChangeArrowheads="1"/>
          </p:cNvSpPr>
          <p:nvPr>
            <p:ph type="body" idx="1"/>
          </p:nvPr>
        </p:nvSpPr>
        <p:spPr>
          <a:xfrm>
            <a:off x="990600" y="3276600"/>
            <a:ext cx="6934200" cy="2057400"/>
          </a:xfrm>
          <a:noFill/>
          <a:ln/>
        </p:spPr>
        <p:txBody>
          <a:bodyPr>
            <a:normAutofit fontScale="92500" lnSpcReduction="10000"/>
          </a:bodyPr>
          <a:lstStyle/>
          <a:p>
            <a:r>
              <a:rPr lang="en-US" sz="2800" dirty="0">
                <a:solidFill>
                  <a:schemeClr val="tx2"/>
                </a:solidFill>
                <a:effectLst>
                  <a:outerShdw blurRad="38100" dist="38100" dir="2700000" algn="tl">
                    <a:srgbClr val="000000"/>
                  </a:outerShdw>
                </a:effectLst>
              </a:rPr>
              <a:t>ANIONS</a:t>
            </a:r>
            <a:r>
              <a:rPr lang="en-US" sz="2800" dirty="0">
                <a:effectLst>
                  <a:outerShdw blurRad="38100" dist="38100" dir="2700000" algn="tl">
                    <a:srgbClr val="FFFFFF"/>
                  </a:outerShdw>
                </a:effectLst>
              </a:rPr>
              <a:t> are </a:t>
            </a:r>
            <a:r>
              <a:rPr lang="en-US" sz="2800" dirty="0">
                <a:solidFill>
                  <a:schemeClr val="tx2"/>
                </a:solidFill>
                <a:effectLst>
                  <a:outerShdw blurRad="38100" dist="38100" dir="2700000" algn="tl">
                    <a:srgbClr val="000000"/>
                  </a:outerShdw>
                </a:effectLst>
              </a:rPr>
              <a:t>LARGER</a:t>
            </a:r>
            <a:r>
              <a:rPr lang="en-US" sz="2800" dirty="0">
                <a:effectLst>
                  <a:outerShdw blurRad="38100" dist="38100" dir="2700000" algn="tl">
                    <a:srgbClr val="FFFFFF"/>
                  </a:outerShdw>
                </a:effectLst>
              </a:rPr>
              <a:t> than the atoms from which they come.</a:t>
            </a:r>
          </a:p>
          <a:p>
            <a:r>
              <a:rPr lang="en-US" sz="2800" dirty="0">
                <a:effectLst>
                  <a:outerShdw blurRad="38100" dist="38100" dir="2700000" algn="tl">
                    <a:srgbClr val="FFFFFF"/>
                  </a:outerShdw>
                </a:effectLst>
              </a:rPr>
              <a:t>The electron/proton attraction has gone DOWN and so size </a:t>
            </a:r>
            <a:r>
              <a:rPr lang="en-US" sz="2800" dirty="0">
                <a:solidFill>
                  <a:schemeClr val="tx2"/>
                </a:solidFill>
                <a:effectLst>
                  <a:outerShdw blurRad="38100" dist="38100" dir="2700000" algn="tl">
                    <a:srgbClr val="000000"/>
                  </a:outerShdw>
                </a:effectLst>
              </a:rPr>
              <a:t>INCREASES</a:t>
            </a:r>
            <a:r>
              <a:rPr lang="en-US" sz="2800" dirty="0">
                <a:effectLst>
                  <a:outerShdw blurRad="38100" dist="38100" dir="2700000" algn="tl">
                    <a:srgbClr val="FFFFFF"/>
                  </a:outerShdw>
                </a:effectLst>
              </a:rPr>
              <a:t>.</a:t>
            </a:r>
          </a:p>
          <a:p>
            <a:r>
              <a:rPr lang="en-US" sz="2800" dirty="0">
                <a:effectLst>
                  <a:outerShdw blurRad="38100" dist="38100" dir="2700000" algn="tl">
                    <a:srgbClr val="FFFFFF"/>
                  </a:outerShdw>
                </a:effectLst>
              </a:rPr>
              <a:t>Trends in ion sizes are the same as atom sizes. </a:t>
            </a:r>
          </a:p>
        </p:txBody>
      </p:sp>
      <p:sp>
        <p:nvSpPr>
          <p:cNvPr id="199685" name="Rectangle 5"/>
          <p:cNvSpPr>
            <a:spLocks noChangeArrowheads="1"/>
          </p:cNvSpPr>
          <p:nvPr/>
        </p:nvSpPr>
        <p:spPr bwMode="auto">
          <a:xfrm>
            <a:off x="6157913" y="1920875"/>
            <a:ext cx="1830387" cy="942975"/>
          </a:xfrm>
          <a:prstGeom prst="rect">
            <a:avLst/>
          </a:prstGeom>
          <a:solidFill>
            <a:srgbClr val="FFC5CF"/>
          </a:solidFill>
          <a:ln w="12700">
            <a:noFill/>
            <a:miter lim="800000"/>
            <a:headEnd/>
            <a:tailEnd/>
          </a:ln>
          <a:effectLst>
            <a:outerShdw dist="107763" dir="2700000" algn="ctr" rotWithShape="0">
              <a:schemeClr val="bg2"/>
            </a:outerShdw>
          </a:effectLst>
        </p:spPr>
        <p:txBody>
          <a:bodyPr lIns="90487" tIns="44450" rIns="90487" bIns="44450">
            <a:spAutoFit/>
          </a:bodyPr>
          <a:lstStyle/>
          <a:p>
            <a:r>
              <a:rPr lang="en-US" b="1">
                <a:solidFill>
                  <a:schemeClr val="tx1"/>
                </a:solidFill>
                <a:effectLst>
                  <a:outerShdw blurRad="38100" dist="38100" dir="2700000" algn="tl">
                    <a:srgbClr val="FFFFFF"/>
                  </a:outerShdw>
                </a:effectLst>
              </a:rPr>
              <a:t>Forming an anion.</a:t>
            </a:r>
          </a:p>
        </p:txBody>
      </p:sp>
      <p:sp>
        <p:nvSpPr>
          <p:cNvPr id="199686" name="Arc 6"/>
          <p:cNvSpPr>
            <a:spLocks/>
          </p:cNvSpPr>
          <p:nvPr/>
        </p:nvSpPr>
        <p:spPr bwMode="auto">
          <a:xfrm>
            <a:off x="3967163" y="1851025"/>
            <a:ext cx="152400" cy="101600"/>
          </a:xfrm>
          <a:custGeom>
            <a:avLst/>
            <a:gdLst>
              <a:gd name="G0" fmla="+- 21600 0 0"/>
              <a:gd name="G1" fmla="+- 7269 0 0"/>
              <a:gd name="G2" fmla="+- 21600 0 0"/>
              <a:gd name="T0" fmla="*/ 1261 w 21600"/>
              <a:gd name="T1" fmla="*/ 14538 h 14538"/>
              <a:gd name="T2" fmla="*/ 1261 w 21600"/>
              <a:gd name="T3" fmla="*/ 0 h 14538"/>
              <a:gd name="T4" fmla="*/ 21600 w 21600"/>
              <a:gd name="T5" fmla="*/ 7269 h 14538"/>
            </a:gdLst>
            <a:ahLst/>
            <a:cxnLst>
              <a:cxn ang="0">
                <a:pos x="T0" y="T1"/>
              </a:cxn>
              <a:cxn ang="0">
                <a:pos x="T2" y="T3"/>
              </a:cxn>
              <a:cxn ang="0">
                <a:pos x="T4" y="T5"/>
              </a:cxn>
            </a:cxnLst>
            <a:rect l="0" t="0" r="r" b="b"/>
            <a:pathLst>
              <a:path w="21600" h="14538" fill="none" extrusionOk="0">
                <a:moveTo>
                  <a:pt x="1259" y="14538"/>
                </a:moveTo>
                <a:cubicBezTo>
                  <a:pt x="426" y="12205"/>
                  <a:pt x="0" y="9746"/>
                  <a:pt x="0" y="7269"/>
                </a:cubicBezTo>
                <a:cubicBezTo>
                  <a:pt x="-1" y="4791"/>
                  <a:pt x="426" y="2332"/>
                  <a:pt x="1259" y="-1"/>
                </a:cubicBezTo>
              </a:path>
              <a:path w="21600" h="14538" stroke="0" extrusionOk="0">
                <a:moveTo>
                  <a:pt x="1259" y="14538"/>
                </a:moveTo>
                <a:cubicBezTo>
                  <a:pt x="426" y="12205"/>
                  <a:pt x="0" y="9746"/>
                  <a:pt x="0" y="7269"/>
                </a:cubicBezTo>
                <a:cubicBezTo>
                  <a:pt x="-1" y="4791"/>
                  <a:pt x="426" y="2332"/>
                  <a:pt x="1259" y="-1"/>
                </a:cubicBezTo>
                <a:lnTo>
                  <a:pt x="21600" y="7269"/>
                </a:lnTo>
                <a:close/>
              </a:path>
            </a:pathLst>
          </a:custGeom>
          <a:solidFill>
            <a:srgbClr val="000000"/>
          </a:solidFill>
          <a:ln w="9525">
            <a:noFill/>
            <a:round/>
            <a:headEnd/>
            <a:tailEnd/>
          </a:ln>
        </p:spPr>
        <p:txBody>
          <a:bodyPr/>
          <a:lstStyle/>
          <a:p>
            <a:endParaRPr lang="en-US"/>
          </a:p>
        </p:txBody>
      </p:sp>
      <p:sp>
        <p:nvSpPr>
          <p:cNvPr id="199687" name="Line 7"/>
          <p:cNvSpPr>
            <a:spLocks noChangeShapeType="1"/>
          </p:cNvSpPr>
          <p:nvPr/>
        </p:nvSpPr>
        <p:spPr bwMode="auto">
          <a:xfrm>
            <a:off x="1914525" y="1901825"/>
            <a:ext cx="2065338" cy="1588"/>
          </a:xfrm>
          <a:prstGeom prst="line">
            <a:avLst/>
          </a:prstGeom>
          <a:noFill/>
          <a:ln w="12700">
            <a:solidFill>
              <a:srgbClr val="000000"/>
            </a:solidFill>
            <a:round/>
            <a:headEnd/>
            <a:tailEnd/>
          </a:ln>
        </p:spPr>
        <p:txBody>
          <a:bodyPr/>
          <a:lstStyle/>
          <a:p>
            <a:endParaRPr lang="en-US"/>
          </a:p>
        </p:txBody>
      </p:sp>
      <p:grpSp>
        <p:nvGrpSpPr>
          <p:cNvPr id="2" name="Group 8"/>
          <p:cNvGrpSpPr>
            <a:grpSpLocks/>
          </p:cNvGrpSpPr>
          <p:nvPr/>
        </p:nvGrpSpPr>
        <p:grpSpPr bwMode="auto">
          <a:xfrm>
            <a:off x="830263" y="1687513"/>
            <a:ext cx="1760537" cy="1303337"/>
            <a:chOff x="523" y="1063"/>
            <a:chExt cx="1109" cy="821"/>
          </a:xfrm>
        </p:grpSpPr>
        <p:sp>
          <p:nvSpPr>
            <p:cNvPr id="199689" name="Oval 9"/>
            <p:cNvSpPr>
              <a:spLocks noChangeArrowheads="1"/>
            </p:cNvSpPr>
            <p:nvPr/>
          </p:nvSpPr>
          <p:spPr bwMode="auto">
            <a:xfrm>
              <a:off x="743" y="1063"/>
              <a:ext cx="256" cy="254"/>
            </a:xfrm>
            <a:prstGeom prst="ellipse">
              <a:avLst/>
            </a:prstGeom>
            <a:blipFill dpi="0" rotWithShape="0">
              <a:blip r:embed="rId2"/>
              <a:srcRect/>
              <a:tile tx="0" ty="0" sx="100000" sy="100000" flip="none" algn="tl"/>
            </a:blipFill>
            <a:ln w="12700">
              <a:solidFill>
                <a:srgbClr val="0099CC"/>
              </a:solidFill>
              <a:round/>
              <a:headEnd/>
              <a:tailEnd/>
            </a:ln>
          </p:spPr>
          <p:txBody>
            <a:bodyPr/>
            <a:lstStyle/>
            <a:p>
              <a:endParaRPr lang="en-US"/>
            </a:p>
          </p:txBody>
        </p:sp>
        <p:sp>
          <p:nvSpPr>
            <p:cNvPr id="199690" name="Rectangle 10"/>
            <p:cNvSpPr>
              <a:spLocks noChangeArrowheads="1"/>
            </p:cNvSpPr>
            <p:nvPr/>
          </p:nvSpPr>
          <p:spPr bwMode="auto">
            <a:xfrm>
              <a:off x="523" y="1464"/>
              <a:ext cx="844" cy="24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F, 71 pm</a:t>
              </a:r>
              <a:endParaRPr lang="en-US" sz="2400" b="1">
                <a:solidFill>
                  <a:srgbClr val="037C03"/>
                </a:solidFill>
                <a:effectLst>
                  <a:outerShdw blurRad="38100" dist="38100" dir="2700000" algn="tl">
                    <a:srgbClr val="000000"/>
                  </a:outerShdw>
                </a:effectLst>
              </a:endParaRPr>
            </a:p>
          </p:txBody>
        </p:sp>
        <p:sp>
          <p:nvSpPr>
            <p:cNvPr id="199691" name="Rectangle 11"/>
            <p:cNvSpPr>
              <a:spLocks noChangeArrowheads="1"/>
            </p:cNvSpPr>
            <p:nvPr/>
          </p:nvSpPr>
          <p:spPr bwMode="auto">
            <a:xfrm>
              <a:off x="523" y="1694"/>
              <a:ext cx="1109"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9e and 9p</a:t>
              </a:r>
              <a:endParaRPr lang="en-US" sz="2400" b="1">
                <a:solidFill>
                  <a:srgbClr val="037C03"/>
                </a:solidFill>
                <a:effectLst>
                  <a:outerShdw blurRad="38100" dist="38100" dir="2700000" algn="tl">
                    <a:srgbClr val="000000"/>
                  </a:outerShdw>
                </a:effectLst>
              </a:endParaRPr>
            </a:p>
          </p:txBody>
        </p:sp>
      </p:grpSp>
      <p:grpSp>
        <p:nvGrpSpPr>
          <p:cNvPr id="3" name="Group 12"/>
          <p:cNvGrpSpPr>
            <a:grpSpLocks/>
          </p:cNvGrpSpPr>
          <p:nvPr/>
        </p:nvGrpSpPr>
        <p:grpSpPr bwMode="auto">
          <a:xfrm>
            <a:off x="3668713" y="1485900"/>
            <a:ext cx="2217737" cy="1504950"/>
            <a:chOff x="2311" y="936"/>
            <a:chExt cx="1397" cy="948"/>
          </a:xfrm>
        </p:grpSpPr>
        <p:sp>
          <p:nvSpPr>
            <p:cNvPr id="199693" name="Oval 13"/>
            <p:cNvSpPr>
              <a:spLocks noChangeArrowheads="1"/>
            </p:cNvSpPr>
            <p:nvPr/>
          </p:nvSpPr>
          <p:spPr bwMode="auto">
            <a:xfrm>
              <a:off x="2674" y="936"/>
              <a:ext cx="455" cy="444"/>
            </a:xfrm>
            <a:prstGeom prst="ellipse">
              <a:avLst/>
            </a:prstGeom>
            <a:blipFill dpi="0" rotWithShape="0">
              <a:blip r:embed="rId2"/>
              <a:srcRect/>
              <a:tile tx="0" ty="0" sx="100000" sy="100000" flip="none" algn="tl"/>
            </a:blipFill>
            <a:ln w="12700">
              <a:solidFill>
                <a:srgbClr val="0099CC"/>
              </a:solidFill>
              <a:round/>
              <a:headEnd/>
              <a:tailEnd/>
            </a:ln>
          </p:spPr>
          <p:txBody>
            <a:bodyPr/>
            <a:lstStyle/>
            <a:p>
              <a:endParaRPr lang="en-US"/>
            </a:p>
          </p:txBody>
        </p:sp>
        <p:sp>
          <p:nvSpPr>
            <p:cNvPr id="199694" name="Rectangle 14"/>
            <p:cNvSpPr>
              <a:spLocks noChangeArrowheads="1"/>
            </p:cNvSpPr>
            <p:nvPr/>
          </p:nvSpPr>
          <p:spPr bwMode="auto">
            <a:xfrm>
              <a:off x="2311" y="1464"/>
              <a:ext cx="216"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F</a:t>
              </a:r>
              <a:endParaRPr lang="en-US" sz="2400" b="1">
                <a:solidFill>
                  <a:srgbClr val="037C03"/>
                </a:solidFill>
                <a:effectLst>
                  <a:outerShdw blurRad="38100" dist="38100" dir="2700000" algn="tl">
                    <a:srgbClr val="000000"/>
                  </a:outerShdw>
                </a:effectLst>
              </a:endParaRPr>
            </a:p>
          </p:txBody>
        </p:sp>
        <p:sp>
          <p:nvSpPr>
            <p:cNvPr id="199695" name="Rectangle 15"/>
            <p:cNvSpPr>
              <a:spLocks noChangeArrowheads="1"/>
            </p:cNvSpPr>
            <p:nvPr/>
          </p:nvSpPr>
          <p:spPr bwMode="auto">
            <a:xfrm>
              <a:off x="2431" y="1408"/>
              <a:ext cx="184"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a:t>
              </a:r>
              <a:endParaRPr lang="en-US" sz="2400" b="1">
                <a:solidFill>
                  <a:srgbClr val="037C03"/>
                </a:solidFill>
                <a:effectLst>
                  <a:outerShdw blurRad="38100" dist="38100" dir="2700000" algn="tl">
                    <a:srgbClr val="000000"/>
                  </a:outerShdw>
                </a:effectLst>
              </a:endParaRPr>
            </a:p>
          </p:txBody>
        </p:sp>
        <p:sp>
          <p:nvSpPr>
            <p:cNvPr id="199696" name="Rectangle 16"/>
            <p:cNvSpPr>
              <a:spLocks noChangeArrowheads="1"/>
            </p:cNvSpPr>
            <p:nvPr/>
          </p:nvSpPr>
          <p:spPr bwMode="auto">
            <a:xfrm>
              <a:off x="2550" y="1464"/>
              <a:ext cx="866" cy="24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 133 pm</a:t>
              </a:r>
              <a:endParaRPr lang="en-US" sz="2400" b="1">
                <a:solidFill>
                  <a:srgbClr val="037C03"/>
                </a:solidFill>
                <a:effectLst>
                  <a:outerShdw blurRad="38100" dist="38100" dir="2700000" algn="tl">
                    <a:srgbClr val="000000"/>
                  </a:outerShdw>
                </a:effectLst>
              </a:endParaRPr>
            </a:p>
          </p:txBody>
        </p:sp>
        <p:sp>
          <p:nvSpPr>
            <p:cNvPr id="199697" name="Rectangle 17"/>
            <p:cNvSpPr>
              <a:spLocks noChangeArrowheads="1"/>
            </p:cNvSpPr>
            <p:nvPr/>
          </p:nvSpPr>
          <p:spPr bwMode="auto">
            <a:xfrm>
              <a:off x="2311" y="1694"/>
              <a:ext cx="1397" cy="190"/>
            </a:xfrm>
            <a:prstGeom prst="rect">
              <a:avLst/>
            </a:prstGeom>
            <a:noFill/>
            <a:ln w="9525">
              <a:noFill/>
              <a:miter lim="800000"/>
              <a:headEnd/>
              <a:tailEnd/>
            </a:ln>
          </p:spPr>
          <p:txBody>
            <a:bodyPr wrap="none" lIns="0" tIns="0" rIns="0" bIns="0">
              <a:spAutoFit/>
            </a:bodyPr>
            <a:lstStyle/>
            <a:p>
              <a:r>
                <a:rPr lang="en-US" sz="2400" b="1">
                  <a:solidFill>
                    <a:srgbClr val="000000"/>
                  </a:solidFill>
                  <a:effectLst/>
                  <a:latin typeface="Geneva" charset="0"/>
                </a:rPr>
                <a:t>10 e and 9 p</a:t>
              </a:r>
              <a:endParaRPr lang="en-US" sz="2400" b="1">
                <a:solidFill>
                  <a:srgbClr val="037C03"/>
                </a:solidFill>
                <a:effectLst>
                  <a:outerShdw blurRad="38100" dist="38100" dir="2700000" algn="tl">
                    <a:srgbClr val="000000"/>
                  </a:outerShdw>
                </a:effectLst>
              </a:endParaRPr>
            </a:p>
          </p:txBody>
        </p:sp>
        <p:sp>
          <p:nvSpPr>
            <p:cNvPr id="199698" name="Rectangle 18"/>
            <p:cNvSpPr>
              <a:spLocks noChangeArrowheads="1"/>
            </p:cNvSpPr>
            <p:nvPr/>
          </p:nvSpPr>
          <p:spPr bwMode="auto">
            <a:xfrm>
              <a:off x="2853" y="971"/>
              <a:ext cx="272" cy="286"/>
            </a:xfrm>
            <a:prstGeom prst="rect">
              <a:avLst/>
            </a:prstGeom>
            <a:noFill/>
            <a:ln w="9525">
              <a:noFill/>
              <a:miter lim="800000"/>
              <a:headEnd/>
              <a:tailEnd/>
            </a:ln>
          </p:spPr>
          <p:txBody>
            <a:bodyPr wrap="none" lIns="0" tIns="0" rIns="0" bIns="0">
              <a:spAutoFit/>
            </a:bodyPr>
            <a:lstStyle/>
            <a:p>
              <a:r>
                <a:rPr lang="en-US" sz="3600" b="1">
                  <a:solidFill>
                    <a:srgbClr val="000000"/>
                  </a:solidFill>
                  <a:effectLst/>
                  <a:latin typeface="Geneva" charset="0"/>
                </a:rPr>
                <a:t>-</a:t>
              </a:r>
              <a:endParaRPr lang="en-US" sz="2400" b="1">
                <a:solidFill>
                  <a:srgbClr val="037C03"/>
                </a:solidFill>
                <a:effectLst>
                  <a:outerShdw blurRad="38100" dist="38100" dir="2700000" algn="tl">
                    <a:srgbClr val="000000"/>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9684">
                                            <p:txEl>
                                              <p:pRg st="0" end="0"/>
                                            </p:txEl>
                                          </p:spTgt>
                                        </p:tgtEl>
                                        <p:attrNameLst>
                                          <p:attrName>style.visibility</p:attrName>
                                        </p:attrNameLst>
                                      </p:cBhvr>
                                      <p:to>
                                        <p:strVal val="visible"/>
                                      </p:to>
                                    </p:set>
                                    <p:animEffect transition="in" filter="dissolve">
                                      <p:cBhvr>
                                        <p:cTn id="7" dur="500"/>
                                        <p:tgtEl>
                                          <p:spTgt spid="1996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9684">
                                            <p:txEl>
                                              <p:pRg st="1" end="1"/>
                                            </p:txEl>
                                          </p:spTgt>
                                        </p:tgtEl>
                                        <p:attrNameLst>
                                          <p:attrName>style.visibility</p:attrName>
                                        </p:attrNameLst>
                                      </p:cBhvr>
                                      <p:to>
                                        <p:strVal val="visible"/>
                                      </p:to>
                                    </p:set>
                                    <p:animEffect transition="in" filter="dissolve">
                                      <p:cBhvr>
                                        <p:cTn id="12" dur="500"/>
                                        <p:tgtEl>
                                          <p:spTgt spid="1996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9684">
                                            <p:txEl>
                                              <p:pRg st="2" end="2"/>
                                            </p:txEl>
                                          </p:spTgt>
                                        </p:tgtEl>
                                        <p:attrNameLst>
                                          <p:attrName>style.visibility</p:attrName>
                                        </p:attrNameLst>
                                      </p:cBhvr>
                                      <p:to>
                                        <p:strVal val="visible"/>
                                      </p:to>
                                    </p:set>
                                    <p:animEffect transition="in" filter="dissolve">
                                      <p:cBhvr>
                                        <p:cTn id="17" dur="500"/>
                                        <p:tgtEl>
                                          <p:spTgt spid="1996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1162</Words>
  <Application>Microsoft Office PowerPoint</Application>
  <PresentationFormat>On-screen Show (4:3)</PresentationFormat>
  <Paragraphs>140</Paragraphs>
  <Slides>25</Slides>
  <Notes>0</Notes>
  <HiddenSlides>0</HiddenSlides>
  <MMClips>4</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QuickTime Movie</vt:lpstr>
      <vt:lpstr>General Periodic Trends</vt:lpstr>
      <vt:lpstr>Atomic Size</vt:lpstr>
      <vt:lpstr>Atomic Size</vt:lpstr>
      <vt:lpstr>Slide 4</vt:lpstr>
      <vt:lpstr>Which is Bigger?</vt:lpstr>
      <vt:lpstr>Ion Sizes</vt:lpstr>
      <vt:lpstr>Ion Sizes</vt:lpstr>
      <vt:lpstr>Ion Sizes</vt:lpstr>
      <vt:lpstr>Ion Sizes</vt:lpstr>
      <vt:lpstr>Trends in Ion Sizes</vt:lpstr>
      <vt:lpstr>Which is Bigger?</vt:lpstr>
      <vt:lpstr>Ionization Energy</vt:lpstr>
      <vt:lpstr>Trends in Ionization Energy</vt:lpstr>
      <vt:lpstr>Trends in Ionization Energy</vt:lpstr>
      <vt:lpstr>Which has a higher 1st ionization energy?</vt:lpstr>
      <vt:lpstr>Slide 16</vt:lpstr>
      <vt:lpstr>Periodic Trend: Electron Affinity</vt:lpstr>
      <vt:lpstr>ELECTRON AFFINITY: ACROSS A PERIOD</vt:lpstr>
      <vt:lpstr>ELECTRON AFFINITY: DOWN A PERIOD</vt:lpstr>
      <vt:lpstr>Electronegativity, </vt:lpstr>
      <vt:lpstr>Periodic Trends: Electronegativity</vt:lpstr>
      <vt:lpstr>Electronegativity</vt:lpstr>
      <vt:lpstr>Which is more electronegative?</vt:lpstr>
      <vt:lpstr>Summary of  Periodic Trends</vt:lpstr>
      <vt:lpstr>  Periodic  Trends 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Periodic Trends</dc:title>
  <dc:creator>Julia Ellis</dc:creator>
  <cp:lastModifiedBy>Julia Price</cp:lastModifiedBy>
  <cp:revision>3</cp:revision>
  <dcterms:created xsi:type="dcterms:W3CDTF">2006-08-16T00:00:00Z</dcterms:created>
  <dcterms:modified xsi:type="dcterms:W3CDTF">2014-07-16T20:21:34Z</dcterms:modified>
</cp:coreProperties>
</file>