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7"/>
  </p:notesMasterIdLst>
  <p:sldIdLst>
    <p:sldId id="256" r:id="rId2"/>
    <p:sldId id="310" r:id="rId3"/>
    <p:sldId id="257" r:id="rId4"/>
    <p:sldId id="258" r:id="rId5"/>
    <p:sldId id="293" r:id="rId6"/>
    <p:sldId id="259" r:id="rId7"/>
    <p:sldId id="260" r:id="rId8"/>
    <p:sldId id="261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275" r:id="rId18"/>
    <p:sldId id="276" r:id="rId19"/>
    <p:sldId id="277" r:id="rId20"/>
    <p:sldId id="278" r:id="rId21"/>
    <p:sldId id="282" r:id="rId22"/>
    <p:sldId id="287" r:id="rId23"/>
    <p:sldId id="288" r:id="rId24"/>
    <p:sldId id="290" r:id="rId25"/>
    <p:sldId id="291" r:id="rId26"/>
    <p:sldId id="292" r:id="rId27"/>
    <p:sldId id="294" r:id="rId28"/>
    <p:sldId id="296" r:id="rId29"/>
    <p:sldId id="262" r:id="rId30"/>
    <p:sldId id="263" r:id="rId31"/>
    <p:sldId id="264" r:id="rId32"/>
    <p:sldId id="265" r:id="rId33"/>
    <p:sldId id="266" r:id="rId34"/>
    <p:sldId id="267" r:id="rId35"/>
    <p:sldId id="268" r:id="rId36"/>
    <p:sldId id="269" r:id="rId37"/>
    <p:sldId id="270" r:id="rId38"/>
    <p:sldId id="271" r:id="rId39"/>
    <p:sldId id="272" r:id="rId40"/>
    <p:sldId id="273" r:id="rId41"/>
    <p:sldId id="274" r:id="rId42"/>
    <p:sldId id="304" r:id="rId43"/>
    <p:sldId id="305" r:id="rId44"/>
    <p:sldId id="306" r:id="rId45"/>
    <p:sldId id="315" r:id="rId46"/>
    <p:sldId id="309" r:id="rId47"/>
    <p:sldId id="302" r:id="rId48"/>
    <p:sldId id="307" r:id="rId49"/>
    <p:sldId id="308" r:id="rId50"/>
    <p:sldId id="311" r:id="rId51"/>
    <p:sldId id="279" r:id="rId52"/>
    <p:sldId id="280" r:id="rId53"/>
    <p:sldId id="281" r:id="rId54"/>
    <p:sldId id="312" r:id="rId55"/>
    <p:sldId id="283" r:id="rId56"/>
    <p:sldId id="284" r:id="rId57"/>
    <p:sldId id="285" r:id="rId58"/>
    <p:sldId id="286" r:id="rId59"/>
    <p:sldId id="313" r:id="rId60"/>
    <p:sldId id="289" r:id="rId61"/>
    <p:sldId id="314" r:id="rId62"/>
    <p:sldId id="303" r:id="rId63"/>
    <p:sldId id="316" r:id="rId64"/>
    <p:sldId id="317" r:id="rId65"/>
    <p:sldId id="318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EA287-EA51-4EB2-ACBB-851E0F61CA16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9FD88-9914-40CC-9514-25B3378AB9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056BA-6772-4292-A045-217C6B77AA87}" type="slidenum">
              <a:rPr lang="en-US"/>
              <a:pPr/>
              <a:t>42</a:t>
            </a:fld>
            <a:endParaRPr lang="en-U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0630E6-2CAE-47AC-B7F7-61069752E011}" type="slidenum">
              <a:rPr lang="en-US"/>
              <a:pPr/>
              <a:t>43</a:t>
            </a:fld>
            <a:endParaRPr lang="en-US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031304-D957-4D2B-AB71-FEAF1AFE23B3}" type="slidenum">
              <a:rPr lang="en-US"/>
              <a:pPr/>
              <a:t>45</a:t>
            </a:fld>
            <a:endParaRPr lang="en-US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9FD88-9914-40CC-9514-25B3378AB9E5}" type="slidenum">
              <a:rPr lang="en-US" smtClean="0"/>
              <a:t>48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2"/>
              <a:chOff x="0" y="0"/>
              <a:chExt cx="5533" cy="4341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7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2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3" y="1504"/>
                    <a:ext cx="1261" cy="2323"/>
                    <a:chOff x="3469" y="1532"/>
                    <a:chExt cx="1261" cy="2323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4" cy="3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3" y="3149"/>
                      <a:ext cx="923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2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3"/>
                    <a:ext cx="2461" cy="1330"/>
                    <a:chOff x="2864" y="2021"/>
                    <a:chExt cx="2461" cy="1330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1"/>
                      <a:ext cx="1812" cy="34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3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2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69" y="1804"/>
                    <a:ext cx="2479" cy="1064"/>
                    <a:chOff x="2895" y="1832"/>
                    <a:chExt cx="2479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5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3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0" cy="657"/>
                    <a:chOff x="2958" y="1414"/>
                    <a:chExt cx="2340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3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29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1"/>
                    <a:chOff x="2983" y="1269"/>
                    <a:chExt cx="2150" cy="341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1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5"/>
                    <a:chOff x="2938" y="919"/>
                    <a:chExt cx="1879" cy="425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2"/>
                    <a:chOff x="-52" y="2009"/>
                    <a:chExt cx="2477" cy="1062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7"/>
                    <a:ext cx="2472" cy="927"/>
                    <a:chOff x="-74" y="1815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5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8" y="1563"/>
                    <a:ext cx="2338" cy="655"/>
                    <a:chOff x="24" y="1591"/>
                    <a:chExt cx="2338" cy="655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3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4" y="1758"/>
                      <a:ext cx="829" cy="4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6"/>
                    <a:ext cx="2150" cy="345"/>
                    <a:chOff x="189" y="1444"/>
                    <a:chExt cx="2150" cy="345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4"/>
                      <a:ext cx="754" cy="3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8" cy="552"/>
                    <a:chOff x="616" y="901"/>
                    <a:chExt cx="1848" cy="552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1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1"/>
                    <a:ext cx="1767" cy="741"/>
                    <a:chOff x="911" y="591"/>
                    <a:chExt cx="1767" cy="741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1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6"/>
                    <a:chOff x="1633" y="102"/>
                    <a:chExt cx="778" cy="1516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2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5" cy="1536"/>
                    <a:chOff x="1935" y="28"/>
                    <a:chExt cx="635" cy="1536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2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7" cy="566"/>
                    <a:chOff x="2822" y="672"/>
                    <a:chExt cx="1847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4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4"/>
                    <a:ext cx="638" cy="1519"/>
                    <a:chOff x="2800" y="42"/>
                    <a:chExt cx="638" cy="1519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3"/>
                      <a:ext cx="570" cy="28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5"/>
                    <a:ext cx="1015" cy="1462"/>
                    <a:chOff x="2936" y="163"/>
                    <a:chExt cx="1015" cy="1462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5"/>
                    <a:ext cx="240" cy="1448"/>
                    <a:chOff x="2731" y="33"/>
                    <a:chExt cx="240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1"/>
                      <a:ext cx="954" cy="8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2"/>
                      <a:ext cx="512" cy="13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48"/>
                    <a:chOff x="943" y="1768"/>
                    <a:chExt cx="1083" cy="2448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9" y="2475"/>
                      <a:ext cx="1724" cy="3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0"/>
                      <a:ext cx="923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1"/>
                    <a:chOff x="1455" y="1936"/>
                    <a:chExt cx="766" cy="2371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4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8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58" y="1960"/>
                    <a:ext cx="459" cy="2328"/>
                    <a:chOff x="1953" y="1988"/>
                    <a:chExt cx="492" cy="2603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6"/>
                      <a:ext cx="917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3"/>
                    <a:chOff x="3334" y="1717"/>
                    <a:chExt cx="1125" cy="2423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4"/>
                      <a:ext cx="923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40"/>
                    <a:ext cx="882" cy="2422"/>
                    <a:chOff x="3180" y="1868"/>
                    <a:chExt cx="882" cy="242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8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3" cy="2221"/>
                    <a:chOff x="2819" y="2099"/>
                    <a:chExt cx="403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2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5" y="3733"/>
                      <a:ext cx="790" cy="38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2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64" name="Group 110"/>
              <p:cNvGrpSpPr>
                <a:grpSpLocks/>
              </p:cNvGrpSpPr>
              <p:nvPr/>
            </p:nvGrpSpPr>
            <p:grpSpPr bwMode="auto">
              <a:xfrm>
                <a:off x="72" y="313"/>
                <a:ext cx="5461" cy="3667"/>
                <a:chOff x="72" y="313"/>
                <a:chExt cx="5461" cy="3667"/>
              </a:xfrm>
            </p:grpSpPr>
            <p:grpSp>
              <p:nvGrpSpPr>
                <p:cNvPr id="65" name="Group 111"/>
                <p:cNvGrpSpPr>
                  <a:grpSpLocks/>
                </p:cNvGrpSpPr>
                <p:nvPr/>
              </p:nvGrpSpPr>
              <p:grpSpPr bwMode="auto">
                <a:xfrm>
                  <a:off x="72" y="313"/>
                  <a:ext cx="5461" cy="3667"/>
                  <a:chOff x="72" y="313"/>
                  <a:chExt cx="5461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4" y="456"/>
                    <a:ext cx="2569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6" y="1601"/>
                    <a:ext cx="2018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7" y="1181"/>
                    <a:ext cx="1427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2" y="812"/>
                    <a:ext cx="2542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2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8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8" y="1529"/>
                  <a:ext cx="444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6" name="Group 120"/>
            <p:cNvGrpSpPr>
              <a:grpSpLocks/>
            </p:cNvGrpSpPr>
            <p:nvPr/>
          </p:nvGrpSpPr>
          <p:grpSpPr bwMode="auto">
            <a:xfrm>
              <a:off x="1476" y="451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25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25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631291-B49C-4DDE-817C-983B3B1176B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6AD0B-289A-46C2-8521-888133AC8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31291-B49C-4DDE-817C-983B3B1176B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6AD0B-289A-46C2-8521-888133AC8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31291-B49C-4DDE-817C-983B3B1176B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6AD0B-289A-46C2-8521-888133AC8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31291-B49C-4DDE-817C-983B3B1176B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6AD0B-289A-46C2-8521-888133AC8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31291-B49C-4DDE-817C-983B3B1176B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6AD0B-289A-46C2-8521-888133AC8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31291-B49C-4DDE-817C-983B3B1176B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6AD0B-289A-46C2-8521-888133AC8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31291-B49C-4DDE-817C-983B3B1176B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6AD0B-289A-46C2-8521-888133AC8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31291-B49C-4DDE-817C-983B3B1176B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6AD0B-289A-46C2-8521-888133AC8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31291-B49C-4DDE-817C-983B3B1176B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6AD0B-289A-46C2-8521-888133AC8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31291-B49C-4DDE-817C-983B3B1176B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6AD0B-289A-46C2-8521-888133AC8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31291-B49C-4DDE-817C-983B3B1176B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6AD0B-289A-46C2-8521-888133AC8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100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7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110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1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114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15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117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18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120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21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123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24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126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27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129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30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132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33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135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36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138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39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141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42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144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45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147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48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150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51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153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54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156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57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159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60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162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63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165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66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168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69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171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72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174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75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176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77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179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80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18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8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096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185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86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097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18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8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098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191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92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099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19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9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02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197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198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05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2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08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203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04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09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20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0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1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209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10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4211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2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3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4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5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6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7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8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9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0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1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2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3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4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5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6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7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8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9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0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1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2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23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8631291-B49C-4DDE-817C-983B3B1176B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23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23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16AD0B-289A-46C2-8521-888133AC8D1F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CHEMICAL EQUATIONS AND REACTIONS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4" descr="girl_shaking_science_experiment_hg_cl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524250"/>
            <a:ext cx="24574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</a:rPr>
              <a:t>Exothermic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Endothermic </a:t>
            </a:r>
            <a:r>
              <a:rPr lang="en-US" dirty="0" err="1" smtClean="0"/>
              <a:t>vs</a:t>
            </a:r>
            <a:r>
              <a:rPr lang="en-US" dirty="0" smtClean="0"/>
              <a:t> Exothermic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Endothermic	</a:t>
            </a:r>
            <a:endParaRPr lang="en-US" sz="3200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1000" y="2362200"/>
            <a:ext cx="3429000" cy="3446463"/>
          </a:xfrm>
        </p:spPr>
        <p:txBody>
          <a:bodyPr/>
          <a:lstStyle/>
          <a:p>
            <a:r>
              <a:rPr lang="en-US" sz="2000" dirty="0" smtClean="0"/>
              <a:t>A chemical reaction that </a:t>
            </a:r>
            <a:r>
              <a:rPr lang="en-US" sz="20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requires heat</a:t>
            </a:r>
          </a:p>
          <a:p>
            <a:r>
              <a:rPr lang="en-US" sz="2000" dirty="0" smtClean="0"/>
              <a:t>More energy is needed to break the bonds in the reactants than is given off by forming bonds in the products</a:t>
            </a:r>
          </a:p>
          <a:p>
            <a:r>
              <a:rPr lang="en-US" sz="2000" dirty="0" smtClean="0"/>
              <a:t>Examples:  melting ice, photosynthesis, evaporating water, cooking an egg, baking bread</a:t>
            </a:r>
            <a:endParaRPr lang="en-US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715434" y="2362200"/>
            <a:ext cx="4428566" cy="3446463"/>
          </a:xfrm>
        </p:spPr>
        <p:txBody>
          <a:bodyPr>
            <a:noAutofit/>
          </a:bodyPr>
          <a:lstStyle/>
          <a:p>
            <a:r>
              <a:rPr lang="en-US" sz="2000" dirty="0" smtClean="0"/>
              <a:t>A chemical reaction that does </a:t>
            </a:r>
            <a:r>
              <a:rPr lang="en-US" sz="2000" dirty="0" smtClean="0">
                <a:solidFill>
                  <a:srgbClr val="00B0F0"/>
                </a:solidFill>
              </a:rPr>
              <a:t>not require heat</a:t>
            </a:r>
          </a:p>
          <a:p>
            <a:r>
              <a:rPr lang="en-US" sz="2000" dirty="0" smtClean="0">
                <a:solidFill>
                  <a:srgbClr val="00B0F0"/>
                </a:solidFill>
              </a:rPr>
              <a:t>Heat is given off </a:t>
            </a:r>
            <a:r>
              <a:rPr lang="en-US" sz="2000" dirty="0" smtClean="0"/>
              <a:t>in the reaction as a product; heat is released to surrounding</a:t>
            </a:r>
          </a:p>
          <a:p>
            <a:r>
              <a:rPr lang="en-US" sz="2000" dirty="0" smtClean="0"/>
              <a:t>More energy is released by forming products than is needed to break the bonds of the reactants</a:t>
            </a:r>
          </a:p>
          <a:p>
            <a:r>
              <a:rPr lang="en-US" sz="2000" dirty="0" smtClean="0"/>
              <a:t>Examples: all combustion reactions, digestion, condensation, explosions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smtClean="0"/>
              <a:t>Exothermic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Profiles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Endothermic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90800"/>
            <a:ext cx="400200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554983"/>
            <a:ext cx="4114800" cy="224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Reaction Rate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Reaction rate-how fast the reaction goes from reactants to products</a:t>
            </a:r>
          </a:p>
          <a:p>
            <a:r>
              <a:rPr lang="en-US" sz="2800" dirty="0" smtClean="0"/>
              <a:t>Factors affecting reaction rate</a:t>
            </a:r>
          </a:p>
          <a:p>
            <a:pPr lvl="1"/>
            <a:r>
              <a:rPr lang="en-US" sz="2600" dirty="0" smtClean="0"/>
              <a:t>Temperature</a:t>
            </a:r>
          </a:p>
          <a:p>
            <a:pPr lvl="1"/>
            <a:r>
              <a:rPr lang="en-US" sz="2600" dirty="0" smtClean="0"/>
              <a:t>Surface Area</a:t>
            </a:r>
          </a:p>
          <a:p>
            <a:pPr lvl="1"/>
            <a:r>
              <a:rPr lang="en-US" sz="2600" dirty="0" smtClean="0"/>
              <a:t>Concentration</a:t>
            </a:r>
          </a:p>
          <a:p>
            <a:pPr lvl="1"/>
            <a:r>
              <a:rPr lang="en-US" sz="2600" dirty="0" smtClean="0"/>
              <a:t>Pressure</a:t>
            </a:r>
          </a:p>
          <a:p>
            <a:pPr lvl="1"/>
            <a:r>
              <a:rPr lang="en-US" sz="2600" dirty="0" smtClean="0"/>
              <a:t>Size and shape of molecules</a:t>
            </a:r>
          </a:p>
          <a:p>
            <a:pPr lvl="1"/>
            <a:r>
              <a:rPr lang="en-US" sz="2600" dirty="0" smtClean="0"/>
              <a:t>Presence of a catalyst</a:t>
            </a:r>
          </a:p>
          <a:p>
            <a:pPr lvl="1"/>
            <a:endParaRPr lang="en-US" sz="2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and Surface Area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087906" cy="4132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00B0F0"/>
                </a:solidFill>
              </a:rPr>
              <a:t>Temperature</a:t>
            </a:r>
          </a:p>
          <a:p>
            <a:r>
              <a:rPr lang="en-US" sz="2400" dirty="0" smtClean="0"/>
              <a:t>Most reactions go faster at a higher temperature</a:t>
            </a:r>
          </a:p>
          <a:p>
            <a:r>
              <a:rPr lang="en-US" sz="2400" dirty="0" smtClean="0"/>
              <a:t>This is because of the Kinetic theory</a:t>
            </a:r>
          </a:p>
          <a:p>
            <a:pPr lvl="1"/>
            <a:r>
              <a:rPr lang="en-US" sz="2400" dirty="0" smtClean="0"/>
              <a:t>Higher temp means molecules going faster, more likely to collide</a:t>
            </a:r>
            <a:endParaRPr lang="en-US" sz="2400" dirty="0"/>
          </a:p>
        </p:txBody>
      </p:sp>
      <p:sp>
        <p:nvSpPr>
          <p:cNvPr id="7" name="Content Placeholder 4"/>
          <p:cNvSpPr>
            <a:spLocks noGrp="1"/>
          </p:cNvSpPr>
          <p:nvPr>
            <p:ph sz="half" idx="1"/>
          </p:nvPr>
        </p:nvSpPr>
        <p:spPr>
          <a:xfrm>
            <a:off x="4648200" y="1676400"/>
            <a:ext cx="4087906" cy="4132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00B0F0"/>
                </a:solidFill>
              </a:rPr>
              <a:t>Surface Area</a:t>
            </a:r>
          </a:p>
          <a:p>
            <a:r>
              <a:rPr lang="en-US" sz="2400" dirty="0" smtClean="0"/>
              <a:t>A large surface area speeds up reactions</a:t>
            </a:r>
          </a:p>
          <a:p>
            <a:r>
              <a:rPr lang="en-US" sz="2400" dirty="0" smtClean="0"/>
              <a:t>Solids that have a large surface area react more quickly because more particles come in contact with the other reactants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259"/>
            <a:ext cx="8229599" cy="1461247"/>
          </a:xfrm>
        </p:spPr>
        <p:txBody>
          <a:bodyPr/>
          <a:lstStyle/>
          <a:p>
            <a:r>
              <a:rPr lang="en-US" dirty="0" smtClean="0"/>
              <a:t>Concentration and Pressure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087906" cy="4132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00B0F0"/>
                </a:solidFill>
              </a:rPr>
              <a:t>Concentration</a:t>
            </a:r>
          </a:p>
          <a:p>
            <a:r>
              <a:rPr lang="en-US" sz="2400" dirty="0" smtClean="0"/>
              <a:t>Most reactions go faster at a higher concentration (3% </a:t>
            </a:r>
            <a:r>
              <a:rPr lang="en-US" sz="2400" dirty="0" err="1" smtClean="0"/>
              <a:t>vs</a:t>
            </a:r>
            <a:r>
              <a:rPr lang="en-US" sz="2400" dirty="0" smtClean="0"/>
              <a:t> 30% solution)</a:t>
            </a:r>
          </a:p>
          <a:p>
            <a:r>
              <a:rPr lang="en-US" sz="2400" dirty="0" smtClean="0"/>
              <a:t>Think of doing laundry 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half" idx="1"/>
          </p:nvPr>
        </p:nvSpPr>
        <p:spPr>
          <a:xfrm>
            <a:off x="4648200" y="1676400"/>
            <a:ext cx="4087906" cy="4132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00B0F0"/>
                </a:solidFill>
              </a:rPr>
              <a:t>Pressure</a:t>
            </a:r>
          </a:p>
          <a:p>
            <a:r>
              <a:rPr lang="en-US" sz="2400" dirty="0" smtClean="0"/>
              <a:t>Reactions are faster at a higher pressure</a:t>
            </a:r>
          </a:p>
          <a:p>
            <a:r>
              <a:rPr lang="en-US" sz="2400" dirty="0" smtClean="0"/>
              <a:t>Gases are more concentrated at higher pressures because it has been squeezed into a smaller volume and have more collisions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Size/Shape and Catalysts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087906" cy="4132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00B0F0"/>
                </a:solidFill>
              </a:rPr>
              <a:t>Size and Shape</a:t>
            </a:r>
          </a:p>
          <a:p>
            <a:r>
              <a:rPr lang="en-US" sz="2400" dirty="0" smtClean="0"/>
              <a:t>Massive, Bulky molecules react slower</a:t>
            </a:r>
          </a:p>
          <a:p>
            <a:r>
              <a:rPr lang="en-US" sz="2400" dirty="0" smtClean="0"/>
              <a:t>Because of Kinetic Molecular theory:</a:t>
            </a:r>
          </a:p>
          <a:p>
            <a:pPr lvl="1"/>
            <a:r>
              <a:rPr lang="en-US" sz="2400" dirty="0" smtClean="0"/>
              <a:t>Bigger molecules move more slowly, collide less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half" idx="1"/>
          </p:nvPr>
        </p:nvSpPr>
        <p:spPr>
          <a:xfrm>
            <a:off x="4648200" y="1676400"/>
            <a:ext cx="4087906" cy="4132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00B0F0"/>
                </a:solidFill>
              </a:rPr>
              <a:t>Catalyst</a:t>
            </a:r>
          </a:p>
          <a:p>
            <a:r>
              <a:rPr lang="en-US" sz="2400" dirty="0" smtClean="0"/>
              <a:t>A substance that changes the rate of a chemical </a:t>
            </a:r>
            <a:r>
              <a:rPr lang="en-US" sz="2400" dirty="0" err="1" smtClean="0"/>
              <a:t>rxn</a:t>
            </a:r>
            <a:r>
              <a:rPr lang="en-US" sz="2400" dirty="0" smtClean="0"/>
              <a:t> without being consumed </a:t>
            </a:r>
          </a:p>
          <a:p>
            <a:r>
              <a:rPr lang="en-US" sz="2400" dirty="0" smtClean="0"/>
              <a:t>Not reactants or products</a:t>
            </a:r>
          </a:p>
          <a:p>
            <a:r>
              <a:rPr lang="en-US" sz="2400" dirty="0" smtClean="0"/>
              <a:t>Do not play a role in the </a:t>
            </a:r>
            <a:r>
              <a:rPr lang="en-US" sz="2400" dirty="0" err="1" smtClean="0"/>
              <a:t>equilbrium</a:t>
            </a:r>
            <a:r>
              <a:rPr lang="en-US" sz="2400" dirty="0" smtClean="0"/>
              <a:t> (we will get to this) 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99294" cy="1116106"/>
          </a:xfrm>
        </p:spPr>
        <p:txBody>
          <a:bodyPr/>
          <a:lstStyle/>
          <a:p>
            <a:pPr algn="ctr"/>
            <a:r>
              <a:rPr lang="en-US" dirty="0" smtClean="0"/>
              <a:t>Catalysts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41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Catalysts: speed up reactions</a:t>
            </a:r>
          </a:p>
          <a:p>
            <a:r>
              <a:rPr lang="en-US" sz="2800" dirty="0" smtClean="0"/>
              <a:t>Inhibitors: slow down reactions</a:t>
            </a:r>
          </a:p>
          <a:p>
            <a:r>
              <a:rPr lang="en-US" sz="2800" dirty="0" smtClean="0"/>
              <a:t>Enzymes: biological catalysts</a:t>
            </a:r>
          </a:p>
          <a:p>
            <a:pPr lvl="1"/>
            <a:r>
              <a:rPr lang="en-US" sz="2600" dirty="0" smtClean="0"/>
              <a:t>Ex. Lipase breaks down fat into smaller molecules</a:t>
            </a:r>
          </a:p>
          <a:p>
            <a:pPr lvl="1"/>
            <a:r>
              <a:rPr lang="en-US" sz="2600" dirty="0" smtClean="0"/>
              <a:t>Substrate: the reactant in reactions catalyzed by enzymes</a:t>
            </a:r>
            <a:endParaRPr lang="en-US" sz="2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TYPES OF CHEMICAL REACTIONS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9916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SYNTHESIS REACTIONS (COMPOSITION REACTIONS)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Two or more substances combine to form a more complex product or substance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               </a:t>
            </a:r>
            <a:r>
              <a:rPr lang="en-US" smtClean="0">
                <a:solidFill>
                  <a:schemeClr val="hlink"/>
                </a:solidFill>
              </a:rPr>
              <a:t>A  +  X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    AX</a:t>
            </a:r>
            <a:endParaRPr lang="en-US" smtClean="0">
              <a:solidFill>
                <a:schemeClr val="accent2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Synthesis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       4 Al  +  3 O</a:t>
            </a:r>
            <a:r>
              <a:rPr lang="en-US" baseline="-25000" smtClean="0"/>
              <a:t>2</a:t>
            </a:r>
            <a:r>
              <a:rPr lang="en-US" smtClean="0"/>
              <a:t>  </a:t>
            </a:r>
            <a:r>
              <a:rPr lang="en-US" smtClean="0">
                <a:sym typeface="Symbol" pitchFamily="18" charset="2"/>
              </a:rPr>
              <a:t>   2 Al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O</a:t>
            </a:r>
            <a:r>
              <a:rPr lang="en-US" baseline="-25000" smtClean="0">
                <a:sym typeface="Symbol" pitchFamily="18" charset="2"/>
              </a:rPr>
              <a:t>3</a:t>
            </a:r>
          </a:p>
          <a:p>
            <a:pPr eaLnBrk="1" hangingPunct="1">
              <a:buFontTx/>
              <a:buNone/>
            </a:pPr>
            <a:endParaRPr lang="en-US" baseline="-2500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baseline="-2500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baseline="-25000" smtClean="0">
                <a:sym typeface="Symbol" pitchFamily="18" charset="2"/>
              </a:rPr>
              <a:t>          </a:t>
            </a:r>
            <a:r>
              <a:rPr lang="en-US" smtClean="0">
                <a:sym typeface="Symbol" pitchFamily="18" charset="2"/>
              </a:rPr>
              <a:t>MgO  +  H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O     Mg(OH)</a:t>
            </a:r>
            <a:r>
              <a:rPr lang="en-US" baseline="-25000" smtClean="0">
                <a:sym typeface="Symbol" pitchFamily="18" charset="2"/>
              </a:rPr>
              <a:t>2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TYPES OF CHEMICAL REACTIONS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686800" cy="4114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DECOMPOSITION REACTIONS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One substance breaks down to form two or more simpler substances.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                   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AX    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    </a:t>
            </a:r>
            <a:r>
              <a:rPr lang="en-US" smtClean="0">
                <a:solidFill>
                  <a:schemeClr val="hlink"/>
                </a:solidFill>
              </a:rPr>
              <a:t>A  +  X</a:t>
            </a:r>
            <a:endParaRPr lang="en-US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772400" cy="1362075"/>
          </a:xfrm>
        </p:spPr>
        <p:txBody>
          <a:bodyPr/>
          <a:lstStyle/>
          <a:p>
            <a:r>
              <a:rPr lang="en-US" dirty="0" smtClean="0"/>
              <a:t>Part I: </a:t>
            </a:r>
            <a:br>
              <a:rPr lang="en-US" dirty="0" smtClean="0"/>
            </a:br>
            <a:r>
              <a:rPr lang="en-US" dirty="0" smtClean="0"/>
              <a:t>Chemical </a:t>
            </a:r>
            <a:r>
              <a:rPr lang="en-US" dirty="0" err="1" smtClean="0"/>
              <a:t>rxns</a:t>
            </a:r>
            <a:r>
              <a:rPr lang="en-US" dirty="0" smtClean="0"/>
              <a:t> Basics, energy, types of </a:t>
            </a:r>
            <a:r>
              <a:rPr lang="en-US" dirty="0" err="1" smtClean="0"/>
              <a:t>Rxns</a:t>
            </a:r>
            <a:r>
              <a:rPr lang="en-US" dirty="0" smtClean="0"/>
              <a:t>, Balancing </a:t>
            </a:r>
            <a:r>
              <a:rPr lang="en-US" dirty="0" err="1" smtClean="0"/>
              <a:t>Rxns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chemeClr val="accent2"/>
                </a:solidFill>
              </a:rPr>
              <a:t>Examples of Decomposition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  </a:t>
            </a:r>
            <a:r>
              <a:rPr lang="en-US" smtClean="0">
                <a:solidFill>
                  <a:schemeClr val="hlink"/>
                </a:solidFill>
              </a:rPr>
              <a:t>CaCO</a:t>
            </a:r>
            <a:r>
              <a:rPr lang="en-US" baseline="-25000" smtClean="0">
                <a:solidFill>
                  <a:schemeClr val="hlink"/>
                </a:solidFill>
              </a:rPr>
              <a:t>3</a:t>
            </a:r>
            <a:r>
              <a:rPr lang="en-US" smtClean="0">
                <a:solidFill>
                  <a:schemeClr val="hlink"/>
                </a:solidFill>
              </a:rPr>
              <a:t>  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    CaO   +  CO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mtClean="0">
              <a:solidFill>
                <a:schemeClr val="hlink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chemeClr val="hlink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 2 NaCl     2 Na   +  Cl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mtClean="0">
              <a:solidFill>
                <a:schemeClr val="hlink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TYPES OF CHEMICAL REACTIONS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SINGLE-REPLACEMENT REACTIONS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   One substance is replaced in its compound by another substance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               </a:t>
            </a:r>
            <a:r>
              <a:rPr lang="en-US" sz="2800" smtClean="0">
                <a:solidFill>
                  <a:schemeClr val="hlink"/>
                </a:solidFill>
              </a:rPr>
              <a:t>A  +  BY  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      AY  +  B</a:t>
            </a:r>
          </a:p>
          <a:p>
            <a:pPr eaLnBrk="1" hangingPunct="1">
              <a:buFontTx/>
              <a:buNone/>
            </a:pPr>
            <a:endParaRPr lang="en-US" sz="2800" smtClean="0">
              <a:solidFill>
                <a:schemeClr val="hlink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               Y  +  BX        BY   +  X</a:t>
            </a:r>
            <a:endParaRPr lang="en-US" sz="280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TYPES OF CHEMICAL REACTIONS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DOUBLE-REPLACEMENT REACTIONS</a:t>
            </a:r>
          </a:p>
          <a:p>
            <a:pPr eaLnBrk="1" hangingPunct="1">
              <a:buFontTx/>
              <a:buNone/>
            </a:pPr>
            <a:r>
              <a:rPr lang="en-US" smtClean="0"/>
              <a:t>  The ions of two compounds exchange place in an aqueous solution to form two new compounds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            AX  +   BY 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   AY  +  BX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877888"/>
          </a:xfrm>
        </p:spPr>
        <p:txBody>
          <a:bodyPr/>
          <a:lstStyle/>
          <a:p>
            <a:pPr algn="ctr" eaLnBrk="1" hangingPunct="1"/>
            <a:r>
              <a:rPr lang="en-US" sz="4000" u="sng" smtClean="0"/>
              <a:t>Double Replacement Reactions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515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The ions of two compounds 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exchange</a:t>
            </a:r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 places in an</a:t>
            </a:r>
          </a:p>
          <a:p>
            <a:pPr eaLnBrk="0" hangingPunct="0"/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aqueous solution to form two new compounds.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2133600" y="2438400"/>
            <a:ext cx="409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A</a:t>
            </a:r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X  +  BY  </a:t>
            </a:r>
            <a:r>
              <a:rPr lang="en-US" sz="2400" b="1">
                <a:solidFill>
                  <a:schemeClr val="hlink"/>
                </a:solidFill>
                <a:latin typeface="Comic Sans MS" pitchFamily="66" charset="0"/>
                <a:sym typeface="Wingdings" pitchFamily="28" charset="2"/>
              </a:rPr>
              <a:t></a:t>
            </a:r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  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A</a:t>
            </a:r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Y  +  BX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762000" y="3124200"/>
            <a:ext cx="74977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One of the compounds formed is usually a </a:t>
            </a:r>
          </a:p>
          <a:p>
            <a:pPr eaLnBrk="0" hangingPunct="0"/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precipitate, an insoluble gas that bubbles out of</a:t>
            </a:r>
          </a:p>
          <a:p>
            <a:pPr eaLnBrk="0" hangingPunct="0"/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solution, or a molecular compound, usually water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  <p:bldP spid="51204" grpId="0" autoUpdateAnimBg="0"/>
      <p:bldP spid="5120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TYPES OF CHEMICAL REACTIONS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COMBUSITON REACTIONS</a:t>
            </a:r>
          </a:p>
          <a:p>
            <a:pPr algn="ctr" eaLnBrk="1" hangingPunct="1"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/>
              <a:t>A substance combines with oxygen, releasing a large amount of energy in the form of light and 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2"/>
          <a:srcRect l="12143" t="3999" r="12857" b="18666"/>
          <a:stretch>
            <a:fillRect/>
          </a:stretch>
        </p:blipFill>
        <p:spPr bwMode="auto">
          <a:xfrm>
            <a:off x="0" y="13716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chemeClr val="accent2"/>
                </a:solidFill>
              </a:rPr>
              <a:t>COMBUSTION REACTIONS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  H</a:t>
            </a:r>
            <a:r>
              <a:rPr lang="en-US" baseline="-25000" smtClean="0">
                <a:solidFill>
                  <a:schemeClr val="hlink"/>
                </a:solidFill>
              </a:rPr>
              <a:t>2</a:t>
            </a:r>
            <a:r>
              <a:rPr lang="en-US" smtClean="0">
                <a:solidFill>
                  <a:schemeClr val="hlink"/>
                </a:solidFill>
              </a:rPr>
              <a:t> (g)   +  O</a:t>
            </a:r>
            <a:r>
              <a:rPr lang="en-US" baseline="-25000" smtClean="0">
                <a:solidFill>
                  <a:schemeClr val="hlink"/>
                </a:solidFill>
              </a:rPr>
              <a:t>2</a:t>
            </a:r>
            <a:r>
              <a:rPr lang="en-US" smtClean="0">
                <a:solidFill>
                  <a:schemeClr val="hlink"/>
                </a:solidFill>
              </a:rPr>
              <a:t> (g)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   2 H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O (g)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hlink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chemeClr val="hlink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Hydrocarbon combustion ALWAYS produces carbon dioxide &amp; water.</a:t>
            </a:r>
            <a:endParaRPr lang="en-US" smtClean="0">
              <a:solidFill>
                <a:schemeClr val="hlink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2 C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H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6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(g)  + 7 O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   4 CO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+  6 H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O (g)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457200"/>
            <a:ext cx="7772400" cy="1462088"/>
          </a:xfrm>
        </p:spPr>
        <p:txBody>
          <a:bodyPr/>
          <a:lstStyle/>
          <a:p>
            <a:r>
              <a:rPr lang="en-US" sz="3000" dirty="0" smtClean="0"/>
              <a:t>ID Types Flow Chart</a:t>
            </a:r>
            <a:endParaRPr lang="en-US" sz="3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685800"/>
            <a:ext cx="63436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457200"/>
            <a:ext cx="7772400" cy="1462088"/>
          </a:xfrm>
        </p:spPr>
        <p:txBody>
          <a:bodyPr/>
          <a:lstStyle/>
          <a:p>
            <a:pPr algn="ctr"/>
            <a:r>
              <a:rPr lang="en-US" dirty="0" smtClean="0"/>
              <a:t>ID </a:t>
            </a:r>
            <a:r>
              <a:rPr lang="en-US" dirty="0" err="1" smtClean="0"/>
              <a:t>Rxn</a:t>
            </a:r>
            <a:r>
              <a:rPr lang="en-US" dirty="0" smtClean="0"/>
              <a:t> Practice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62515"/>
            <a:ext cx="3200400" cy="6219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CHARACTERISTICS OF CHEMICAL EQUATIONS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A.  THE EQUATION MUST REPRESENT KNOWN FACTS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latin typeface="Arial" charset="0"/>
              </a:rPr>
              <a:t>This can be done with a </a:t>
            </a:r>
            <a:r>
              <a:rPr lang="en-US" b="1" i="1" u="sng" smtClean="0">
                <a:solidFill>
                  <a:schemeClr val="hlink"/>
                </a:solidFill>
                <a:latin typeface="Arial" charset="0"/>
              </a:rPr>
              <a:t>word equation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b="1" i="1" u="sng" smtClean="0">
              <a:latin typeface="Arial" charset="0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latin typeface="Arial" charset="0"/>
              </a:rPr>
              <a:t>“Hydrogen reacts with oxygen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latin typeface="Arial" charset="0"/>
              </a:rPr>
              <a:t>to form water”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en-US" i="1" smtClean="0"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i="1" smtClean="0">
                <a:latin typeface="Arial" charset="0"/>
              </a:rPr>
              <a:t>         </a:t>
            </a:r>
            <a:r>
              <a:rPr lang="en-US" sz="2800" i="1" smtClean="0">
                <a:solidFill>
                  <a:schemeClr val="hlink"/>
                </a:solidFill>
                <a:latin typeface="Arial" charset="0"/>
              </a:rPr>
              <a:t>HYDROGEN +  OXGYEN  </a:t>
            </a:r>
            <a:r>
              <a:rPr lang="en-US" sz="2800" b="1" i="1" smtClean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 </a:t>
            </a:r>
            <a:r>
              <a:rPr lang="en-US" sz="2800" i="1" smtClean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  WATER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CHEMICAL REACTIONS</a:t>
            </a:r>
            <a:br>
              <a:rPr lang="en-US" sz="4000" smtClean="0"/>
            </a:br>
            <a:r>
              <a:rPr lang="en-US" sz="4000" smtClean="0"/>
              <a:t>TERMS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u="sng" smtClean="0"/>
              <a:t>REACTANTS</a:t>
            </a:r>
            <a:r>
              <a:rPr lang="en-US" sz="2800" smtClean="0"/>
              <a:t>  - </a:t>
            </a:r>
            <a:r>
              <a:rPr lang="en-US" sz="2800" smtClean="0">
                <a:latin typeface="Arial" charset="0"/>
              </a:rPr>
              <a:t>Original substance(s) entering into a chemical reaction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u="sng" smtClean="0"/>
          </a:p>
          <a:p>
            <a:pPr eaLnBrk="1" hangingPunct="1">
              <a:lnSpc>
                <a:spcPct val="90000"/>
              </a:lnSpc>
            </a:pPr>
            <a:r>
              <a:rPr lang="en-US" sz="2800" b="1" u="sng" smtClean="0"/>
              <a:t>PRODUCTS</a:t>
            </a:r>
            <a:r>
              <a:rPr lang="en-US" sz="2800" smtClean="0"/>
              <a:t> – </a:t>
            </a:r>
            <a:r>
              <a:rPr lang="en-US" sz="2800" smtClean="0">
                <a:latin typeface="Arial" charset="0"/>
              </a:rPr>
              <a:t>The resulting substance(s) from a chemical reaction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u="sng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u="sng" smtClean="0"/>
              <a:t>CHEMICAL EQUATIONS</a:t>
            </a:r>
            <a:r>
              <a:rPr lang="en-US" sz="2800" smtClean="0"/>
              <a:t> – </a:t>
            </a:r>
            <a:r>
              <a:rPr lang="en-US" sz="2800" smtClean="0">
                <a:latin typeface="Arial" charset="0"/>
              </a:rPr>
              <a:t>Use symbols and formulas to represent &amp; identify the relative amounts of reactants &amp; products in a chemical reaction</a:t>
            </a:r>
            <a:endParaRPr lang="en-US" sz="2800" b="1" u="sng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CHARACTERISTICS OF CHEMICAL EQUATIONS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</a:rPr>
              <a:t>B. THE EQUATION </a:t>
            </a:r>
            <a:r>
              <a:rPr lang="en-US" i="1" u="sng" smtClean="0">
                <a:latin typeface="Arial" charset="0"/>
              </a:rPr>
              <a:t>MUST CONTAIN </a:t>
            </a:r>
            <a:r>
              <a:rPr lang="en-US" smtClean="0">
                <a:latin typeface="Arial" charset="0"/>
              </a:rPr>
              <a:t>THE </a:t>
            </a:r>
            <a:r>
              <a:rPr lang="en-US" i="1" u="sng" smtClean="0">
                <a:latin typeface="Arial" charset="0"/>
              </a:rPr>
              <a:t>CORRECT FORMULAS</a:t>
            </a:r>
            <a:r>
              <a:rPr lang="en-US" smtClean="0">
                <a:latin typeface="Arial" charset="0"/>
              </a:rPr>
              <a:t> FOR REACTANTS AND PRODUCTS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Arial" charset="0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latin typeface="Arial" charset="0"/>
              </a:rPr>
              <a:t>This can be done with a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b="1" i="1" u="sng" smtClean="0">
                <a:solidFill>
                  <a:schemeClr val="hlink"/>
                </a:solidFill>
                <a:latin typeface="Arial" charset="0"/>
              </a:rPr>
              <a:t>formula equation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              H</a:t>
            </a:r>
            <a:r>
              <a:rPr lang="en-US" b="1" baseline="-25000" smtClean="0">
                <a:solidFill>
                  <a:schemeClr val="hlink"/>
                </a:solidFill>
                <a:latin typeface="Arial" charset="0"/>
              </a:rPr>
              <a:t>2   </a:t>
            </a:r>
            <a:r>
              <a:rPr lang="en-US" b="1" smtClean="0">
                <a:solidFill>
                  <a:schemeClr val="hlink"/>
                </a:solidFill>
                <a:latin typeface="Arial" charset="0"/>
              </a:rPr>
              <a:t>  +  O</a:t>
            </a:r>
            <a:r>
              <a:rPr lang="en-US" b="1" baseline="-25000" smtClean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b="1" smtClean="0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b="1" smtClean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    H</a:t>
            </a:r>
            <a:r>
              <a:rPr lang="en-US" b="1" baseline="-25000" smtClean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smtClean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O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b="1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CHARACTERISTICS OF CHEMICAL EQUATIONS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latin typeface="Arial" charset="0"/>
              </a:rPr>
              <a:t>C.  THE LAW OF CONSERVATION OF MASS (ATOMS) MUST BE SATISFIED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800" b="1" smtClean="0"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latin typeface="Arial" charset="0"/>
              </a:rPr>
              <a:t>     Balancing the equation is done with </a:t>
            </a:r>
            <a:r>
              <a:rPr lang="en-US" sz="2800" b="1" i="1" u="sng" smtClean="0">
                <a:latin typeface="Arial" charset="0"/>
              </a:rPr>
              <a:t>coefficients</a:t>
            </a:r>
            <a:r>
              <a:rPr lang="en-US" sz="2800" smtClean="0">
                <a:latin typeface="Arial" charset="0"/>
              </a:rPr>
              <a:t> – small whole numbers that appear in front of a formula</a:t>
            </a:r>
            <a:endParaRPr lang="en-US" sz="2800" b="1" smtClean="0"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latin typeface="Arial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latin typeface="Arial" charset="0"/>
              </a:rPr>
              <a:t>                 </a:t>
            </a:r>
            <a:r>
              <a:rPr lang="en-US" sz="2800" b="1" smtClean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2800" b="1" smtClean="0">
                <a:latin typeface="Arial" charset="0"/>
              </a:rPr>
              <a:t>H</a:t>
            </a:r>
            <a:r>
              <a:rPr lang="en-US" sz="2800" b="1" baseline="-25000" smtClean="0">
                <a:latin typeface="Arial" charset="0"/>
              </a:rPr>
              <a:t>2   </a:t>
            </a:r>
            <a:r>
              <a:rPr lang="en-US" sz="2800" b="1" smtClean="0">
                <a:latin typeface="Arial" charset="0"/>
              </a:rPr>
              <a:t>  +  O</a:t>
            </a:r>
            <a:r>
              <a:rPr lang="en-US" sz="2800" b="1" baseline="-25000" smtClean="0">
                <a:latin typeface="Arial" charset="0"/>
              </a:rPr>
              <a:t>2</a:t>
            </a:r>
            <a:r>
              <a:rPr lang="en-US" sz="2800" b="1" smtClean="0">
                <a:latin typeface="Arial" charset="0"/>
              </a:rPr>
              <a:t>    </a:t>
            </a:r>
            <a:r>
              <a:rPr lang="en-US" sz="2800" b="1" smtClean="0">
                <a:latin typeface="Arial" charset="0"/>
                <a:sym typeface="Symbol" pitchFamily="18" charset="2"/>
              </a:rPr>
              <a:t>    </a:t>
            </a:r>
            <a:r>
              <a:rPr lang="en-US" sz="2800" b="1" smtClean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sz="2800" b="1" smtClean="0">
                <a:latin typeface="Arial" charset="0"/>
                <a:sym typeface="Symbol" pitchFamily="18" charset="2"/>
              </a:rPr>
              <a:t>H</a:t>
            </a:r>
            <a:r>
              <a:rPr lang="en-US" sz="2800" b="1" baseline="-25000" smtClean="0">
                <a:latin typeface="Arial" charset="0"/>
                <a:sym typeface="Symbol" pitchFamily="18" charset="2"/>
              </a:rPr>
              <a:t>2</a:t>
            </a:r>
            <a:r>
              <a:rPr lang="en-US" sz="2800" b="1" smtClean="0">
                <a:latin typeface="Arial" charset="0"/>
                <a:sym typeface="Symbol" pitchFamily="18" charset="2"/>
              </a:rPr>
              <a:t>O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ym typeface="Symbol" pitchFamily="18" charset="2"/>
              </a:rPr>
              <a:t>              </a:t>
            </a:r>
            <a:r>
              <a:rPr lang="en-US" sz="2400" b="1" smtClean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↑                                 ↑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latin typeface="Arial" charset="0"/>
                <a:sym typeface="Symbol" pitchFamily="18" charset="2"/>
              </a:rPr>
              <a:t>             </a:t>
            </a:r>
            <a:r>
              <a:rPr lang="en-US" sz="2400" b="1" smtClean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These numbers are called </a:t>
            </a:r>
            <a:r>
              <a:rPr lang="en-US" sz="2400" b="1" i="1" smtClean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COEFFICIENTS</a:t>
            </a:r>
            <a:endParaRPr lang="en-US" sz="2800" b="1" smtClean="0">
              <a:latin typeface="Arial" charset="0"/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NEVER, NEVER, NEVER NEVER……….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buFontTx/>
              <a:buNone/>
              <a:defRPr/>
            </a:pPr>
            <a:r>
              <a:rPr lang="en-US" smtClean="0">
                <a:latin typeface="Arial" charset="0"/>
              </a:rPr>
              <a:t>YOU CAN </a:t>
            </a:r>
            <a:r>
              <a:rPr lang="en-US" b="1" i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NEVER</a:t>
            </a:r>
            <a:r>
              <a:rPr lang="en-US" smtClean="0">
                <a:latin typeface="Arial" charset="0"/>
              </a:rPr>
              <a:t>  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BALANCE</a:t>
            </a:r>
            <a:r>
              <a:rPr lang="en-US" smtClean="0">
                <a:latin typeface="Arial" charset="0"/>
              </a:rPr>
              <a:t> AN EQUATION 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BY</a:t>
            </a:r>
            <a:r>
              <a:rPr lang="en-US" smtClean="0">
                <a:latin typeface="Arial" charset="0"/>
              </a:rPr>
              <a:t> </a:t>
            </a:r>
            <a:r>
              <a:rPr lang="en-US" u="sng" smtClean="0">
                <a:solidFill>
                  <a:schemeClr val="accent2"/>
                </a:solidFill>
                <a:latin typeface="Arial" charset="0"/>
              </a:rPr>
              <a:t>CHANGING A</a:t>
            </a:r>
            <a:r>
              <a:rPr lang="en-US" smtClean="0">
                <a:latin typeface="Arial" charset="0"/>
              </a:rPr>
              <a:t> </a:t>
            </a:r>
            <a:r>
              <a:rPr lang="en-US" u="sng" smtClean="0">
                <a:solidFill>
                  <a:schemeClr val="accent2"/>
                </a:solidFill>
                <a:latin typeface="Arial" charset="0"/>
              </a:rPr>
              <a:t>FORMULA FOR</a:t>
            </a:r>
            <a:r>
              <a:rPr lang="en-US" smtClean="0">
                <a:latin typeface="Arial" charset="0"/>
              </a:rPr>
              <a:t> A REACTANT OR PRODUCT ……………</a:t>
            </a:r>
          </a:p>
          <a:p>
            <a:pPr eaLnBrk="1" hangingPunct="1">
              <a:buFontTx/>
              <a:buNone/>
              <a:defRPr/>
            </a:pPr>
            <a:endParaRPr lang="en-US" smtClean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mtClean="0">
                <a:latin typeface="Arial" charset="0"/>
              </a:rPr>
              <a:t>YOU BALANCE AN EQUATION </a:t>
            </a:r>
            <a:r>
              <a:rPr lang="en-US" i="1" smtClean="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b="1" i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ONLY</a:t>
            </a:r>
            <a:r>
              <a:rPr lang="en-US" i="1" smtClean="0">
                <a:solidFill>
                  <a:schemeClr val="accent2"/>
                </a:solidFill>
                <a:latin typeface="Arial" charset="0"/>
              </a:rPr>
              <a:t>  BY ADDING OR CHANGING COEFFICIENTS!!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REMEMBER THE “HAPPY </a:t>
            </a:r>
            <a:r>
              <a:rPr lang="en-US" smtClean="0">
                <a:solidFill>
                  <a:srgbClr val="FFFF00"/>
                </a:solidFill>
                <a:sym typeface="Wingdings" pitchFamily="28" charset="2"/>
              </a:rPr>
              <a:t></a:t>
            </a:r>
            <a:r>
              <a:rPr lang="en-US" smtClean="0"/>
              <a:t> SEVEN”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86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charset="0"/>
              </a:rPr>
              <a:t>Whenever any of the diatomic elements are part of the reactants or products of a chemical reaction, they exist as a two-atom </a:t>
            </a:r>
            <a:r>
              <a:rPr lang="en-US" b="1" i="1" smtClean="0">
                <a:latin typeface="Arial" charset="0"/>
              </a:rPr>
              <a:t>MOLECULE</a:t>
            </a:r>
          </a:p>
          <a:p>
            <a:pPr eaLnBrk="1" hangingPunct="1">
              <a:lnSpc>
                <a:spcPct val="90000"/>
              </a:lnSpc>
            </a:pPr>
            <a:endParaRPr lang="en-US" b="1" i="1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i="1" smtClean="0">
                <a:latin typeface="Arial" charset="0"/>
              </a:rPr>
              <a:t>Be sure to write the CORRECT formula for them as a MOLECULE 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 i="1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i="1" smtClean="0">
                <a:latin typeface="Arial" charset="0"/>
              </a:rPr>
              <a:t>Ex  </a:t>
            </a:r>
            <a:r>
              <a:rPr lang="en-US" b="1" smtClean="0">
                <a:latin typeface="Arial" charset="0"/>
              </a:rPr>
              <a:t>Oxygen:   O</a:t>
            </a:r>
            <a:r>
              <a:rPr lang="en-US" b="1" baseline="-25000" smtClean="0">
                <a:latin typeface="Arial" charset="0"/>
              </a:rPr>
              <a:t>2</a:t>
            </a:r>
            <a:r>
              <a:rPr lang="en-US" b="1" smtClean="0">
                <a:latin typeface="Arial" charset="0"/>
              </a:rPr>
              <a:t>   NOT   “O”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CHARACTERISTICS OF CHEMICAL EQUATIONS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chemeClr val="hlink"/>
                </a:solidFill>
              </a:rPr>
              <a:t>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chemeClr val="hlink"/>
                </a:solidFill>
                <a:latin typeface="Arial" charset="0"/>
              </a:rPr>
              <a:t>Symbols are used as a type of shorthand for chemical reactions.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800" b="1" smtClean="0">
              <a:solidFill>
                <a:schemeClr val="hlink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chemeClr val="hlink"/>
                </a:solidFill>
                <a:latin typeface="Arial" charset="0"/>
              </a:rPr>
              <a:t>     ex.     </a:t>
            </a:r>
            <a:r>
              <a:rPr lang="en-US" sz="2800" smtClean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  “yields”</a:t>
            </a:r>
            <a:r>
              <a:rPr lang="en-US" sz="2800" b="1" smtClean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       ↓ “precipitate”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800" b="1" smtClean="0">
              <a:solidFill>
                <a:schemeClr val="hlink"/>
              </a:solidFill>
              <a:latin typeface="Arial" charset="0"/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                ↑      “gas”              “heat “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800" b="1" smtClean="0">
              <a:solidFill>
                <a:schemeClr val="hlink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chemeClr val="hlink"/>
                </a:solidFill>
                <a:latin typeface="Arial" charset="0"/>
              </a:rPr>
              <a:t>       See your handout for further details.</a:t>
            </a:r>
            <a:endParaRPr lang="en-US" sz="2800" b="1" smtClean="0">
              <a:latin typeface="Arial" charset="0"/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8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Chemical Symbols</a:t>
            </a: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71600" y="1828800"/>
            <a:ext cx="11744325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SIGNIFICANCE OF A CHEMICAL REACTION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marL="609600" indent="-609600" eaLnBrk="1" hangingPunct="1">
              <a:buFontTx/>
              <a:buAutoNum type="alphaUcPeriod"/>
            </a:pPr>
            <a:endParaRPr lang="en-US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Tx/>
              <a:buAutoNum type="alphaUcPeriod"/>
            </a:pPr>
            <a:r>
              <a:rPr lang="en-US" smtClean="0">
                <a:solidFill>
                  <a:schemeClr val="hlink"/>
                </a:solidFill>
                <a:latin typeface="Arial" charset="0"/>
              </a:rPr>
              <a:t>Gives quantitative information</a:t>
            </a:r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Arial" charset="0"/>
              </a:rPr>
              <a:t>     - shows number of moles, atoms, </a:t>
            </a:r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Arial" charset="0"/>
              </a:rPr>
              <a:t>       and compound in a reaction</a:t>
            </a:r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Arial" charset="0"/>
              </a:rPr>
              <a:t>     </a:t>
            </a:r>
            <a:endParaRPr lang="en-US" smtClean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SIGNIFICANCE OF A CHEMICAL REACTION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smtClean="0">
                <a:solidFill>
                  <a:schemeClr val="hlink"/>
                </a:solidFill>
              </a:rPr>
              <a:t>Gives quantitative information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    </a:t>
            </a:r>
            <a:r>
              <a:rPr lang="en-US" smtClean="0">
                <a:latin typeface="Arial" charset="0"/>
              </a:rPr>
              <a:t>- </a:t>
            </a:r>
            <a:r>
              <a:rPr lang="en-US" smtClean="0">
                <a:solidFill>
                  <a:schemeClr val="accent2"/>
                </a:solidFill>
                <a:latin typeface="Arial" charset="0"/>
              </a:rPr>
              <a:t>you start and end with the same number &amp; types of atoms although possibly rearranged</a:t>
            </a:r>
          </a:p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  <a:latin typeface="Arial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NOTE:  The fact that a reaction can be written does not mean that it CAN take place…….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6208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BALANCING CHEMICAL EQUATIONS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839200" cy="4876800"/>
          </a:xfrm>
        </p:spPr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latin typeface="Arial" charset="0"/>
              </a:rPr>
              <a:t>Identify reactants &amp; </a:t>
            </a:r>
            <a:r>
              <a:rPr lang="en-US" dirty="0" smtClean="0">
                <a:latin typeface="Arial" charset="0"/>
              </a:rPr>
              <a:t>products</a:t>
            </a:r>
            <a:endParaRPr lang="en-US" dirty="0" smtClean="0">
              <a:latin typeface="Arial" charset="0"/>
            </a:endParaRPr>
          </a:p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latin typeface="Arial" charset="0"/>
              </a:rPr>
              <a:t>List elements in same order on both sides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latin typeface="Arial" charset="0"/>
              </a:rPr>
              <a:t>Count the number of atoms of each element on each side</a:t>
            </a:r>
            <a:endParaRPr lang="en-US" dirty="0" smtClean="0">
              <a:latin typeface="Arial" charset="0"/>
            </a:endParaRPr>
          </a:p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latin typeface="Arial" charset="0"/>
              </a:rPr>
              <a:t>Starting with the largest difference (or weird like 2/3 must equal 6), Balance </a:t>
            </a:r>
            <a:r>
              <a:rPr lang="en-US" dirty="0" smtClean="0">
                <a:latin typeface="Arial" charset="0"/>
              </a:rPr>
              <a:t>the formula equation using coefficients ONLY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dirty="0" smtClean="0">
                <a:latin typeface="Arial" charset="0"/>
              </a:rPr>
              <a:t>Double check the balanced equation by counting the numbers &amp; types of atoms on both sides of the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CHEMICAL REACTIONS</a:t>
            </a:r>
            <a:br>
              <a:rPr lang="en-US" sz="4000" smtClean="0"/>
            </a:br>
            <a:r>
              <a:rPr lang="en-US" sz="4000" smtClean="0"/>
              <a:t>TERMS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u="sng" smtClean="0"/>
              <a:t>     </a:t>
            </a:r>
          </a:p>
          <a:p>
            <a:pPr eaLnBrk="1" hangingPunct="1">
              <a:buFontTx/>
              <a:buNone/>
            </a:pPr>
            <a:r>
              <a:rPr lang="en-US" b="1" smtClean="0"/>
              <a:t>      REACTANTS    </a:t>
            </a:r>
            <a:r>
              <a:rPr lang="en-US" b="1" smtClean="0">
                <a:sym typeface="Symbol" pitchFamily="18" charset="2"/>
              </a:rPr>
              <a:t>       PRODUCTS</a:t>
            </a:r>
          </a:p>
          <a:p>
            <a:pPr eaLnBrk="1" hangingPunct="1">
              <a:buFontTx/>
              <a:buNone/>
            </a:pPr>
            <a:endParaRPr lang="en-US" b="1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b="1" smtClean="0">
                <a:sym typeface="Symbol" pitchFamily="18" charset="2"/>
              </a:rPr>
              <a:t>Ex.  Chemical Equation</a:t>
            </a:r>
          </a:p>
          <a:p>
            <a:pPr eaLnBrk="1" hangingPunct="1">
              <a:buFontTx/>
              <a:buNone/>
            </a:pPr>
            <a:r>
              <a:rPr lang="en-US" b="1" smtClean="0">
                <a:sym typeface="Symbol" pitchFamily="18" charset="2"/>
              </a:rPr>
              <a:t>         </a:t>
            </a:r>
            <a:r>
              <a:rPr lang="en-US" b="1" smtClean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CH</a:t>
            </a:r>
            <a:r>
              <a:rPr lang="en-US" b="1" baseline="-25000" smtClean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4</a:t>
            </a:r>
            <a:r>
              <a:rPr lang="en-US" b="1" smtClean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   +  O</a:t>
            </a:r>
            <a:r>
              <a:rPr lang="en-US" b="1" baseline="-25000" smtClean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smtClean="0">
                <a:latin typeface="Arial" charset="0"/>
                <a:sym typeface="Symbol" pitchFamily="18" charset="2"/>
              </a:rPr>
              <a:t>         </a:t>
            </a:r>
            <a:r>
              <a:rPr lang="en-US" b="1" smtClean="0">
                <a:solidFill>
                  <a:srgbClr val="6600FF"/>
                </a:solidFill>
                <a:latin typeface="Arial" charset="0"/>
                <a:sym typeface="Symbol" pitchFamily="18" charset="2"/>
              </a:rPr>
              <a:t>CO</a:t>
            </a:r>
            <a:r>
              <a:rPr lang="en-US" b="1" baseline="-25000" smtClean="0">
                <a:solidFill>
                  <a:srgbClr val="6600FF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smtClean="0">
                <a:solidFill>
                  <a:srgbClr val="6600FF"/>
                </a:solidFill>
                <a:latin typeface="Arial" charset="0"/>
                <a:sym typeface="Symbol" pitchFamily="18" charset="2"/>
              </a:rPr>
              <a:t>    +   H</a:t>
            </a:r>
            <a:r>
              <a:rPr lang="en-US" b="1" baseline="-25000" smtClean="0">
                <a:solidFill>
                  <a:srgbClr val="6600FF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b="1" smtClean="0">
                <a:solidFill>
                  <a:srgbClr val="6600FF"/>
                </a:solidFill>
                <a:latin typeface="Arial" charset="0"/>
                <a:sym typeface="Symbol" pitchFamily="18" charset="2"/>
              </a:rPr>
              <a:t>O</a:t>
            </a:r>
          </a:p>
          <a:p>
            <a:pPr eaLnBrk="1" hangingPunct="1">
              <a:buFontTx/>
              <a:buNone/>
            </a:pPr>
            <a:r>
              <a:rPr lang="en-US" b="1" smtClean="0">
                <a:sym typeface="Symbol" pitchFamily="18" charset="2"/>
              </a:rPr>
              <a:t>            </a:t>
            </a:r>
            <a:r>
              <a:rPr lang="en-US" b="1" smtClean="0">
                <a:solidFill>
                  <a:schemeClr val="accent2"/>
                </a:solidFill>
                <a:sym typeface="Symbol" pitchFamily="18" charset="2"/>
              </a:rPr>
              <a:t>reactants </a:t>
            </a:r>
            <a:r>
              <a:rPr lang="en-US" b="1" smtClean="0">
                <a:sym typeface="Symbol" pitchFamily="18" charset="2"/>
              </a:rPr>
              <a:t>                 </a:t>
            </a:r>
            <a:r>
              <a:rPr lang="en-US" b="1" smtClean="0">
                <a:solidFill>
                  <a:srgbClr val="6600FF"/>
                </a:solidFill>
                <a:sym typeface="Symbol" pitchFamily="18" charset="2"/>
              </a:rPr>
              <a:t>products</a:t>
            </a:r>
          </a:p>
          <a:p>
            <a:pPr eaLnBrk="1" hangingPunct="1">
              <a:buFontTx/>
              <a:buNone/>
            </a:pPr>
            <a:endParaRPr lang="en-US" b="1" smtClean="0">
              <a:solidFill>
                <a:srgbClr val="6600FF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b="1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BALANCING CHEMICAL EQUATIONS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839200" cy="4876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b="1" i="1" smtClean="0">
                <a:solidFill>
                  <a:srgbClr val="8A59D3"/>
                </a:solidFill>
              </a:rPr>
              <a:t>BALANCING EQUATIONS IS A TRIAL AND ERROR PROCESS  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1462088"/>
          </a:xfrm>
        </p:spPr>
        <p:txBody>
          <a:bodyPr/>
          <a:lstStyle/>
          <a:p>
            <a:pPr algn="ctr" eaLnBrk="1" hangingPunct="1"/>
            <a:r>
              <a:rPr lang="en-US" smtClean="0"/>
              <a:t>Meaning of Conservation of Mass in Balancing Equations</a:t>
            </a: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95588"/>
            <a:ext cx="9448800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462088"/>
          </a:xfrm>
        </p:spPr>
        <p:txBody>
          <a:bodyPr/>
          <a:lstStyle/>
          <a:p>
            <a:pPr eaLnBrk="1" hangingPunct="1"/>
            <a:r>
              <a:rPr lang="en-US" dirty="0" smtClean="0"/>
              <a:t>Practice Problems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1600200"/>
            <a:ext cx="8839200" cy="4572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 ___ </a:t>
            </a:r>
            <a:r>
              <a:rPr lang="en-US" sz="2400" dirty="0" err="1" smtClean="0"/>
              <a:t>ZnS</a:t>
            </a:r>
            <a:r>
              <a:rPr lang="en-US" sz="2400" dirty="0" smtClean="0"/>
              <a:t> (</a:t>
            </a:r>
            <a:r>
              <a:rPr lang="en-US" sz="2400" dirty="0" err="1" smtClean="0"/>
              <a:t>aq</a:t>
            </a:r>
            <a:r>
              <a:rPr lang="en-US" sz="2400" dirty="0" smtClean="0"/>
              <a:t>) + ___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 --&gt; ___ </a:t>
            </a:r>
            <a:r>
              <a:rPr lang="en-US" sz="2400" dirty="0" err="1" smtClean="0"/>
              <a:t>ZnO</a:t>
            </a:r>
            <a:r>
              <a:rPr lang="en-US" sz="2400" dirty="0" smtClean="0"/>
              <a:t> (</a:t>
            </a:r>
            <a:r>
              <a:rPr lang="en-US" sz="2400" dirty="0" err="1" smtClean="0"/>
              <a:t>aq</a:t>
            </a:r>
            <a:r>
              <a:rPr lang="en-US" sz="2400" dirty="0" smtClean="0"/>
              <a:t>) + ___ S (s</a:t>
            </a:r>
            <a:r>
              <a:rPr lang="en-US" sz="2400" dirty="0" smtClean="0"/>
              <a:t>)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Cu +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AgNO</a:t>
            </a:r>
            <a:r>
              <a:rPr lang="en-US" sz="2400" baseline="-25000" dirty="0" smtClean="0">
                <a:latin typeface="Helvetica" pitchFamily="28" charset="0"/>
              </a:rPr>
              <a:t>3</a:t>
            </a:r>
            <a:r>
              <a:rPr lang="en-US" sz="2400" dirty="0" smtClean="0">
                <a:latin typeface="Helvetica" pitchFamily="28" charset="0"/>
              </a:rPr>
              <a:t> </a:t>
            </a:r>
            <a:r>
              <a:rPr lang="en-US" sz="2400" dirty="0" smtClean="0">
                <a:latin typeface="Helvetica" pitchFamily="28" charset="0"/>
                <a:sym typeface="Wingdings" pitchFamily="28" charset="2"/>
              </a:rPr>
              <a:t></a:t>
            </a:r>
            <a:r>
              <a:rPr lang="en-US" sz="2400" dirty="0" smtClean="0">
                <a:latin typeface="Helvetica" pitchFamily="28" charset="0"/>
              </a:rPr>
              <a:t>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Ag +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Cu(NO</a:t>
            </a:r>
            <a:r>
              <a:rPr lang="en-US" sz="2400" baseline="-25000" dirty="0" smtClean="0">
                <a:latin typeface="Helvetica" pitchFamily="28" charset="0"/>
              </a:rPr>
              <a:t>3</a:t>
            </a:r>
            <a:r>
              <a:rPr lang="en-US" sz="2400" dirty="0" smtClean="0">
                <a:latin typeface="Helvetica" pitchFamily="28" charset="0"/>
              </a:rPr>
              <a:t>)</a:t>
            </a:r>
            <a:r>
              <a:rPr lang="en-US" sz="2400" baseline="-25000" dirty="0" smtClean="0">
                <a:latin typeface="Helvetica" pitchFamily="28" charset="0"/>
              </a:rPr>
              <a:t>2</a:t>
            </a:r>
          </a:p>
          <a:p>
            <a:pPr eaLnBrk="1" hangingPunct="1">
              <a:buNone/>
            </a:pPr>
            <a:endParaRPr lang="en-US" sz="2400" baseline="-25000" dirty="0" smtClean="0">
              <a:latin typeface="Helvetica" pitchFamily="28" charset="0"/>
            </a:endParaRPr>
          </a:p>
          <a:p>
            <a:pPr eaLnBrk="1" hangingPunct="1">
              <a:buNone/>
            </a:pPr>
            <a:endParaRPr lang="en-US" sz="2400" baseline="-25000" dirty="0" smtClean="0">
              <a:latin typeface="Helvetica" pitchFamily="28" charset="0"/>
            </a:endParaRPr>
          </a:p>
          <a:p>
            <a:pPr eaLnBrk="1" hangingPunct="1"/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H</a:t>
            </a:r>
            <a:r>
              <a:rPr lang="en-US" sz="2400" baseline="-25000" dirty="0" smtClean="0">
                <a:latin typeface="Helvetica" pitchFamily="28" charset="0"/>
              </a:rPr>
              <a:t>3</a:t>
            </a:r>
            <a:r>
              <a:rPr lang="en-US" sz="2400" dirty="0" smtClean="0">
                <a:latin typeface="Helvetica" pitchFamily="28" charset="0"/>
              </a:rPr>
              <a:t>PO</a:t>
            </a:r>
            <a:r>
              <a:rPr lang="en-US" sz="2400" baseline="-25000" dirty="0" smtClean="0">
                <a:latin typeface="Helvetica" pitchFamily="28" charset="0"/>
              </a:rPr>
              <a:t>4</a:t>
            </a:r>
            <a:r>
              <a:rPr lang="en-US" sz="2400" dirty="0" smtClean="0">
                <a:latin typeface="Helvetica" pitchFamily="28" charset="0"/>
              </a:rPr>
              <a:t> + </a:t>
            </a:r>
            <a:r>
              <a:rPr lang="en-US" sz="2400" dirty="0" smtClean="0"/>
              <a:t>___ </a:t>
            </a:r>
            <a:r>
              <a:rPr lang="en-US" sz="2400" dirty="0" err="1" smtClean="0">
                <a:latin typeface="Helvetica" pitchFamily="28" charset="0"/>
              </a:rPr>
              <a:t>NaOH</a:t>
            </a:r>
            <a:r>
              <a:rPr lang="en-US" sz="2400" dirty="0" smtClean="0">
                <a:latin typeface="Helvetica" pitchFamily="28" charset="0"/>
              </a:rPr>
              <a:t> </a:t>
            </a:r>
            <a:r>
              <a:rPr lang="en-US" sz="2400" dirty="0" smtClean="0">
                <a:latin typeface="Helvetica" pitchFamily="28" charset="0"/>
                <a:sym typeface="Wingdings" pitchFamily="28" charset="2"/>
              </a:rPr>
              <a:t></a:t>
            </a:r>
            <a:r>
              <a:rPr lang="en-US" sz="2400" dirty="0" smtClean="0">
                <a:latin typeface="Helvetica" pitchFamily="28" charset="0"/>
              </a:rPr>
              <a:t>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Na</a:t>
            </a:r>
            <a:r>
              <a:rPr lang="en-US" sz="2400" baseline="-25000" dirty="0" smtClean="0">
                <a:latin typeface="Helvetica" pitchFamily="28" charset="0"/>
              </a:rPr>
              <a:t>3</a:t>
            </a:r>
            <a:r>
              <a:rPr lang="en-US" sz="2400" dirty="0" smtClean="0">
                <a:latin typeface="Helvetica" pitchFamily="28" charset="0"/>
              </a:rPr>
              <a:t>PO</a:t>
            </a:r>
            <a:r>
              <a:rPr lang="en-US" sz="2400" baseline="-25000" dirty="0" smtClean="0">
                <a:latin typeface="Helvetica" pitchFamily="28" charset="0"/>
              </a:rPr>
              <a:t>4</a:t>
            </a:r>
            <a:r>
              <a:rPr lang="en-US" sz="2400" dirty="0" smtClean="0">
                <a:latin typeface="Helvetica" pitchFamily="28" charset="0"/>
              </a:rPr>
              <a:t> +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H</a:t>
            </a:r>
            <a:r>
              <a:rPr lang="en-US" sz="2400" baseline="-25000" dirty="0" smtClean="0">
                <a:latin typeface="Helvetica" pitchFamily="28" charset="0"/>
              </a:rPr>
              <a:t>2</a:t>
            </a:r>
            <a:r>
              <a:rPr lang="en-US" sz="2400" dirty="0" smtClean="0">
                <a:latin typeface="Helvetica" pitchFamily="28" charset="0"/>
              </a:rPr>
              <a:t>O </a:t>
            </a:r>
            <a:endParaRPr lang="en-US" sz="2400" dirty="0" smtClean="0">
              <a:latin typeface="Helvetica" pitchFamily="28" charset="0"/>
            </a:endParaRPr>
          </a:p>
          <a:p>
            <a:pPr eaLnBrk="1" hangingPunct="1">
              <a:buNone/>
            </a:pPr>
            <a:endParaRPr lang="en-US" sz="2400" dirty="0" smtClean="0">
              <a:latin typeface="Helvetica" pitchFamily="28" charset="0"/>
            </a:endParaRPr>
          </a:p>
          <a:p>
            <a:pPr eaLnBrk="1" hangingPunct="1"/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Ca</a:t>
            </a:r>
            <a:r>
              <a:rPr lang="en-US" sz="2400" baseline="-25000" dirty="0" smtClean="0">
                <a:latin typeface="Helvetica" pitchFamily="28" charset="0"/>
              </a:rPr>
              <a:t>3</a:t>
            </a:r>
            <a:r>
              <a:rPr lang="en-US" sz="2400" dirty="0" smtClean="0">
                <a:latin typeface="Helvetica" pitchFamily="28" charset="0"/>
              </a:rPr>
              <a:t>(PO</a:t>
            </a:r>
            <a:r>
              <a:rPr lang="en-US" sz="2400" baseline="-25000" dirty="0" smtClean="0">
                <a:latin typeface="Helvetica" pitchFamily="28" charset="0"/>
              </a:rPr>
              <a:t>4</a:t>
            </a:r>
            <a:r>
              <a:rPr lang="en-US" sz="2400" dirty="0" smtClean="0">
                <a:latin typeface="Helvetica" pitchFamily="28" charset="0"/>
              </a:rPr>
              <a:t>)</a:t>
            </a:r>
            <a:r>
              <a:rPr lang="en-US" sz="2400" baseline="-25000" dirty="0" smtClean="0">
                <a:latin typeface="Helvetica" pitchFamily="28" charset="0"/>
              </a:rPr>
              <a:t>2</a:t>
            </a:r>
            <a:r>
              <a:rPr lang="en-US" sz="2400" dirty="0" smtClean="0">
                <a:latin typeface="Helvetica" pitchFamily="28" charset="0"/>
              </a:rPr>
              <a:t> +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H</a:t>
            </a:r>
            <a:r>
              <a:rPr lang="en-US" sz="2400" baseline="-25000" dirty="0" smtClean="0">
                <a:latin typeface="Helvetica" pitchFamily="28" charset="0"/>
              </a:rPr>
              <a:t>2</a:t>
            </a:r>
            <a:r>
              <a:rPr lang="en-US" sz="2400" dirty="0" smtClean="0">
                <a:latin typeface="Helvetica" pitchFamily="28" charset="0"/>
              </a:rPr>
              <a:t>SO</a:t>
            </a:r>
            <a:r>
              <a:rPr lang="en-US" sz="2400" baseline="-25000" dirty="0" smtClean="0">
                <a:latin typeface="Helvetica" pitchFamily="28" charset="0"/>
              </a:rPr>
              <a:t>4</a:t>
            </a:r>
            <a:r>
              <a:rPr lang="en-US" sz="2400" dirty="0" smtClean="0">
                <a:latin typeface="Helvetica" pitchFamily="28" charset="0"/>
              </a:rPr>
              <a:t> </a:t>
            </a:r>
            <a:r>
              <a:rPr lang="en-US" sz="2400" dirty="0" smtClean="0">
                <a:latin typeface="Helvetica" pitchFamily="28" charset="0"/>
                <a:sym typeface="Wingdings" pitchFamily="28" charset="2"/>
              </a:rPr>
              <a:t></a:t>
            </a:r>
            <a:r>
              <a:rPr lang="en-US" sz="2400" dirty="0" smtClean="0">
                <a:latin typeface="Helvetica" pitchFamily="28" charset="0"/>
              </a:rPr>
              <a:t>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CaSO</a:t>
            </a:r>
            <a:r>
              <a:rPr lang="en-US" sz="2400" baseline="-25000" dirty="0" smtClean="0">
                <a:latin typeface="Helvetica" pitchFamily="28" charset="0"/>
              </a:rPr>
              <a:t>4</a:t>
            </a:r>
            <a:r>
              <a:rPr lang="en-US" sz="2400" dirty="0" smtClean="0">
                <a:latin typeface="Helvetica" pitchFamily="28" charset="0"/>
              </a:rPr>
              <a:t> +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H</a:t>
            </a:r>
            <a:r>
              <a:rPr lang="en-US" sz="2400" baseline="-25000" dirty="0" smtClean="0">
                <a:latin typeface="Helvetica" pitchFamily="28" charset="0"/>
              </a:rPr>
              <a:t>3</a:t>
            </a:r>
            <a:r>
              <a:rPr lang="en-US" sz="2400" dirty="0" smtClean="0">
                <a:latin typeface="Helvetica" pitchFamily="28" charset="0"/>
              </a:rPr>
              <a:t>PO</a:t>
            </a:r>
            <a:r>
              <a:rPr lang="en-US" sz="2400" baseline="-25000" dirty="0" smtClean="0">
                <a:latin typeface="Helvetica" pitchFamily="28" charset="0"/>
              </a:rPr>
              <a:t>4</a:t>
            </a:r>
            <a:r>
              <a:rPr lang="en-US" dirty="0" smtClean="0">
                <a:solidFill>
                  <a:srgbClr val="000000"/>
                </a:solidFill>
                <a:latin typeface="Helvetica" pitchFamily="28" charset="0"/>
              </a:rPr>
              <a:t> </a:t>
            </a:r>
          </a:p>
          <a:p>
            <a:pPr eaLnBrk="1" hangingPunct="1"/>
            <a:endParaRPr lang="en-US" baseline="-25000" dirty="0" smtClean="0">
              <a:solidFill>
                <a:srgbClr val="000000"/>
              </a:solidFill>
              <a:latin typeface="Helvetica" pitchFamily="28" charset="0"/>
            </a:endParaRPr>
          </a:p>
          <a:p>
            <a:pPr eaLnBrk="1" hangingPunct="1">
              <a:buFont typeface="Wingdings" pitchFamily="28" charset="2"/>
              <a:buNone/>
            </a:pPr>
            <a:endParaRPr lang="en-US" dirty="0" smtClean="0">
              <a:solidFill>
                <a:srgbClr val="000000"/>
              </a:solidFill>
              <a:latin typeface="Helvetica" pitchFamily="28" charset="0"/>
            </a:endParaRPr>
          </a:p>
          <a:p>
            <a:pPr algn="ctr" eaLnBrk="1" hangingPunct="1">
              <a:buNone/>
            </a:pPr>
            <a:r>
              <a:rPr lang="en-US" sz="28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28" charset="0"/>
              </a:rPr>
              <a:t>   NOTE: If the </a:t>
            </a:r>
            <a:r>
              <a:rPr lang="en-US" sz="28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Helvetica" pitchFamily="28" charset="0"/>
              </a:rPr>
              <a:t>coefficient is “1”  you don’t need to write anything.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Practice…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H</a:t>
            </a:r>
            <a:r>
              <a:rPr lang="en-US" sz="2400" baseline="-25000" dirty="0" smtClean="0">
                <a:latin typeface="Helvetica" pitchFamily="28" charset="0"/>
              </a:rPr>
              <a:t>2</a:t>
            </a:r>
            <a:r>
              <a:rPr lang="en-US" sz="2400" dirty="0" smtClean="0">
                <a:latin typeface="Helvetica" pitchFamily="28" charset="0"/>
              </a:rPr>
              <a:t>O +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CH</a:t>
            </a:r>
            <a:r>
              <a:rPr lang="en-US" sz="2400" baseline="-25000" dirty="0" smtClean="0">
                <a:latin typeface="Helvetica" pitchFamily="28" charset="0"/>
              </a:rPr>
              <a:t>4</a:t>
            </a:r>
            <a:r>
              <a:rPr lang="en-US" sz="2400" dirty="0" smtClean="0">
                <a:latin typeface="Helvetica" pitchFamily="28" charset="0"/>
              </a:rPr>
              <a:t> </a:t>
            </a:r>
            <a:r>
              <a:rPr lang="en-US" sz="2400" dirty="0" smtClean="0">
                <a:latin typeface="Helvetica" pitchFamily="28" charset="0"/>
                <a:sym typeface="Wingdings" pitchFamily="28" charset="2"/>
              </a:rPr>
              <a:t></a:t>
            </a:r>
            <a:r>
              <a:rPr lang="en-US" sz="2400" dirty="0" smtClean="0">
                <a:latin typeface="Helvetica" pitchFamily="28" charset="0"/>
              </a:rPr>
              <a:t>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H</a:t>
            </a:r>
            <a:r>
              <a:rPr lang="en-US" sz="2400" baseline="-25000" dirty="0" smtClean="0">
                <a:latin typeface="Helvetica" pitchFamily="28" charset="0"/>
              </a:rPr>
              <a:t>2</a:t>
            </a:r>
            <a:r>
              <a:rPr lang="en-US" sz="2400" dirty="0" smtClean="0">
                <a:latin typeface="Helvetica" pitchFamily="28" charset="0"/>
              </a:rPr>
              <a:t> +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CO</a:t>
            </a:r>
            <a:r>
              <a:rPr lang="en-US" sz="2400" baseline="-25000" dirty="0" smtClean="0">
                <a:latin typeface="Helvetica" pitchFamily="28" charset="0"/>
              </a:rPr>
              <a:t>2</a:t>
            </a:r>
            <a:r>
              <a:rPr lang="en-US" sz="2400" dirty="0" smtClean="0">
                <a:latin typeface="Helvetica" pitchFamily="28" charset="0"/>
              </a:rPr>
              <a:t> </a:t>
            </a:r>
            <a:endParaRPr lang="en-US" sz="2400" dirty="0" smtClean="0">
              <a:latin typeface="Helvetica" pitchFamily="28" charset="0"/>
            </a:endParaRPr>
          </a:p>
          <a:p>
            <a:pPr eaLnBrk="1" hangingPunct="1">
              <a:buNone/>
            </a:pPr>
            <a:endParaRPr lang="en-US" sz="2400" dirty="0" smtClean="0">
              <a:latin typeface="Helvetica" pitchFamily="28" charset="0"/>
            </a:endParaRPr>
          </a:p>
          <a:p>
            <a:pPr eaLnBrk="1" hangingPunct="1"/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Cl</a:t>
            </a:r>
            <a:r>
              <a:rPr lang="en-US" sz="2400" baseline="-25000" dirty="0" smtClean="0">
                <a:latin typeface="Helvetica" pitchFamily="28" charset="0"/>
              </a:rPr>
              <a:t>2</a:t>
            </a:r>
            <a:r>
              <a:rPr lang="en-US" sz="2400" dirty="0" smtClean="0">
                <a:latin typeface="Helvetica" pitchFamily="28" charset="0"/>
              </a:rPr>
              <a:t> + </a:t>
            </a:r>
            <a:r>
              <a:rPr lang="en-US" sz="2400" dirty="0" smtClean="0"/>
              <a:t>___ </a:t>
            </a:r>
            <a:r>
              <a:rPr lang="en-US" sz="2400" dirty="0" err="1" smtClean="0">
                <a:latin typeface="Helvetica" pitchFamily="28" charset="0"/>
              </a:rPr>
              <a:t>NaBr</a:t>
            </a:r>
            <a:r>
              <a:rPr lang="en-US" sz="2400" dirty="0" smtClean="0">
                <a:latin typeface="Helvetica" pitchFamily="28" charset="0"/>
              </a:rPr>
              <a:t> </a:t>
            </a:r>
            <a:r>
              <a:rPr lang="en-US" sz="2400" dirty="0" smtClean="0">
                <a:latin typeface="Helvetica" pitchFamily="28" charset="0"/>
                <a:sym typeface="Wingdings" pitchFamily="28" charset="2"/>
              </a:rPr>
              <a:t></a:t>
            </a:r>
            <a:r>
              <a:rPr lang="en-US" sz="2400" dirty="0" smtClean="0">
                <a:latin typeface="Helvetica" pitchFamily="28" charset="0"/>
              </a:rPr>
              <a:t> </a:t>
            </a:r>
            <a:r>
              <a:rPr lang="en-US" sz="2400" dirty="0" smtClean="0"/>
              <a:t>___ </a:t>
            </a:r>
            <a:r>
              <a:rPr lang="en-US" sz="2400" dirty="0" err="1" smtClean="0">
                <a:latin typeface="Helvetica" pitchFamily="28" charset="0"/>
              </a:rPr>
              <a:t>NaCl</a:t>
            </a:r>
            <a:r>
              <a:rPr lang="en-US" sz="2400" dirty="0" smtClean="0">
                <a:latin typeface="Helvetica" pitchFamily="28" charset="0"/>
              </a:rPr>
              <a:t> + </a:t>
            </a:r>
            <a:r>
              <a:rPr lang="en-US" sz="2400" dirty="0" smtClean="0"/>
              <a:t>___</a:t>
            </a:r>
            <a:r>
              <a:rPr lang="en-US" sz="2400" dirty="0" smtClean="0">
                <a:latin typeface="Helvetica" pitchFamily="28" charset="0"/>
              </a:rPr>
              <a:t> Br</a:t>
            </a:r>
            <a:r>
              <a:rPr lang="en-US" sz="2400" baseline="-25000" dirty="0" smtClean="0">
                <a:latin typeface="Helvetica" pitchFamily="28" charset="0"/>
              </a:rPr>
              <a:t>2</a:t>
            </a:r>
            <a:r>
              <a:rPr lang="en-US" sz="2400" dirty="0" smtClean="0">
                <a:latin typeface="Helvetica" pitchFamily="28" charset="0"/>
              </a:rPr>
              <a:t> </a:t>
            </a:r>
            <a:endParaRPr lang="en-US" sz="2400" dirty="0" smtClean="0">
              <a:latin typeface="Helvetica" pitchFamily="28" charset="0"/>
            </a:endParaRPr>
          </a:p>
          <a:p>
            <a:pPr eaLnBrk="1" hangingPunct="1"/>
            <a:endParaRPr lang="en-US" sz="2400" dirty="0" smtClean="0">
              <a:latin typeface="Helvetica" pitchFamily="28" charset="0"/>
            </a:endParaRPr>
          </a:p>
          <a:p>
            <a:pPr eaLnBrk="1" hangingPunct="1"/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Al(OH)</a:t>
            </a:r>
            <a:r>
              <a:rPr lang="en-US" sz="2400" baseline="-25000" dirty="0" smtClean="0">
                <a:latin typeface="Helvetica" pitchFamily="28" charset="0"/>
              </a:rPr>
              <a:t>3</a:t>
            </a:r>
            <a:r>
              <a:rPr lang="en-US" sz="2400" dirty="0" smtClean="0">
                <a:latin typeface="Helvetica" pitchFamily="28" charset="0"/>
              </a:rPr>
              <a:t> +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H</a:t>
            </a:r>
            <a:r>
              <a:rPr lang="en-US" sz="2400" baseline="-25000" dirty="0" smtClean="0">
                <a:latin typeface="Helvetica" pitchFamily="28" charset="0"/>
              </a:rPr>
              <a:t>2</a:t>
            </a:r>
            <a:r>
              <a:rPr lang="en-US" sz="2400" dirty="0" smtClean="0">
                <a:latin typeface="Helvetica" pitchFamily="28" charset="0"/>
              </a:rPr>
              <a:t>SO</a:t>
            </a:r>
            <a:r>
              <a:rPr lang="en-US" sz="2400" baseline="-25000" dirty="0" smtClean="0">
                <a:latin typeface="Helvetica" pitchFamily="28" charset="0"/>
              </a:rPr>
              <a:t>4</a:t>
            </a:r>
            <a:r>
              <a:rPr lang="en-US" sz="2400" dirty="0" smtClean="0">
                <a:latin typeface="Helvetica" pitchFamily="28" charset="0"/>
              </a:rPr>
              <a:t> </a:t>
            </a:r>
            <a:r>
              <a:rPr lang="en-US" sz="2400" dirty="0" smtClean="0">
                <a:latin typeface="Helvetica" pitchFamily="28" charset="0"/>
                <a:sym typeface="Wingdings" pitchFamily="28" charset="2"/>
              </a:rPr>
              <a:t></a:t>
            </a:r>
            <a:r>
              <a:rPr lang="en-US" sz="2400" dirty="0" smtClean="0">
                <a:latin typeface="Helvetica" pitchFamily="28" charset="0"/>
              </a:rPr>
              <a:t>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H</a:t>
            </a:r>
            <a:r>
              <a:rPr lang="en-US" sz="2400" baseline="-25000" dirty="0" smtClean="0">
                <a:latin typeface="Helvetica" pitchFamily="28" charset="0"/>
              </a:rPr>
              <a:t>2</a:t>
            </a:r>
            <a:r>
              <a:rPr lang="en-US" sz="2400" dirty="0" smtClean="0">
                <a:latin typeface="Helvetica" pitchFamily="28" charset="0"/>
              </a:rPr>
              <a:t>O +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Al</a:t>
            </a:r>
            <a:r>
              <a:rPr lang="en-US" sz="2400" baseline="-25000" dirty="0" smtClean="0">
                <a:latin typeface="Helvetica" pitchFamily="28" charset="0"/>
              </a:rPr>
              <a:t>2</a:t>
            </a:r>
            <a:r>
              <a:rPr lang="en-US" sz="2400" dirty="0" smtClean="0">
                <a:latin typeface="Helvetica" pitchFamily="28" charset="0"/>
              </a:rPr>
              <a:t>(SO</a:t>
            </a:r>
            <a:r>
              <a:rPr lang="en-US" sz="2400" baseline="-25000" dirty="0" smtClean="0">
                <a:latin typeface="Helvetica" pitchFamily="28" charset="0"/>
              </a:rPr>
              <a:t>4</a:t>
            </a:r>
            <a:r>
              <a:rPr lang="en-US" sz="2400" dirty="0" smtClean="0">
                <a:latin typeface="Helvetica" pitchFamily="28" charset="0"/>
              </a:rPr>
              <a:t>)</a:t>
            </a:r>
            <a:r>
              <a:rPr lang="en-US" sz="2400" baseline="-25000" dirty="0" smtClean="0">
                <a:latin typeface="Helvetica" pitchFamily="28" charset="0"/>
              </a:rPr>
              <a:t>3</a:t>
            </a:r>
            <a:r>
              <a:rPr lang="en-US" sz="2400" dirty="0" smtClean="0">
                <a:latin typeface="Helvetica" pitchFamily="28" charset="0"/>
              </a:rPr>
              <a:t> </a:t>
            </a:r>
            <a:endParaRPr lang="en-US" sz="2400" dirty="0" smtClean="0">
              <a:latin typeface="Helvetica" pitchFamily="28" charset="0"/>
            </a:endParaRPr>
          </a:p>
          <a:p>
            <a:pPr eaLnBrk="1" hangingPunct="1">
              <a:buNone/>
            </a:pPr>
            <a:endParaRPr lang="en-US" sz="2400" dirty="0" smtClean="0">
              <a:latin typeface="Helvetica" pitchFamily="28" charset="0"/>
            </a:endParaRPr>
          </a:p>
          <a:p>
            <a:pPr eaLnBrk="1" hangingPunct="1"/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C</a:t>
            </a:r>
            <a:r>
              <a:rPr lang="en-US" sz="2400" baseline="-25000" dirty="0" smtClean="0">
                <a:latin typeface="Helvetica" pitchFamily="28" charset="0"/>
              </a:rPr>
              <a:t>3</a:t>
            </a:r>
            <a:r>
              <a:rPr lang="en-US" sz="2400" dirty="0" smtClean="0">
                <a:latin typeface="Helvetica" pitchFamily="28" charset="0"/>
              </a:rPr>
              <a:t>H</a:t>
            </a:r>
            <a:r>
              <a:rPr lang="en-US" sz="2400" baseline="-25000" dirty="0" smtClean="0">
                <a:latin typeface="Helvetica" pitchFamily="28" charset="0"/>
              </a:rPr>
              <a:t>8</a:t>
            </a:r>
            <a:r>
              <a:rPr lang="en-US" sz="2400" dirty="0" smtClean="0">
                <a:latin typeface="Helvetica" pitchFamily="28" charset="0"/>
              </a:rPr>
              <a:t> +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O</a:t>
            </a:r>
            <a:r>
              <a:rPr lang="en-US" sz="2400" baseline="-25000" dirty="0" smtClean="0">
                <a:latin typeface="Helvetica" pitchFamily="28" charset="0"/>
              </a:rPr>
              <a:t>2</a:t>
            </a:r>
            <a:r>
              <a:rPr lang="en-US" sz="2400" dirty="0" smtClean="0">
                <a:latin typeface="Helvetica" pitchFamily="28" charset="0"/>
              </a:rPr>
              <a:t> </a:t>
            </a:r>
            <a:r>
              <a:rPr lang="en-US" sz="2400" dirty="0" smtClean="0">
                <a:latin typeface="Helvetica" pitchFamily="28" charset="0"/>
                <a:sym typeface="Wingdings" pitchFamily="28" charset="2"/>
              </a:rPr>
              <a:t></a:t>
            </a:r>
            <a:r>
              <a:rPr lang="en-US" sz="2400" dirty="0" smtClean="0">
                <a:latin typeface="Helvetica" pitchFamily="28" charset="0"/>
              </a:rPr>
              <a:t>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H</a:t>
            </a:r>
            <a:r>
              <a:rPr lang="en-US" sz="2400" baseline="-25000" dirty="0" smtClean="0">
                <a:latin typeface="Helvetica" pitchFamily="28" charset="0"/>
              </a:rPr>
              <a:t>2</a:t>
            </a:r>
            <a:r>
              <a:rPr lang="en-US" sz="2400" dirty="0" smtClean="0">
                <a:latin typeface="Helvetica" pitchFamily="28" charset="0"/>
              </a:rPr>
              <a:t>O + </a:t>
            </a:r>
            <a:r>
              <a:rPr lang="en-US" sz="2400" dirty="0" smtClean="0"/>
              <a:t>___ </a:t>
            </a:r>
            <a:r>
              <a:rPr lang="en-US" sz="2400" dirty="0" smtClean="0">
                <a:latin typeface="Helvetica" pitchFamily="28" charset="0"/>
              </a:rPr>
              <a:t>CO</a:t>
            </a:r>
            <a:r>
              <a:rPr lang="en-US" sz="2400" baseline="-25000" dirty="0" smtClean="0">
                <a:latin typeface="Helvetica" pitchFamily="28" charset="0"/>
              </a:rPr>
              <a:t>2</a:t>
            </a:r>
            <a:endParaRPr lang="en-US" baseline="-25000" dirty="0" smtClean="0">
              <a:solidFill>
                <a:srgbClr val="000000"/>
              </a:solidFill>
              <a:latin typeface="Helvetica" pitchFamily="2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Combustion </a:t>
            </a:r>
            <a:r>
              <a:rPr lang="en-US" dirty="0" smtClean="0"/>
              <a:t>RXN Practice</a:t>
            </a:r>
            <a:endParaRPr lang="en-US" dirty="0" smtClean="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219200" y="2133600"/>
            <a:ext cx="2819400" cy="579438"/>
            <a:chOff x="768" y="1344"/>
            <a:chExt cx="1776" cy="36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68" y="1344"/>
              <a:ext cx="1776" cy="365"/>
              <a:chOff x="1104" y="2688"/>
              <a:chExt cx="1776" cy="365"/>
            </a:xfrm>
          </p:grpSpPr>
          <p:sp>
            <p:nvSpPr>
              <p:cNvPr id="20500" name="Text Box 5"/>
              <p:cNvSpPr txBox="1">
                <a:spLocks noChangeArrowheads="1"/>
              </p:cNvSpPr>
              <p:nvPr/>
            </p:nvSpPr>
            <p:spPr bwMode="auto">
              <a:xfrm>
                <a:off x="1104" y="2688"/>
                <a:ext cx="1632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C</a:t>
                </a:r>
                <a:r>
                  <a:rPr lang="en-US" baseline="-25000"/>
                  <a:t>6</a:t>
                </a:r>
                <a:r>
                  <a:rPr lang="en-US"/>
                  <a:t>H</a:t>
                </a:r>
                <a:r>
                  <a:rPr lang="en-US" baseline="-25000"/>
                  <a:t>14</a:t>
                </a:r>
                <a:r>
                  <a:rPr lang="en-US"/>
                  <a:t> + O</a:t>
                </a:r>
                <a:r>
                  <a:rPr lang="en-US" baseline="-25000"/>
                  <a:t>2</a:t>
                </a:r>
              </a:p>
            </p:txBody>
          </p:sp>
          <p:sp>
            <p:nvSpPr>
              <p:cNvPr id="20501" name="Line 6"/>
              <p:cNvSpPr>
                <a:spLocks noChangeShapeType="1"/>
              </p:cNvSpPr>
              <p:nvPr/>
            </p:nvSpPr>
            <p:spPr bwMode="auto">
              <a:xfrm>
                <a:off x="2400" y="288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9" name="AutoShape 15"/>
            <p:cNvSpPr>
              <a:spLocks noChangeArrowheads="1"/>
            </p:cNvSpPr>
            <p:nvPr/>
          </p:nvSpPr>
          <p:spPr bwMode="auto">
            <a:xfrm>
              <a:off x="2160" y="1344"/>
              <a:ext cx="144" cy="96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219200" y="3124200"/>
            <a:ext cx="3429000" cy="579438"/>
            <a:chOff x="768" y="1968"/>
            <a:chExt cx="2160" cy="365"/>
          </a:xfrm>
        </p:grpSpPr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768" y="1968"/>
              <a:ext cx="2160" cy="365"/>
              <a:chOff x="720" y="3072"/>
              <a:chExt cx="2160" cy="365"/>
            </a:xfrm>
          </p:grpSpPr>
          <p:sp>
            <p:nvSpPr>
              <p:cNvPr id="20496" name="Text Box 8"/>
              <p:cNvSpPr txBox="1">
                <a:spLocks noChangeArrowheads="1"/>
              </p:cNvSpPr>
              <p:nvPr/>
            </p:nvSpPr>
            <p:spPr bwMode="auto">
              <a:xfrm>
                <a:off x="720" y="3072"/>
                <a:ext cx="201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C</a:t>
                </a:r>
                <a:r>
                  <a:rPr lang="en-US" baseline="-25000"/>
                  <a:t>6</a:t>
                </a:r>
                <a:r>
                  <a:rPr lang="en-US"/>
                  <a:t>H</a:t>
                </a:r>
                <a:r>
                  <a:rPr lang="en-US" baseline="-25000"/>
                  <a:t>12</a:t>
                </a:r>
                <a:r>
                  <a:rPr lang="en-US"/>
                  <a:t>O</a:t>
                </a:r>
                <a:r>
                  <a:rPr lang="en-US" baseline="-25000"/>
                  <a:t>6</a:t>
                </a:r>
                <a:r>
                  <a:rPr lang="en-US"/>
                  <a:t> + O</a:t>
                </a:r>
                <a:r>
                  <a:rPr lang="en-US" baseline="-25000"/>
                  <a:t>2</a:t>
                </a:r>
              </a:p>
            </p:txBody>
          </p:sp>
          <p:sp>
            <p:nvSpPr>
              <p:cNvPr id="20497" name="Line 9"/>
              <p:cNvSpPr>
                <a:spLocks noChangeShapeType="1"/>
              </p:cNvSpPr>
              <p:nvPr/>
            </p:nvSpPr>
            <p:spPr bwMode="auto">
              <a:xfrm>
                <a:off x="2352" y="3216"/>
                <a:ext cx="52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5" name="AutoShape 17"/>
            <p:cNvSpPr>
              <a:spLocks noChangeArrowheads="1"/>
            </p:cNvSpPr>
            <p:nvPr/>
          </p:nvSpPr>
          <p:spPr bwMode="auto">
            <a:xfrm>
              <a:off x="2544" y="1968"/>
              <a:ext cx="144" cy="96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219200" y="4114800"/>
            <a:ext cx="2743200" cy="579438"/>
            <a:chOff x="768" y="2592"/>
            <a:chExt cx="1728" cy="365"/>
          </a:xfrm>
        </p:grpSpPr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768" y="2592"/>
              <a:ext cx="1728" cy="365"/>
              <a:chOff x="768" y="3456"/>
              <a:chExt cx="1728" cy="365"/>
            </a:xfrm>
          </p:grpSpPr>
          <p:sp>
            <p:nvSpPr>
              <p:cNvPr id="20492" name="Text Box 11"/>
              <p:cNvSpPr txBox="1">
                <a:spLocks noChangeArrowheads="1"/>
              </p:cNvSpPr>
              <p:nvPr/>
            </p:nvSpPr>
            <p:spPr bwMode="auto">
              <a:xfrm>
                <a:off x="768" y="3456"/>
                <a:ext cx="129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CH</a:t>
                </a:r>
                <a:r>
                  <a:rPr lang="en-US" baseline="-25000"/>
                  <a:t>4</a:t>
                </a:r>
                <a:r>
                  <a:rPr lang="en-US"/>
                  <a:t> + O</a:t>
                </a:r>
                <a:r>
                  <a:rPr lang="en-US" baseline="-25000"/>
                  <a:t>2</a:t>
                </a:r>
              </a:p>
            </p:txBody>
          </p:sp>
          <p:sp>
            <p:nvSpPr>
              <p:cNvPr id="20493" name="Line 12"/>
              <p:cNvSpPr>
                <a:spLocks noChangeShapeType="1"/>
              </p:cNvSpPr>
              <p:nvPr/>
            </p:nvSpPr>
            <p:spPr bwMode="auto">
              <a:xfrm>
                <a:off x="1968" y="3600"/>
                <a:ext cx="52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1" name="AutoShape 18"/>
            <p:cNvSpPr>
              <a:spLocks noChangeArrowheads="1"/>
            </p:cNvSpPr>
            <p:nvPr/>
          </p:nvSpPr>
          <p:spPr bwMode="auto">
            <a:xfrm>
              <a:off x="2112" y="2592"/>
              <a:ext cx="144" cy="96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219200" y="5105400"/>
            <a:ext cx="3810000" cy="579438"/>
            <a:chOff x="1344" y="3408"/>
            <a:chExt cx="2400" cy="365"/>
          </a:xfrm>
        </p:grpSpPr>
        <p:sp>
          <p:nvSpPr>
            <p:cNvPr id="20487" name="Text Box 13"/>
            <p:cNvSpPr txBox="1">
              <a:spLocks noChangeArrowheads="1"/>
            </p:cNvSpPr>
            <p:nvPr/>
          </p:nvSpPr>
          <p:spPr bwMode="auto">
            <a:xfrm>
              <a:off x="1344" y="3408"/>
              <a:ext cx="24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  <a:r>
                <a:rPr lang="en-US" baseline="-25000"/>
                <a:t>3</a:t>
              </a:r>
              <a:r>
                <a:rPr lang="en-US"/>
                <a:t>H</a:t>
              </a:r>
              <a:r>
                <a:rPr lang="en-US" baseline="-25000"/>
                <a:t>8</a:t>
              </a:r>
              <a:r>
                <a:rPr lang="en-US"/>
                <a:t> + O</a:t>
              </a:r>
              <a:r>
                <a:rPr lang="en-US" baseline="-25000"/>
                <a:t>2</a:t>
              </a:r>
            </a:p>
          </p:txBody>
        </p:sp>
        <p:sp>
          <p:nvSpPr>
            <p:cNvPr id="20488" name="AutoShape 19"/>
            <p:cNvSpPr>
              <a:spLocks noChangeArrowheads="1"/>
            </p:cNvSpPr>
            <p:nvPr/>
          </p:nvSpPr>
          <p:spPr bwMode="auto">
            <a:xfrm>
              <a:off x="2688" y="3408"/>
              <a:ext cx="144" cy="96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Line 20"/>
            <p:cNvSpPr>
              <a:spLocks noChangeShapeType="1"/>
            </p:cNvSpPr>
            <p:nvPr/>
          </p:nvSpPr>
          <p:spPr bwMode="auto">
            <a:xfrm>
              <a:off x="2592" y="3552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Starting with words, then balancing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Aqueous iron (III) bromide reacts with chlorine gas to form iron (III) chloride and bromine gas.</a:t>
            </a:r>
          </a:p>
          <a:p>
            <a:pPr lvl="1" eaLnBrk="1" hangingPunct="1"/>
            <a:r>
              <a:rPr lang="en-US" sz="2600" i="1" dirty="0" smtClean="0">
                <a:solidFill>
                  <a:schemeClr val="tx2"/>
                </a:solidFill>
              </a:rPr>
              <a:t>Write the formulas in the skeleton equation</a:t>
            </a:r>
          </a:p>
          <a:p>
            <a:pPr lvl="1" eaLnBrk="1" hangingPunct="1"/>
            <a:r>
              <a:rPr lang="en-US" sz="2600" i="1" dirty="0" smtClean="0">
                <a:solidFill>
                  <a:schemeClr val="tx2"/>
                </a:solidFill>
              </a:rPr>
              <a:t>Then balance - DO NOT change the subscripts once you decide  you have the formulas written correctly!</a:t>
            </a:r>
          </a:p>
          <a:p>
            <a:pPr eaLnBrk="1" hangingPunct="1"/>
            <a:r>
              <a:rPr lang="en-US" sz="2600" dirty="0" smtClean="0">
                <a:latin typeface="Helvetica" pitchFamily="28" charset="0"/>
              </a:rPr>
              <a:t>Solutions of barium hydroxide and sulfuric acid (H</a:t>
            </a:r>
            <a:r>
              <a:rPr lang="en-US" sz="2600" baseline="-25000" dirty="0" smtClean="0">
                <a:latin typeface="Helvetica" pitchFamily="28" charset="0"/>
              </a:rPr>
              <a:t>2</a:t>
            </a:r>
            <a:r>
              <a:rPr lang="en-US" sz="2600" dirty="0" smtClean="0">
                <a:latin typeface="Helvetica" pitchFamily="28" charset="0"/>
              </a:rPr>
              <a:t>SO</a:t>
            </a:r>
            <a:r>
              <a:rPr lang="en-US" sz="2600" baseline="-25000" dirty="0" smtClean="0">
                <a:latin typeface="Helvetica" pitchFamily="28" charset="0"/>
              </a:rPr>
              <a:t>4</a:t>
            </a:r>
            <a:r>
              <a:rPr lang="en-US" sz="2600" dirty="0" smtClean="0">
                <a:latin typeface="Helvetica" pitchFamily="28" charset="0"/>
              </a:rPr>
              <a:t>) react to yield water and solid barium sulfate.</a:t>
            </a:r>
            <a:endParaRPr lang="en-US" sz="2600" dirty="0" smtClean="0">
              <a:solidFill>
                <a:srgbClr val="000000"/>
              </a:solidFill>
              <a:latin typeface="Helvetica" pitchFamily="2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7772400" cy="1362075"/>
          </a:xfrm>
        </p:spPr>
        <p:txBody>
          <a:bodyPr/>
          <a:lstStyle/>
          <a:p>
            <a:r>
              <a:rPr lang="en-US" dirty="0" smtClean="0"/>
              <a:t>Part </a:t>
            </a:r>
            <a:r>
              <a:rPr lang="en-US" dirty="0" err="1" smtClean="0"/>
              <a:t>iI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Product Prediction &amp; Solubility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the types of reaction we have and the reactants present, we can predict what products will form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 will have access to the following reference on the next quiz!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6026" y="0"/>
            <a:ext cx="618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26161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Chemical </a:t>
            </a:r>
            <a:r>
              <a:rPr lang="en-US" dirty="0" err="1" smtClean="0"/>
              <a:t>Rxns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(you make) heat or light</a:t>
            </a:r>
          </a:p>
          <a:p>
            <a:r>
              <a:rPr lang="en-US" dirty="0" smtClean="0"/>
              <a:t>Production of a gas (fizzy bubbles)</a:t>
            </a:r>
          </a:p>
          <a:p>
            <a:r>
              <a:rPr lang="en-US" dirty="0" smtClean="0"/>
              <a:t>Formation of a Precipitate (the </a:t>
            </a:r>
            <a:r>
              <a:rPr lang="en-US" dirty="0" err="1" smtClean="0"/>
              <a:t>rxn</a:t>
            </a:r>
            <a:r>
              <a:rPr lang="en-US" dirty="0" smtClean="0"/>
              <a:t> vessel becomes cloudy)</a:t>
            </a:r>
          </a:p>
          <a:p>
            <a:r>
              <a:rPr lang="en-US" dirty="0" smtClean="0"/>
              <a:t>Color Change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Predict products for the following synthesis </a:t>
            </a:r>
            <a:r>
              <a:rPr lang="en-US" sz="3600" dirty="0" smtClean="0"/>
              <a:t>RXNs</a:t>
            </a:r>
            <a:endParaRPr lang="en-US" sz="3600" dirty="0" smtClean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3400" y="1981200"/>
            <a:ext cx="5562600" cy="579438"/>
            <a:chOff x="1008" y="1824"/>
            <a:chExt cx="3504" cy="365"/>
          </a:xfrm>
        </p:grpSpPr>
        <p:sp>
          <p:nvSpPr>
            <p:cNvPr id="6164" name="Text Box 4"/>
            <p:cNvSpPr txBox="1">
              <a:spLocks noChangeArrowheads="1"/>
            </p:cNvSpPr>
            <p:nvPr/>
          </p:nvSpPr>
          <p:spPr bwMode="auto">
            <a:xfrm>
              <a:off x="1008" y="1824"/>
              <a:ext cx="35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Ba</a:t>
              </a:r>
              <a:r>
                <a:rPr lang="en-US" baseline="-25000"/>
                <a:t>(s)</a:t>
              </a:r>
              <a:r>
                <a:rPr lang="en-US"/>
                <a:t> + S</a:t>
              </a:r>
              <a:r>
                <a:rPr lang="en-US" baseline="-25000"/>
                <a:t>8(s)</a:t>
              </a:r>
              <a:endParaRPr lang="en-US"/>
            </a:p>
          </p:txBody>
        </p:sp>
        <p:sp>
          <p:nvSpPr>
            <p:cNvPr id="6165" name="Line 5"/>
            <p:cNvSpPr>
              <a:spLocks noChangeShapeType="1"/>
            </p:cNvSpPr>
            <p:nvPr/>
          </p:nvSpPr>
          <p:spPr bwMode="auto">
            <a:xfrm>
              <a:off x="2352" y="2016"/>
              <a:ext cx="67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33400" y="2743200"/>
            <a:ext cx="6858000" cy="579438"/>
            <a:chOff x="480" y="1824"/>
            <a:chExt cx="4320" cy="365"/>
          </a:xfrm>
        </p:grpSpPr>
        <p:sp>
          <p:nvSpPr>
            <p:cNvPr id="6162" name="Text Box 8"/>
            <p:cNvSpPr txBox="1">
              <a:spLocks noChangeArrowheads="1"/>
            </p:cNvSpPr>
            <p:nvPr/>
          </p:nvSpPr>
          <p:spPr bwMode="auto">
            <a:xfrm>
              <a:off x="480" y="1824"/>
              <a:ext cx="432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Fe(III)</a:t>
              </a:r>
              <a:r>
                <a:rPr lang="en-US" baseline="-25000"/>
                <a:t>(s)</a:t>
              </a:r>
              <a:r>
                <a:rPr lang="en-US"/>
                <a:t> + O</a:t>
              </a:r>
              <a:r>
                <a:rPr lang="en-US" baseline="-25000"/>
                <a:t>2(g)</a:t>
              </a:r>
              <a:endParaRPr lang="en-US"/>
            </a:p>
          </p:txBody>
        </p:sp>
        <p:sp>
          <p:nvSpPr>
            <p:cNvPr id="6163" name="Line 9"/>
            <p:cNvSpPr>
              <a:spLocks noChangeShapeType="1"/>
            </p:cNvSpPr>
            <p:nvPr/>
          </p:nvSpPr>
          <p:spPr bwMode="auto">
            <a:xfrm>
              <a:off x="1824" y="2016"/>
              <a:ext cx="82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33400" y="3505200"/>
            <a:ext cx="6858000" cy="579438"/>
            <a:chOff x="528" y="2496"/>
            <a:chExt cx="4320" cy="365"/>
          </a:xfrm>
        </p:grpSpPr>
        <p:sp>
          <p:nvSpPr>
            <p:cNvPr id="6160" name="Text Box 10"/>
            <p:cNvSpPr txBox="1">
              <a:spLocks noChangeArrowheads="1"/>
            </p:cNvSpPr>
            <p:nvPr/>
          </p:nvSpPr>
          <p:spPr bwMode="auto">
            <a:xfrm>
              <a:off x="528" y="2496"/>
              <a:ext cx="432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8(s)</a:t>
              </a:r>
              <a:r>
                <a:rPr lang="en-US"/>
                <a:t> + O</a:t>
              </a:r>
              <a:r>
                <a:rPr lang="en-US" baseline="-25000"/>
                <a:t>2(g)</a:t>
              </a:r>
              <a:endParaRPr lang="en-US"/>
            </a:p>
          </p:txBody>
        </p:sp>
        <p:sp>
          <p:nvSpPr>
            <p:cNvPr id="6161" name="Line 11"/>
            <p:cNvSpPr>
              <a:spLocks noChangeShapeType="1"/>
            </p:cNvSpPr>
            <p:nvPr/>
          </p:nvSpPr>
          <p:spPr bwMode="auto">
            <a:xfrm>
              <a:off x="1872" y="2688"/>
              <a:ext cx="82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609600" y="4267200"/>
            <a:ext cx="6858000" cy="579438"/>
            <a:chOff x="432" y="3456"/>
            <a:chExt cx="4320" cy="365"/>
          </a:xfrm>
        </p:grpSpPr>
        <p:sp>
          <p:nvSpPr>
            <p:cNvPr id="6158" name="Text Box 15"/>
            <p:cNvSpPr txBox="1">
              <a:spLocks noChangeArrowheads="1"/>
            </p:cNvSpPr>
            <p:nvPr/>
          </p:nvSpPr>
          <p:spPr bwMode="auto">
            <a:xfrm>
              <a:off x="432" y="3456"/>
              <a:ext cx="432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K</a:t>
              </a:r>
              <a:r>
                <a:rPr lang="en-US" baseline="-25000"/>
                <a:t>(s)</a:t>
              </a:r>
              <a:r>
                <a:rPr lang="en-US"/>
                <a:t> + F</a:t>
              </a:r>
              <a:r>
                <a:rPr lang="en-US" baseline="-25000"/>
                <a:t>2(g)</a:t>
              </a:r>
            </a:p>
          </p:txBody>
        </p:sp>
        <p:sp>
          <p:nvSpPr>
            <p:cNvPr id="6159" name="Line 16"/>
            <p:cNvSpPr>
              <a:spLocks noChangeShapeType="1"/>
            </p:cNvSpPr>
            <p:nvPr/>
          </p:nvSpPr>
          <p:spPr bwMode="auto">
            <a:xfrm>
              <a:off x="1728" y="3648"/>
              <a:ext cx="82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685800" y="5105400"/>
            <a:ext cx="6858000" cy="579438"/>
            <a:chOff x="480" y="3552"/>
            <a:chExt cx="4320" cy="365"/>
          </a:xfrm>
        </p:grpSpPr>
        <p:sp>
          <p:nvSpPr>
            <p:cNvPr id="6156" name="Text Box 19"/>
            <p:cNvSpPr txBox="1">
              <a:spLocks noChangeArrowheads="1"/>
            </p:cNvSpPr>
            <p:nvPr/>
          </p:nvSpPr>
          <p:spPr bwMode="auto">
            <a:xfrm>
              <a:off x="480" y="3552"/>
              <a:ext cx="432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H</a:t>
              </a:r>
              <a:r>
                <a:rPr lang="en-US" baseline="-25000"/>
                <a:t>2(g)</a:t>
              </a:r>
              <a:r>
                <a:rPr lang="en-US"/>
                <a:t> + O</a:t>
              </a:r>
              <a:r>
                <a:rPr lang="en-US" baseline="-25000"/>
                <a:t>2(g)</a:t>
              </a:r>
            </a:p>
          </p:txBody>
        </p:sp>
        <p:sp>
          <p:nvSpPr>
            <p:cNvPr id="6157" name="Line 20"/>
            <p:cNvSpPr>
              <a:spLocks noChangeShapeType="1"/>
            </p:cNvSpPr>
            <p:nvPr/>
          </p:nvSpPr>
          <p:spPr bwMode="auto">
            <a:xfrm>
              <a:off x="1728" y="3744"/>
              <a:ext cx="82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33400" y="5943603"/>
            <a:ext cx="6858000" cy="369888"/>
            <a:chOff x="576" y="3696"/>
            <a:chExt cx="4320" cy="233"/>
          </a:xfrm>
        </p:grpSpPr>
        <p:sp>
          <p:nvSpPr>
            <p:cNvPr id="6154" name="Text Box 23"/>
            <p:cNvSpPr txBox="1">
              <a:spLocks noChangeArrowheads="1"/>
            </p:cNvSpPr>
            <p:nvPr/>
          </p:nvSpPr>
          <p:spPr bwMode="auto">
            <a:xfrm>
              <a:off x="576" y="3696"/>
              <a:ext cx="43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/>
                <a:t>MgO</a:t>
              </a:r>
              <a:r>
                <a:rPr lang="en-US" baseline="-25000" dirty="0"/>
                <a:t>(s)</a:t>
              </a:r>
              <a:r>
                <a:rPr lang="en-US" dirty="0"/>
                <a:t> + H</a:t>
              </a:r>
              <a:r>
                <a:rPr lang="en-US" baseline="-25000" dirty="0"/>
                <a:t>2</a:t>
              </a:r>
              <a:r>
                <a:rPr lang="en-US" dirty="0"/>
                <a:t>O</a:t>
              </a:r>
              <a:r>
                <a:rPr lang="en-US" baseline="-25000" dirty="0"/>
                <a:t>(</a:t>
              </a:r>
              <a:r>
                <a:rPr lang="en-US" i="1" baseline="-25000" dirty="0"/>
                <a:t>l</a:t>
              </a:r>
              <a:r>
                <a:rPr lang="en-US" baseline="-25000" dirty="0" smtClean="0"/>
                <a:t>)</a:t>
              </a:r>
              <a:endParaRPr lang="en-US" baseline="-25000" dirty="0"/>
            </a:p>
          </p:txBody>
        </p:sp>
        <p:sp>
          <p:nvSpPr>
            <p:cNvPr id="6155" name="Line 24"/>
            <p:cNvSpPr>
              <a:spLocks noChangeShapeType="1"/>
            </p:cNvSpPr>
            <p:nvPr/>
          </p:nvSpPr>
          <p:spPr bwMode="auto">
            <a:xfrm>
              <a:off x="1920" y="3888"/>
              <a:ext cx="82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chemeClr val="accent2"/>
                </a:solidFill>
              </a:rPr>
              <a:t>Types of Decomposition Reactions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2057400"/>
            <a:ext cx="9601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Metallic carbonates, when heated, form metallic oxides &amp; carbon dioxide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       </a:t>
            </a:r>
            <a:r>
              <a:rPr lang="en-US" smtClean="0">
                <a:solidFill>
                  <a:schemeClr val="hlink"/>
                </a:solidFill>
              </a:rPr>
              <a:t>CaCO</a:t>
            </a:r>
            <a:r>
              <a:rPr lang="en-US" baseline="-25000" smtClean="0">
                <a:solidFill>
                  <a:schemeClr val="hlink"/>
                </a:solidFill>
              </a:rPr>
              <a:t>3</a:t>
            </a:r>
            <a:r>
              <a:rPr lang="en-US" smtClean="0">
                <a:solidFill>
                  <a:schemeClr val="hlink"/>
                </a:solidFill>
              </a:rPr>
              <a:t>  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    CaO   +  CO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aseline="-25000" smtClean="0">
              <a:solidFill>
                <a:schemeClr val="hlink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aseline="-25000" smtClean="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ym typeface="Symbol" pitchFamily="18" charset="2"/>
              </a:rPr>
              <a:t>Metallic hydroxides, when heated, form metallic oxides &amp; water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ym typeface="Symbol" pitchFamily="18" charset="2"/>
              </a:rPr>
              <a:t>           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Ca(OH)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      CaO  +  H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chemeClr val="accent2"/>
                </a:solidFill>
              </a:rPr>
              <a:t>Types of Decomposition Reactions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2057400"/>
            <a:ext cx="96012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Metallic chlorates, when heated, decompose into metallic chlorides &amp; oxygen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       </a:t>
            </a:r>
            <a:r>
              <a:rPr lang="en-US" sz="2800" smtClean="0">
                <a:solidFill>
                  <a:schemeClr val="hlink"/>
                </a:solidFill>
              </a:rPr>
              <a:t>2KClO</a:t>
            </a:r>
            <a:r>
              <a:rPr lang="en-US" sz="2800" baseline="-25000" smtClean="0">
                <a:solidFill>
                  <a:schemeClr val="hlink"/>
                </a:solidFill>
              </a:rPr>
              <a:t>3</a:t>
            </a:r>
            <a:r>
              <a:rPr lang="en-US" sz="2800" smtClean="0">
                <a:solidFill>
                  <a:schemeClr val="hlink"/>
                </a:solidFill>
              </a:rPr>
              <a:t>    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   2KCl   +   3 O</a:t>
            </a:r>
            <a:r>
              <a:rPr lang="en-US" sz="2800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</a:p>
          <a:p>
            <a:pPr eaLnBrk="1" hangingPunct="1">
              <a:buFontTx/>
              <a:buNone/>
            </a:pPr>
            <a:endParaRPr lang="en-US" sz="2800" baseline="-25000" smtClean="0">
              <a:solidFill>
                <a:schemeClr val="hlink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z="2800" baseline="-25000" smtClean="0">
              <a:solidFill>
                <a:schemeClr val="hlink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sym typeface="Symbol" pitchFamily="18" charset="2"/>
              </a:rPr>
              <a:t>Some acids, when heated, decompose into nonmetallic oxides and water</a:t>
            </a:r>
          </a:p>
          <a:p>
            <a:pPr eaLnBrk="1" hangingPunct="1">
              <a:buFontTx/>
              <a:buNone/>
            </a:pPr>
            <a:r>
              <a:rPr lang="en-US" sz="2800" smtClean="0">
                <a:sym typeface="Symbol" pitchFamily="18" charset="2"/>
              </a:rPr>
              <a:t>             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H</a:t>
            </a:r>
            <a:r>
              <a:rPr lang="en-US" sz="2800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SO</a:t>
            </a:r>
            <a:r>
              <a:rPr lang="en-US" sz="2800" baseline="-25000" smtClean="0">
                <a:solidFill>
                  <a:schemeClr val="hlink"/>
                </a:solidFill>
                <a:sym typeface="Symbol" pitchFamily="18" charset="2"/>
              </a:rPr>
              <a:t>4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        H</a:t>
            </a:r>
            <a:r>
              <a:rPr lang="en-US" sz="2800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O   +    SO</a:t>
            </a:r>
            <a:r>
              <a:rPr lang="en-US" sz="2800" baseline="-25000" smtClean="0">
                <a:solidFill>
                  <a:schemeClr val="hlink"/>
                </a:solidFill>
                <a:sym typeface="Symbol" pitchFamily="18" charset="2"/>
              </a:rPr>
              <a:t>3</a:t>
            </a:r>
            <a:endParaRPr lang="en-US" sz="2800" smtClean="0">
              <a:solidFill>
                <a:schemeClr val="hlink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sym typeface="Symbol" pitchFamily="18" charset="2"/>
              </a:rPr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chemeClr val="accent2"/>
                </a:solidFill>
              </a:rPr>
              <a:t>Types of Decomposition Reactions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0" y="2057400"/>
            <a:ext cx="96012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 few oxides, when heated, decompose </a:t>
            </a:r>
          </a:p>
          <a:p>
            <a:pPr eaLnBrk="1" hangingPunct="1">
              <a:buFontTx/>
              <a:buNone/>
            </a:pPr>
            <a:r>
              <a:rPr lang="en-US" smtClean="0"/>
              <a:t>          </a:t>
            </a:r>
            <a:r>
              <a:rPr lang="en-US" smtClean="0">
                <a:solidFill>
                  <a:schemeClr val="hlink"/>
                </a:solidFill>
              </a:rPr>
              <a:t>2 PbO</a:t>
            </a:r>
            <a:r>
              <a:rPr lang="en-US" baseline="-25000" smtClean="0">
                <a:solidFill>
                  <a:schemeClr val="hlink"/>
                </a:solidFill>
              </a:rPr>
              <a:t>2</a:t>
            </a:r>
            <a:r>
              <a:rPr lang="en-US" smtClean="0">
                <a:solidFill>
                  <a:schemeClr val="hlink"/>
                </a:solidFill>
              </a:rPr>
              <a:t>  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   2PbO   +  O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</a:p>
          <a:p>
            <a:pPr eaLnBrk="1" hangingPunct="1">
              <a:buFontTx/>
              <a:buNone/>
            </a:pPr>
            <a:endParaRPr lang="en-US" baseline="-25000" smtClean="0">
              <a:solidFill>
                <a:schemeClr val="hlink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baseline="-25000" smtClean="0">
              <a:solidFill>
                <a:schemeClr val="hlink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Some decomposition reactions are produced by an electric current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           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2 NaCl       2 Na   +  Cl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mtClean="0">
              <a:solidFill>
                <a:schemeClr val="hlink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Predict products for the following decomposition </a:t>
            </a:r>
            <a:r>
              <a:rPr lang="en-US" sz="3600" dirty="0" smtClean="0"/>
              <a:t>RXNs</a:t>
            </a:r>
            <a:endParaRPr lang="en-US" sz="3600" dirty="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" y="2133600"/>
            <a:ext cx="2590800" cy="533400"/>
            <a:chOff x="1104" y="1680"/>
            <a:chExt cx="1632" cy="336"/>
          </a:xfrm>
        </p:grpSpPr>
        <p:sp>
          <p:nvSpPr>
            <p:cNvPr id="10261" name="Text Box 4"/>
            <p:cNvSpPr txBox="1">
              <a:spLocks noChangeArrowheads="1"/>
            </p:cNvSpPr>
            <p:nvPr/>
          </p:nvSpPr>
          <p:spPr bwMode="auto">
            <a:xfrm>
              <a:off x="1104" y="1728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NaClO</a:t>
              </a:r>
              <a:r>
                <a:rPr lang="en-US" sz="2400" baseline="-25000"/>
                <a:t>3</a:t>
              </a:r>
            </a:p>
          </p:txBody>
        </p:sp>
        <p:sp>
          <p:nvSpPr>
            <p:cNvPr id="10262" name="Line 5"/>
            <p:cNvSpPr>
              <a:spLocks noChangeShapeType="1"/>
            </p:cNvSpPr>
            <p:nvPr/>
          </p:nvSpPr>
          <p:spPr bwMode="auto">
            <a:xfrm>
              <a:off x="1920" y="1872"/>
              <a:ext cx="384" cy="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AutoShape 6"/>
            <p:cNvSpPr>
              <a:spLocks noChangeArrowheads="1"/>
            </p:cNvSpPr>
            <p:nvPr/>
          </p:nvSpPr>
          <p:spPr bwMode="auto">
            <a:xfrm>
              <a:off x="2112" y="1680"/>
              <a:ext cx="64" cy="96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09600" y="2971800"/>
            <a:ext cx="2590800" cy="533400"/>
            <a:chOff x="1104" y="1680"/>
            <a:chExt cx="1632" cy="336"/>
          </a:xfrm>
        </p:grpSpPr>
        <p:sp>
          <p:nvSpPr>
            <p:cNvPr id="10258" name="Text Box 9"/>
            <p:cNvSpPr txBox="1">
              <a:spLocks noChangeArrowheads="1"/>
            </p:cNvSpPr>
            <p:nvPr/>
          </p:nvSpPr>
          <p:spPr bwMode="auto">
            <a:xfrm>
              <a:off x="1104" y="1728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NaNO</a:t>
              </a:r>
              <a:r>
                <a:rPr lang="en-US" sz="2400" baseline="-25000"/>
                <a:t>3</a:t>
              </a:r>
            </a:p>
          </p:txBody>
        </p:sp>
        <p:sp>
          <p:nvSpPr>
            <p:cNvPr id="10259" name="Line 10"/>
            <p:cNvSpPr>
              <a:spLocks noChangeShapeType="1"/>
            </p:cNvSpPr>
            <p:nvPr/>
          </p:nvSpPr>
          <p:spPr bwMode="auto">
            <a:xfrm>
              <a:off x="1920" y="1872"/>
              <a:ext cx="384" cy="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AutoShape 11"/>
            <p:cNvSpPr>
              <a:spLocks noChangeArrowheads="1"/>
            </p:cNvSpPr>
            <p:nvPr/>
          </p:nvSpPr>
          <p:spPr bwMode="auto">
            <a:xfrm>
              <a:off x="2112" y="1680"/>
              <a:ext cx="64" cy="96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09600" y="3810000"/>
            <a:ext cx="2590800" cy="533400"/>
            <a:chOff x="1104" y="1680"/>
            <a:chExt cx="1632" cy="336"/>
          </a:xfrm>
        </p:grpSpPr>
        <p:sp>
          <p:nvSpPr>
            <p:cNvPr id="10255" name="Text Box 13"/>
            <p:cNvSpPr txBox="1">
              <a:spLocks noChangeArrowheads="1"/>
            </p:cNvSpPr>
            <p:nvPr/>
          </p:nvSpPr>
          <p:spPr bwMode="auto">
            <a:xfrm>
              <a:off x="1104" y="1728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NH</a:t>
              </a:r>
              <a:r>
                <a:rPr lang="en-US" sz="2400" baseline="-25000"/>
                <a:t>4</a:t>
              </a:r>
              <a:r>
                <a:rPr lang="en-US" sz="2400"/>
                <a:t>Cl</a:t>
              </a:r>
              <a:r>
                <a:rPr lang="en-US" sz="2400" baseline="-25000"/>
                <a:t>(s)</a:t>
              </a:r>
            </a:p>
          </p:txBody>
        </p:sp>
        <p:sp>
          <p:nvSpPr>
            <p:cNvPr id="10256" name="Line 14"/>
            <p:cNvSpPr>
              <a:spLocks noChangeShapeType="1"/>
            </p:cNvSpPr>
            <p:nvPr/>
          </p:nvSpPr>
          <p:spPr bwMode="auto">
            <a:xfrm>
              <a:off x="1920" y="1872"/>
              <a:ext cx="384" cy="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AutoShape 15"/>
            <p:cNvSpPr>
              <a:spLocks noChangeArrowheads="1"/>
            </p:cNvSpPr>
            <p:nvPr/>
          </p:nvSpPr>
          <p:spPr bwMode="auto">
            <a:xfrm>
              <a:off x="2112" y="1680"/>
              <a:ext cx="64" cy="96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09600" y="4648200"/>
            <a:ext cx="2590800" cy="533400"/>
            <a:chOff x="1104" y="1680"/>
            <a:chExt cx="1632" cy="336"/>
          </a:xfrm>
        </p:grpSpPr>
        <p:sp>
          <p:nvSpPr>
            <p:cNvPr id="10252" name="Text Box 17"/>
            <p:cNvSpPr txBox="1">
              <a:spLocks noChangeArrowheads="1"/>
            </p:cNvSpPr>
            <p:nvPr/>
          </p:nvSpPr>
          <p:spPr bwMode="auto">
            <a:xfrm>
              <a:off x="1104" y="1728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H</a:t>
              </a:r>
              <a:r>
                <a:rPr lang="en-US" sz="2400" baseline="-25000"/>
                <a:t>2</a:t>
              </a:r>
              <a:r>
                <a:rPr lang="en-US" sz="2400"/>
                <a:t>CO</a:t>
              </a:r>
              <a:r>
                <a:rPr lang="en-US" sz="2400" baseline="-25000"/>
                <a:t>3(aq)</a:t>
              </a:r>
            </a:p>
          </p:txBody>
        </p:sp>
        <p:sp>
          <p:nvSpPr>
            <p:cNvPr id="10253" name="Line 18"/>
            <p:cNvSpPr>
              <a:spLocks noChangeShapeType="1"/>
            </p:cNvSpPr>
            <p:nvPr/>
          </p:nvSpPr>
          <p:spPr bwMode="auto">
            <a:xfrm>
              <a:off x="1920" y="1872"/>
              <a:ext cx="384" cy="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AutoShape 19"/>
            <p:cNvSpPr>
              <a:spLocks noChangeArrowheads="1"/>
            </p:cNvSpPr>
            <p:nvPr/>
          </p:nvSpPr>
          <p:spPr bwMode="auto">
            <a:xfrm>
              <a:off x="2112" y="1680"/>
              <a:ext cx="64" cy="96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762000" y="5638800"/>
            <a:ext cx="2590800" cy="533400"/>
            <a:chOff x="1104" y="1680"/>
            <a:chExt cx="1632" cy="336"/>
          </a:xfrm>
        </p:grpSpPr>
        <p:sp>
          <p:nvSpPr>
            <p:cNvPr id="10249" name="Text Box 21"/>
            <p:cNvSpPr txBox="1">
              <a:spLocks noChangeArrowheads="1"/>
            </p:cNvSpPr>
            <p:nvPr/>
          </p:nvSpPr>
          <p:spPr bwMode="auto">
            <a:xfrm>
              <a:off x="1104" y="1728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NaOH</a:t>
              </a:r>
              <a:endParaRPr lang="en-US" sz="2400" baseline="-25000"/>
            </a:p>
          </p:txBody>
        </p:sp>
        <p:sp>
          <p:nvSpPr>
            <p:cNvPr id="10250" name="Line 22"/>
            <p:cNvSpPr>
              <a:spLocks noChangeShapeType="1"/>
            </p:cNvSpPr>
            <p:nvPr/>
          </p:nvSpPr>
          <p:spPr bwMode="auto">
            <a:xfrm>
              <a:off x="1920" y="1872"/>
              <a:ext cx="384" cy="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AutoShape 23"/>
            <p:cNvSpPr>
              <a:spLocks noChangeArrowheads="1"/>
            </p:cNvSpPr>
            <p:nvPr/>
          </p:nvSpPr>
          <p:spPr bwMode="auto">
            <a:xfrm>
              <a:off x="2112" y="1680"/>
              <a:ext cx="64" cy="96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chemeClr val="accent2"/>
                </a:solidFill>
              </a:rPr>
              <a:t>SINGLE-REPLACEMENT REACTIONS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991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Replacement of a metal in a compound by a more active metal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      Zn   +  CuSO</a:t>
            </a:r>
            <a:r>
              <a:rPr lang="en-US" baseline="-25000" smtClean="0">
                <a:solidFill>
                  <a:schemeClr val="hlink"/>
                </a:solidFill>
              </a:rPr>
              <a:t>4</a:t>
            </a:r>
            <a:r>
              <a:rPr lang="en-US" smtClean="0">
                <a:solidFill>
                  <a:schemeClr val="hlink"/>
                </a:solidFill>
              </a:rPr>
              <a:t> (aq)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 ZnSO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4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 +  Cu</a:t>
            </a: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Replacement of hydrogen in water by active metals</a:t>
            </a:r>
          </a:p>
          <a:p>
            <a:pPr eaLnBrk="1" hangingPunct="1">
              <a:buFontTx/>
              <a:buNone/>
            </a:pPr>
            <a:r>
              <a:rPr lang="en-US" smtClean="0"/>
              <a:t>      </a:t>
            </a:r>
            <a:r>
              <a:rPr lang="en-US" smtClean="0">
                <a:solidFill>
                  <a:schemeClr val="hlink"/>
                </a:solidFill>
              </a:rPr>
              <a:t>Ca  +  H</a:t>
            </a:r>
            <a:r>
              <a:rPr lang="en-US" baseline="-25000" smtClean="0">
                <a:solidFill>
                  <a:schemeClr val="hlink"/>
                </a:solidFill>
              </a:rPr>
              <a:t>2</a:t>
            </a:r>
            <a:r>
              <a:rPr lang="en-US" smtClean="0">
                <a:solidFill>
                  <a:schemeClr val="hlink"/>
                </a:solidFill>
              </a:rPr>
              <a:t>O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  Ca(OH)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   +  H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(g)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chemeClr val="accent2"/>
                </a:solidFill>
              </a:rPr>
              <a:t>SINGLE-REPLACEMENT REACTIONS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991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Replacement of hydrogen in acids by    metals</a:t>
            </a:r>
          </a:p>
          <a:p>
            <a:pPr eaLnBrk="1" hangingPunct="1">
              <a:buFontTx/>
              <a:buNone/>
            </a:pPr>
            <a:r>
              <a:rPr lang="en-US" smtClean="0"/>
              <a:t>        </a:t>
            </a:r>
            <a:r>
              <a:rPr lang="en-US" smtClean="0">
                <a:solidFill>
                  <a:schemeClr val="hlink"/>
                </a:solidFill>
              </a:rPr>
              <a:t>Zn  +  H</a:t>
            </a:r>
            <a:r>
              <a:rPr lang="en-US" baseline="-25000" smtClean="0">
                <a:solidFill>
                  <a:schemeClr val="hlink"/>
                </a:solidFill>
              </a:rPr>
              <a:t>2</a:t>
            </a:r>
            <a:r>
              <a:rPr lang="en-US" smtClean="0">
                <a:solidFill>
                  <a:schemeClr val="hlink"/>
                </a:solidFill>
              </a:rPr>
              <a:t>SO</a:t>
            </a:r>
            <a:r>
              <a:rPr lang="en-US" baseline="-25000" smtClean="0">
                <a:solidFill>
                  <a:schemeClr val="hlink"/>
                </a:solidFill>
              </a:rPr>
              <a:t>4</a:t>
            </a:r>
            <a:r>
              <a:rPr lang="en-US" smtClean="0">
                <a:solidFill>
                  <a:schemeClr val="hlink"/>
                </a:solidFill>
              </a:rPr>
              <a:t>  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  ZnSO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4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 +  H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endParaRPr lang="en-US" smtClean="0">
              <a:solidFill>
                <a:schemeClr val="hlink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chemeClr val="hlink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mtClean="0"/>
              <a:t>Replacement of halogens by more active halogens</a:t>
            </a:r>
          </a:p>
          <a:p>
            <a:pPr eaLnBrk="1" hangingPunct="1">
              <a:buFontTx/>
              <a:buNone/>
            </a:pPr>
            <a:r>
              <a:rPr lang="en-US" smtClean="0"/>
              <a:t>     </a:t>
            </a:r>
            <a:r>
              <a:rPr lang="en-US" smtClean="0">
                <a:solidFill>
                  <a:schemeClr val="hlink"/>
                </a:solidFill>
              </a:rPr>
              <a:t>   Cl</a:t>
            </a:r>
            <a:r>
              <a:rPr lang="en-US" baseline="-25000" smtClean="0">
                <a:solidFill>
                  <a:schemeClr val="hlink"/>
                </a:solidFill>
              </a:rPr>
              <a:t>2</a:t>
            </a:r>
            <a:r>
              <a:rPr lang="en-US" smtClean="0">
                <a:solidFill>
                  <a:schemeClr val="hlink"/>
                </a:solidFill>
              </a:rPr>
              <a:t>  +  2 KBr  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  2 KCl  +  Br</a:t>
            </a:r>
            <a:r>
              <a:rPr lang="en-US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  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457200"/>
          </a:xfrm>
        </p:spPr>
        <p:txBody>
          <a:bodyPr/>
          <a:lstStyle/>
          <a:p>
            <a:pPr algn="ctr" eaLnBrk="1" hangingPunct="1"/>
            <a:r>
              <a:rPr lang="en-US" sz="4000" u="sng" smtClean="0"/>
              <a:t>The Activity Series of the Metals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90600" y="1143000"/>
            <a:ext cx="17145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sz="1600" b="1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Lithium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Potassium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Calcium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Sodium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Magnesium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Aluminum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Zinc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Chromium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Iron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Nickel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Lead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</a:t>
            </a:r>
            <a:r>
              <a:rPr lang="en-US" b="1" u="sng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Hydrogen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Bismuth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Copper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Mercury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Silver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Platinum</a:t>
            </a:r>
          </a:p>
          <a:p>
            <a:pPr eaLnBrk="0" hangingPunct="0">
              <a:buFontTx/>
              <a:buBlip>
                <a:blip r:embed="rId2"/>
              </a:buBlip>
              <a:defRPr/>
            </a:pPr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  Gold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505200" y="1447800"/>
            <a:ext cx="51657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Metals can replace other metals</a:t>
            </a:r>
          </a:p>
          <a:p>
            <a:pPr eaLnBrk="0" hangingPunct="0"/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provided that they are above the</a:t>
            </a:r>
          </a:p>
          <a:p>
            <a:pPr eaLnBrk="0" hangingPunct="0"/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metal that they are trying to </a:t>
            </a:r>
          </a:p>
          <a:p>
            <a:pPr eaLnBrk="0" hangingPunct="0"/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replace.</a:t>
            </a:r>
          </a:p>
          <a:p>
            <a:pPr eaLnBrk="0" hangingPunct="0"/>
            <a:endParaRPr lang="en-US" sz="2400" b="1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505200" y="3200400"/>
            <a:ext cx="433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Metals above hydrogen can </a:t>
            </a:r>
          </a:p>
          <a:p>
            <a:pPr eaLnBrk="0" hangingPunct="0"/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replace hydrogen in acids.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  <p:bldP spid="49156" grpId="0" autoUpdateAnimBg="0"/>
      <p:bldP spid="49157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779463"/>
          </a:xfrm>
        </p:spPr>
        <p:txBody>
          <a:bodyPr/>
          <a:lstStyle/>
          <a:p>
            <a:pPr algn="ctr" eaLnBrk="1" hangingPunct="1"/>
            <a:r>
              <a:rPr lang="en-US" sz="4000" u="sng" smtClean="0"/>
              <a:t>The Activity Series of the Halogens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914400" y="1371600"/>
            <a:ext cx="17033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Blip>
                <a:blip r:embed="rId2"/>
              </a:buBlip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>
                <a:solidFill>
                  <a:srgbClr val="CCFF99"/>
                </a:solidFill>
                <a:latin typeface="Comic Sans MS" pitchFamily="66" charset="0"/>
              </a:rPr>
              <a:t>Fluorine</a:t>
            </a:r>
          </a:p>
          <a:p>
            <a:pPr eaLnBrk="0" hangingPunct="0">
              <a:buFontTx/>
              <a:buBlip>
                <a:blip r:embed="rId2"/>
              </a:buBlip>
            </a:pPr>
            <a:r>
              <a:rPr lang="en-US" sz="2400" b="1">
                <a:solidFill>
                  <a:srgbClr val="CCFF99"/>
                </a:solidFill>
                <a:latin typeface="Comic Sans MS" pitchFamily="66" charset="0"/>
              </a:rPr>
              <a:t> Chlorine</a:t>
            </a:r>
          </a:p>
          <a:p>
            <a:pPr eaLnBrk="0" hangingPunct="0">
              <a:buFontTx/>
              <a:buBlip>
                <a:blip r:embed="rId2"/>
              </a:buBlip>
            </a:pPr>
            <a:r>
              <a:rPr lang="en-US" sz="2400" b="1">
                <a:solidFill>
                  <a:srgbClr val="CCFF99"/>
                </a:solidFill>
                <a:latin typeface="Comic Sans MS" pitchFamily="66" charset="0"/>
              </a:rPr>
              <a:t> Bromine</a:t>
            </a:r>
          </a:p>
          <a:p>
            <a:pPr eaLnBrk="0" hangingPunct="0">
              <a:buFontTx/>
              <a:buBlip>
                <a:blip r:embed="rId2"/>
              </a:buBlip>
            </a:pPr>
            <a:r>
              <a:rPr lang="en-US" sz="2400" b="1">
                <a:solidFill>
                  <a:srgbClr val="CCFF99"/>
                </a:solidFill>
                <a:latin typeface="Comic Sans MS" pitchFamily="66" charset="0"/>
              </a:rPr>
              <a:t> Iodine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352800" y="1371600"/>
            <a:ext cx="50180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Halogens can replace other </a:t>
            </a:r>
          </a:p>
          <a:p>
            <a:pPr eaLnBrk="0" hangingPunct="0"/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halogens in compounds, provided</a:t>
            </a:r>
          </a:p>
          <a:p>
            <a:pPr eaLnBrk="0" hangingPunct="0"/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that they are above the halogen</a:t>
            </a:r>
          </a:p>
          <a:p>
            <a:pPr eaLnBrk="0" hangingPunct="0"/>
            <a:r>
              <a:rPr lang="en-US" sz="2400" b="1">
                <a:solidFill>
                  <a:srgbClr val="FFFF00"/>
                </a:solidFill>
                <a:latin typeface="Comic Sans MS" pitchFamily="66" charset="0"/>
              </a:rPr>
              <a:t>that they are trying to replace</a:t>
            </a: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905000" y="33528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2NaCl(s) + F</a:t>
            </a:r>
            <a:r>
              <a:rPr lang="en-US" sz="2400" b="1" baseline="-2500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(g) </a:t>
            </a:r>
            <a:r>
              <a:rPr lang="en-US" sz="2400" b="1">
                <a:solidFill>
                  <a:schemeClr val="hlink"/>
                </a:solidFill>
                <a:latin typeface="Comic Sans MS" pitchFamily="66" charset="0"/>
                <a:sym typeface="Wingdings" pitchFamily="28" charset="2"/>
              </a:rPr>
              <a:t></a:t>
            </a:r>
            <a:endParaRPr lang="en-US" sz="2400" b="1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029200" y="3352800"/>
            <a:ext cx="257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2NaF(s) + Cl</a:t>
            </a:r>
            <a:r>
              <a:rPr lang="en-US" sz="2400" b="1" baseline="-2500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(g)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905000" y="4038600"/>
            <a:ext cx="3108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MgCl</a:t>
            </a:r>
            <a:r>
              <a:rPr lang="en-US" sz="2400" b="1" baseline="-2500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(s) + Br</a:t>
            </a:r>
            <a:r>
              <a:rPr lang="en-US" sz="2400" b="1" baseline="-2500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(g) </a:t>
            </a:r>
            <a:r>
              <a:rPr lang="en-US" sz="2400" b="1">
                <a:solidFill>
                  <a:schemeClr val="hlink"/>
                </a:solidFill>
                <a:latin typeface="Comic Sans MS" pitchFamily="66" charset="0"/>
                <a:sym typeface="Wingdings" pitchFamily="28" charset="2"/>
              </a:rPr>
              <a:t></a:t>
            </a:r>
            <a:endParaRPr lang="en-US" sz="2400" b="1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165725" y="4038600"/>
            <a:ext cx="703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???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089525" y="4038600"/>
            <a:ext cx="196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No Reaction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105400" y="3352800"/>
            <a:ext cx="703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chemeClr val="hlink"/>
                </a:solidFill>
                <a:latin typeface="Comic Sans MS" pitchFamily="66" charset="0"/>
              </a:rPr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utoUpdateAnimBg="0"/>
      <p:bldP spid="50180" grpId="0" autoUpdateAnimBg="0"/>
      <p:bldP spid="50181" grpId="0" autoUpdateAnimBg="0"/>
      <p:bldP spid="50182" grpId="0" autoUpdateAnimBg="0"/>
      <p:bldP spid="50183" grpId="0" autoUpdateAnimBg="0"/>
      <p:bldP spid="50184" grpId="0" autoUpdateAnimBg="0"/>
      <p:bldP spid="50185" grpId="0" autoUpdateAnimBg="0"/>
      <p:bldP spid="50186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Predict products for the following </a:t>
            </a:r>
            <a:r>
              <a:rPr lang="en-US" sz="3600" dirty="0" smtClean="0"/>
              <a:t>RXNs</a:t>
            </a:r>
            <a:endParaRPr lang="en-US" sz="3600" dirty="0" smtClean="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914400" y="5105400"/>
            <a:ext cx="3276600" cy="609600"/>
            <a:chOff x="528" y="2256"/>
            <a:chExt cx="2064" cy="384"/>
          </a:xfrm>
        </p:grpSpPr>
        <p:sp>
          <p:nvSpPr>
            <p:cNvPr id="13331" name="Text Box 5"/>
            <p:cNvSpPr txBox="1">
              <a:spLocks noChangeArrowheads="1"/>
            </p:cNvSpPr>
            <p:nvPr/>
          </p:nvSpPr>
          <p:spPr bwMode="auto">
            <a:xfrm>
              <a:off x="528" y="2256"/>
              <a:ext cx="18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/>
                <a:t>Mg</a:t>
              </a:r>
              <a:r>
                <a:rPr lang="en-US" baseline="-25000"/>
                <a:t>(s)</a:t>
              </a:r>
              <a:r>
                <a:rPr lang="en-US"/>
                <a:t> + HCl</a:t>
              </a:r>
              <a:r>
                <a:rPr lang="en-US" baseline="-25000"/>
                <a:t>(aq)</a:t>
              </a:r>
            </a:p>
          </p:txBody>
        </p:sp>
        <p:sp>
          <p:nvSpPr>
            <p:cNvPr id="13332" name="Line 6"/>
            <p:cNvSpPr>
              <a:spLocks noChangeShapeType="1"/>
            </p:cNvSpPr>
            <p:nvPr/>
          </p:nvSpPr>
          <p:spPr bwMode="auto">
            <a:xfrm>
              <a:off x="2112" y="2448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838200" y="2133600"/>
            <a:ext cx="3200400" cy="609600"/>
            <a:chOff x="528" y="1344"/>
            <a:chExt cx="2016" cy="384"/>
          </a:xfrm>
        </p:grpSpPr>
        <p:sp>
          <p:nvSpPr>
            <p:cNvPr id="13329" name="Text Box 10"/>
            <p:cNvSpPr txBox="1">
              <a:spLocks noChangeArrowheads="1"/>
            </p:cNvSpPr>
            <p:nvPr/>
          </p:nvSpPr>
          <p:spPr bwMode="auto">
            <a:xfrm>
              <a:off x="528" y="1344"/>
              <a:ext cx="18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/>
                <a:t>Na</a:t>
              </a:r>
              <a:r>
                <a:rPr lang="en-US" baseline="-25000"/>
                <a:t>(s)</a:t>
              </a:r>
              <a:r>
                <a:rPr lang="en-US"/>
                <a:t> + H</a:t>
              </a:r>
              <a:r>
                <a:rPr lang="en-US" baseline="-25000"/>
                <a:t>2</a:t>
              </a:r>
              <a:r>
                <a:rPr lang="en-US"/>
                <a:t>O</a:t>
              </a:r>
              <a:r>
                <a:rPr lang="en-US" baseline="-25000"/>
                <a:t>(</a:t>
              </a:r>
              <a:r>
                <a:rPr lang="en-US" i="1" baseline="-25000"/>
                <a:t>l</a:t>
              </a:r>
              <a:r>
                <a:rPr lang="en-US" baseline="-25000"/>
                <a:t>)</a:t>
              </a:r>
            </a:p>
          </p:txBody>
        </p:sp>
        <p:sp>
          <p:nvSpPr>
            <p:cNvPr id="13330" name="Line 11"/>
            <p:cNvSpPr>
              <a:spLocks noChangeShapeType="1"/>
            </p:cNvSpPr>
            <p:nvPr/>
          </p:nvSpPr>
          <p:spPr bwMode="auto">
            <a:xfrm>
              <a:off x="2064" y="1536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838200" y="2895600"/>
            <a:ext cx="3200400" cy="609600"/>
            <a:chOff x="528" y="1824"/>
            <a:chExt cx="2016" cy="384"/>
          </a:xfrm>
        </p:grpSpPr>
        <p:sp>
          <p:nvSpPr>
            <p:cNvPr id="13327" name="Text Box 19"/>
            <p:cNvSpPr txBox="1">
              <a:spLocks noChangeArrowheads="1"/>
            </p:cNvSpPr>
            <p:nvPr/>
          </p:nvSpPr>
          <p:spPr bwMode="auto">
            <a:xfrm>
              <a:off x="528" y="1824"/>
              <a:ext cx="18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/>
                <a:t>Fe</a:t>
              </a:r>
              <a:r>
                <a:rPr lang="en-US" baseline="-25000"/>
                <a:t>(s)</a:t>
              </a:r>
              <a:r>
                <a:rPr lang="en-US"/>
                <a:t> + H</a:t>
              </a:r>
              <a:r>
                <a:rPr lang="en-US" baseline="-25000"/>
                <a:t>2</a:t>
              </a:r>
              <a:r>
                <a:rPr lang="en-US"/>
                <a:t>O</a:t>
              </a:r>
              <a:r>
                <a:rPr lang="en-US" baseline="-25000"/>
                <a:t>(</a:t>
              </a:r>
              <a:r>
                <a:rPr lang="en-US" i="1" baseline="-25000"/>
                <a:t>l</a:t>
              </a:r>
              <a:r>
                <a:rPr lang="en-US" baseline="-25000"/>
                <a:t>)</a:t>
              </a:r>
            </a:p>
          </p:txBody>
        </p:sp>
        <p:sp>
          <p:nvSpPr>
            <p:cNvPr id="13328" name="Line 20"/>
            <p:cNvSpPr>
              <a:spLocks noChangeShapeType="1"/>
            </p:cNvSpPr>
            <p:nvPr/>
          </p:nvSpPr>
          <p:spPr bwMode="auto">
            <a:xfrm>
              <a:off x="2064" y="2016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914400" y="3657600"/>
            <a:ext cx="3200400" cy="609600"/>
            <a:chOff x="528" y="1824"/>
            <a:chExt cx="2016" cy="384"/>
          </a:xfrm>
        </p:grpSpPr>
        <p:sp>
          <p:nvSpPr>
            <p:cNvPr id="13325" name="Text Box 22"/>
            <p:cNvSpPr txBox="1">
              <a:spLocks noChangeArrowheads="1"/>
            </p:cNvSpPr>
            <p:nvPr/>
          </p:nvSpPr>
          <p:spPr bwMode="auto">
            <a:xfrm>
              <a:off x="528" y="1824"/>
              <a:ext cx="18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/>
                <a:t>Cl</a:t>
              </a:r>
              <a:r>
                <a:rPr lang="en-US" baseline="-25000"/>
                <a:t>2(g)</a:t>
              </a:r>
              <a:r>
                <a:rPr lang="en-US"/>
                <a:t> + KBr</a:t>
              </a:r>
              <a:r>
                <a:rPr lang="en-US" baseline="-25000"/>
                <a:t>(aq)</a:t>
              </a:r>
            </a:p>
          </p:txBody>
        </p:sp>
        <p:sp>
          <p:nvSpPr>
            <p:cNvPr id="13326" name="Line 23"/>
            <p:cNvSpPr>
              <a:spLocks noChangeShapeType="1"/>
            </p:cNvSpPr>
            <p:nvPr/>
          </p:nvSpPr>
          <p:spPr bwMode="auto">
            <a:xfrm>
              <a:off x="2064" y="2016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914400" y="4419600"/>
            <a:ext cx="3200400" cy="609600"/>
            <a:chOff x="528" y="1824"/>
            <a:chExt cx="2016" cy="384"/>
          </a:xfrm>
        </p:grpSpPr>
        <p:sp>
          <p:nvSpPr>
            <p:cNvPr id="13323" name="Text Box 25"/>
            <p:cNvSpPr txBox="1">
              <a:spLocks noChangeArrowheads="1"/>
            </p:cNvSpPr>
            <p:nvPr/>
          </p:nvSpPr>
          <p:spPr bwMode="auto">
            <a:xfrm>
              <a:off x="528" y="1824"/>
              <a:ext cx="18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/>
                <a:t>Br</a:t>
              </a:r>
              <a:r>
                <a:rPr lang="en-US" baseline="-25000"/>
                <a:t>2(g)</a:t>
              </a:r>
              <a:r>
                <a:rPr lang="en-US"/>
                <a:t> + KCl</a:t>
              </a:r>
              <a:r>
                <a:rPr lang="en-US" baseline="-25000"/>
                <a:t>(aq)</a:t>
              </a:r>
            </a:p>
          </p:txBody>
        </p:sp>
        <p:sp>
          <p:nvSpPr>
            <p:cNvPr id="13324" name="Line 26"/>
            <p:cNvSpPr>
              <a:spLocks noChangeShapeType="1"/>
            </p:cNvSpPr>
            <p:nvPr/>
          </p:nvSpPr>
          <p:spPr bwMode="auto">
            <a:xfrm>
              <a:off x="2064" y="2016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914400" y="5791200"/>
            <a:ext cx="4495800" cy="609600"/>
            <a:chOff x="576" y="3648"/>
            <a:chExt cx="2832" cy="384"/>
          </a:xfrm>
        </p:grpSpPr>
        <p:sp>
          <p:nvSpPr>
            <p:cNvPr id="13321" name="Text Box 28"/>
            <p:cNvSpPr txBox="1">
              <a:spLocks noChangeArrowheads="1"/>
            </p:cNvSpPr>
            <p:nvPr/>
          </p:nvSpPr>
          <p:spPr bwMode="auto">
            <a:xfrm>
              <a:off x="576" y="3648"/>
              <a:ext cx="28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/>
                <a:t>Ni</a:t>
              </a:r>
              <a:r>
                <a:rPr lang="en-US" baseline="-25000"/>
                <a:t>(s)</a:t>
              </a:r>
              <a:r>
                <a:rPr lang="en-US"/>
                <a:t> + Mg(OH)</a:t>
              </a:r>
              <a:r>
                <a:rPr lang="en-US" baseline="-25000"/>
                <a:t>2(aq)</a:t>
              </a:r>
            </a:p>
          </p:txBody>
        </p:sp>
        <p:sp>
          <p:nvSpPr>
            <p:cNvPr id="13322" name="Line 29"/>
            <p:cNvSpPr>
              <a:spLocks noChangeShapeType="1"/>
            </p:cNvSpPr>
            <p:nvPr/>
          </p:nvSpPr>
          <p:spPr bwMode="auto">
            <a:xfrm>
              <a:off x="2112" y="3840"/>
              <a:ext cx="57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INDICATIONS OF A CHEMICAL REACTION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eaLnBrk="1" hangingPunct="1"/>
            <a:endParaRPr lang="en-US" b="1" u="sng" smtClean="0"/>
          </a:p>
          <a:p>
            <a:pPr eaLnBrk="1" hangingPunct="1">
              <a:buFontTx/>
              <a:buNone/>
            </a:pPr>
            <a:r>
              <a:rPr lang="en-US" b="1" u="sng" smtClean="0">
                <a:solidFill>
                  <a:schemeClr val="accent2"/>
                </a:solidFill>
              </a:rPr>
              <a:t>Evolution of heat and light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en-US" smtClean="0">
                <a:latin typeface="Arial" charset="0"/>
              </a:rPr>
              <a:t>1.  gives evidence of energy being released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  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   2.  exothermic reaction</a:t>
            </a:r>
          </a:p>
          <a:p>
            <a:pPr eaLnBrk="1" hangingPunct="1">
              <a:buFontTx/>
              <a:buNone/>
            </a:pPr>
            <a:endParaRPr lang="en-US" b="1" u="sng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chemeClr val="accent2"/>
                </a:solidFill>
              </a:rPr>
              <a:t>DOUBLE-REPLACEMENT REACTIONS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2296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Formation of a </a:t>
            </a:r>
            <a:r>
              <a:rPr lang="en-US" u="sng" smtClean="0"/>
              <a:t>precipitate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BaCl</a:t>
            </a:r>
            <a:r>
              <a:rPr lang="en-US" sz="2800" baseline="-25000" smtClean="0">
                <a:solidFill>
                  <a:schemeClr val="hlink"/>
                </a:solidFill>
              </a:rPr>
              <a:t>2</a:t>
            </a:r>
            <a:r>
              <a:rPr lang="en-US" sz="2800" smtClean="0">
                <a:solidFill>
                  <a:schemeClr val="hlink"/>
                </a:solidFill>
              </a:rPr>
              <a:t>(aq) + Na</a:t>
            </a:r>
            <a:r>
              <a:rPr lang="en-US" sz="2800" baseline="-25000" smtClean="0">
                <a:solidFill>
                  <a:schemeClr val="hlink"/>
                </a:solidFill>
              </a:rPr>
              <a:t>2</a:t>
            </a:r>
            <a:r>
              <a:rPr lang="en-US" sz="2800" smtClean="0">
                <a:solidFill>
                  <a:schemeClr val="hlink"/>
                </a:solidFill>
              </a:rPr>
              <a:t>SO</a:t>
            </a:r>
            <a:r>
              <a:rPr lang="en-US" sz="2800" baseline="-25000" smtClean="0">
                <a:solidFill>
                  <a:schemeClr val="hlink"/>
                </a:solidFill>
              </a:rPr>
              <a:t>4</a:t>
            </a:r>
            <a:r>
              <a:rPr lang="en-US" sz="2800" smtClean="0">
                <a:solidFill>
                  <a:schemeClr val="hlink"/>
                </a:solidFill>
              </a:rPr>
              <a:t> 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 2 NaCl + BaSO</a:t>
            </a:r>
            <a:r>
              <a:rPr lang="en-US" sz="2800" baseline="-25000" smtClean="0">
                <a:solidFill>
                  <a:schemeClr val="hlink"/>
                </a:solidFill>
                <a:sym typeface="Symbol" pitchFamily="18" charset="2"/>
              </a:rPr>
              <a:t>4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(s)</a:t>
            </a:r>
            <a:endParaRPr lang="en-US" sz="280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en-US" sz="2800" u="sng" smtClean="0"/>
          </a:p>
          <a:p>
            <a:pPr eaLnBrk="1" hangingPunct="1">
              <a:buFontTx/>
              <a:buNone/>
            </a:pPr>
            <a:r>
              <a:rPr lang="en-US" smtClean="0"/>
              <a:t>Formation of a </a:t>
            </a:r>
            <a:r>
              <a:rPr lang="en-US" u="sng" smtClean="0"/>
              <a:t>gas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FeS (aq) + H</a:t>
            </a:r>
            <a:r>
              <a:rPr lang="en-US" sz="2800" baseline="-25000" smtClean="0">
                <a:solidFill>
                  <a:schemeClr val="hlink"/>
                </a:solidFill>
              </a:rPr>
              <a:t>2</a:t>
            </a:r>
            <a:r>
              <a:rPr lang="en-US" sz="2800" smtClean="0">
                <a:solidFill>
                  <a:schemeClr val="hlink"/>
                </a:solidFill>
              </a:rPr>
              <a:t>SO</a:t>
            </a:r>
            <a:r>
              <a:rPr lang="en-US" sz="2800" baseline="-25000" smtClean="0">
                <a:solidFill>
                  <a:schemeClr val="hlink"/>
                </a:solidFill>
              </a:rPr>
              <a:t>4</a:t>
            </a:r>
            <a:r>
              <a:rPr lang="en-US" sz="2800" smtClean="0">
                <a:solidFill>
                  <a:schemeClr val="hlink"/>
                </a:solidFill>
              </a:rPr>
              <a:t>  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 FeSO</a:t>
            </a:r>
            <a:r>
              <a:rPr lang="en-US" sz="2800" baseline="-25000" smtClean="0">
                <a:solidFill>
                  <a:schemeClr val="hlink"/>
                </a:solidFill>
                <a:sym typeface="Symbol" pitchFamily="18" charset="2"/>
              </a:rPr>
              <a:t>4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 (aq)  +  H</a:t>
            </a:r>
            <a:r>
              <a:rPr lang="en-US" sz="2800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S(g)</a:t>
            </a:r>
          </a:p>
          <a:p>
            <a:pPr eaLnBrk="1" hangingPunct="1">
              <a:buFontTx/>
              <a:buNone/>
            </a:pPr>
            <a:endParaRPr lang="en-US" u="sng" smtClean="0"/>
          </a:p>
          <a:p>
            <a:pPr eaLnBrk="1" hangingPunct="1">
              <a:buFontTx/>
              <a:buNone/>
            </a:pPr>
            <a:r>
              <a:rPr lang="en-US" smtClean="0"/>
              <a:t>Formation of </a:t>
            </a:r>
            <a:r>
              <a:rPr lang="en-US" u="sng" smtClean="0"/>
              <a:t>water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NaOH (aq)  +  HCl (aq)  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 NaCl (aq) + H</a:t>
            </a:r>
            <a:r>
              <a:rPr lang="en-US" sz="2800" baseline="-25000" smtClean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Predict products for the following </a:t>
            </a:r>
            <a:r>
              <a:rPr lang="en-US" sz="3600" dirty="0" smtClean="0"/>
              <a:t>Double Replacement RXNs</a:t>
            </a:r>
            <a:endParaRPr lang="en-US" sz="3600" dirty="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14400" y="1752600"/>
            <a:ext cx="4343400" cy="579438"/>
            <a:chOff x="576" y="1104"/>
            <a:chExt cx="2736" cy="365"/>
          </a:xfrm>
        </p:grpSpPr>
        <p:sp>
          <p:nvSpPr>
            <p:cNvPr id="16397" name="Text Box 5"/>
            <p:cNvSpPr txBox="1">
              <a:spLocks noChangeArrowheads="1"/>
            </p:cNvSpPr>
            <p:nvPr/>
          </p:nvSpPr>
          <p:spPr bwMode="auto">
            <a:xfrm>
              <a:off x="576" y="1104"/>
              <a:ext cx="27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KI</a:t>
              </a:r>
              <a:r>
                <a:rPr lang="en-US" baseline="-25000"/>
                <a:t>(aq)</a:t>
              </a:r>
              <a:r>
                <a:rPr lang="en-US"/>
                <a:t> + Pb(NO</a:t>
              </a:r>
              <a:r>
                <a:rPr lang="en-US" baseline="-25000"/>
                <a:t>3</a:t>
              </a:r>
              <a:r>
                <a:rPr lang="en-US"/>
                <a:t>)</a:t>
              </a:r>
              <a:r>
                <a:rPr lang="en-US" baseline="-25000"/>
                <a:t>2</a:t>
              </a:r>
            </a:p>
          </p:txBody>
        </p:sp>
        <p:sp>
          <p:nvSpPr>
            <p:cNvPr id="16398" name="Line 6"/>
            <p:cNvSpPr>
              <a:spLocks noChangeShapeType="1"/>
            </p:cNvSpPr>
            <p:nvPr/>
          </p:nvSpPr>
          <p:spPr bwMode="auto">
            <a:xfrm>
              <a:off x="2448" y="1296"/>
              <a:ext cx="52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14400" y="2667000"/>
            <a:ext cx="4343400" cy="579438"/>
            <a:chOff x="576" y="1104"/>
            <a:chExt cx="2736" cy="365"/>
          </a:xfrm>
        </p:grpSpPr>
        <p:sp>
          <p:nvSpPr>
            <p:cNvPr id="16395" name="Text Box 9"/>
            <p:cNvSpPr txBox="1">
              <a:spLocks noChangeArrowheads="1"/>
            </p:cNvSpPr>
            <p:nvPr/>
          </p:nvSpPr>
          <p:spPr bwMode="auto">
            <a:xfrm>
              <a:off x="576" y="1104"/>
              <a:ext cx="27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HNO</a:t>
              </a:r>
              <a:r>
                <a:rPr lang="en-US" baseline="-25000"/>
                <a:t>3</a:t>
              </a:r>
              <a:r>
                <a:rPr lang="en-US"/>
                <a:t> + Ca(OH)</a:t>
              </a:r>
              <a:r>
                <a:rPr lang="en-US" baseline="-25000"/>
                <a:t>2</a:t>
              </a:r>
            </a:p>
          </p:txBody>
        </p:sp>
        <p:sp>
          <p:nvSpPr>
            <p:cNvPr id="16396" name="Line 10"/>
            <p:cNvSpPr>
              <a:spLocks noChangeShapeType="1"/>
            </p:cNvSpPr>
            <p:nvPr/>
          </p:nvSpPr>
          <p:spPr bwMode="auto">
            <a:xfrm>
              <a:off x="2448" y="1296"/>
              <a:ext cx="52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914400" y="3505202"/>
            <a:ext cx="4343400" cy="369888"/>
            <a:chOff x="576" y="2208"/>
            <a:chExt cx="2736" cy="233"/>
          </a:xfrm>
        </p:grpSpPr>
        <p:sp>
          <p:nvSpPr>
            <p:cNvPr id="16393" name="Text Box 12"/>
            <p:cNvSpPr txBox="1">
              <a:spLocks noChangeArrowheads="1"/>
            </p:cNvSpPr>
            <p:nvPr/>
          </p:nvSpPr>
          <p:spPr bwMode="auto">
            <a:xfrm>
              <a:off x="576" y="2208"/>
              <a:ext cx="27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 smtClean="0"/>
                <a:t>HCl</a:t>
              </a:r>
              <a:r>
                <a:rPr lang="en-US" dirty="0" smtClean="0"/>
                <a:t> </a:t>
              </a:r>
              <a:r>
                <a:rPr lang="en-US" dirty="0"/>
                <a:t>+ Na</a:t>
              </a:r>
              <a:r>
                <a:rPr lang="en-US" baseline="-25000" dirty="0"/>
                <a:t>2</a:t>
              </a:r>
              <a:r>
                <a:rPr lang="en-US" dirty="0"/>
                <a:t>S</a:t>
              </a:r>
              <a:endParaRPr lang="en-US" baseline="-25000" dirty="0"/>
            </a:p>
          </p:txBody>
        </p:sp>
        <p:sp>
          <p:nvSpPr>
            <p:cNvPr id="16394" name="Line 13"/>
            <p:cNvSpPr>
              <a:spLocks noChangeShapeType="1"/>
            </p:cNvSpPr>
            <p:nvPr/>
          </p:nvSpPr>
          <p:spPr bwMode="auto">
            <a:xfrm>
              <a:off x="2448" y="2400"/>
              <a:ext cx="52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914400" y="4419602"/>
            <a:ext cx="4343400" cy="369888"/>
            <a:chOff x="672" y="2784"/>
            <a:chExt cx="2736" cy="233"/>
          </a:xfrm>
        </p:grpSpPr>
        <p:sp>
          <p:nvSpPr>
            <p:cNvPr id="16391" name="Text Box 16"/>
            <p:cNvSpPr txBox="1">
              <a:spLocks noChangeArrowheads="1"/>
            </p:cNvSpPr>
            <p:nvPr/>
          </p:nvSpPr>
          <p:spPr bwMode="auto">
            <a:xfrm>
              <a:off x="672" y="2784"/>
              <a:ext cx="27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-25000" dirty="0" smtClean="0"/>
                <a:t>2</a:t>
              </a:r>
              <a:r>
                <a:rPr lang="en-US" dirty="0" smtClean="0"/>
                <a:t>CO</a:t>
              </a:r>
              <a:r>
                <a:rPr lang="en-US" baseline="-25000" dirty="0" smtClean="0"/>
                <a:t>3</a:t>
              </a:r>
              <a:r>
                <a:rPr lang="en-US" dirty="0" smtClean="0"/>
                <a:t> </a:t>
              </a:r>
              <a:r>
                <a:rPr lang="en-US" dirty="0"/>
                <a:t>+ </a:t>
              </a:r>
              <a:r>
                <a:rPr lang="en-US" dirty="0" err="1" smtClean="0"/>
                <a:t>HCl</a:t>
              </a:r>
              <a:endParaRPr lang="en-US" baseline="-25000" dirty="0"/>
            </a:p>
          </p:txBody>
        </p:sp>
        <p:sp>
          <p:nvSpPr>
            <p:cNvPr id="16392" name="Line 17"/>
            <p:cNvSpPr>
              <a:spLocks noChangeShapeType="1"/>
            </p:cNvSpPr>
            <p:nvPr/>
          </p:nvSpPr>
          <p:spPr bwMode="auto">
            <a:xfrm>
              <a:off x="2544" y="2976"/>
              <a:ext cx="52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914400" y="5287962"/>
            <a:ext cx="434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MgSO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3886200" y="5486400"/>
            <a:ext cx="838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914400" y="6031468"/>
            <a:ext cx="434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KOH</a:t>
            </a:r>
            <a:endParaRPr lang="en-US" baseline="-25000" dirty="0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886200" y="6336268"/>
            <a:ext cx="838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410200"/>
          </a:xfrm>
        </p:spPr>
        <p:txBody>
          <a:bodyPr/>
          <a:lstStyle/>
          <a:p>
            <a:r>
              <a:rPr lang="en-US" sz="2700" dirty="0" smtClean="0"/>
              <a:t>If a reaction forms a precipitate, it is because a produce is INSOLUBLE</a:t>
            </a:r>
          </a:p>
          <a:p>
            <a:pPr>
              <a:buNone/>
            </a:pPr>
            <a:endParaRPr lang="en-US" sz="2700" dirty="0" smtClean="0"/>
          </a:p>
          <a:p>
            <a:r>
              <a:rPr lang="en-US" sz="2700" dirty="0" smtClean="0"/>
              <a:t>You need to be able to read a solubility chart to see if certain compounds are soluble or insoluble and predict if precipitation occurs</a:t>
            </a:r>
          </a:p>
          <a:p>
            <a:pPr>
              <a:buNone/>
            </a:pPr>
            <a:endParaRPr lang="en-US" sz="2700" dirty="0" smtClean="0"/>
          </a:p>
          <a:p>
            <a:r>
              <a:rPr lang="en-US" sz="2700" dirty="0" smtClean="0"/>
              <a:t>It helps to be generally aware of basic solubility rules to help speed up the time it takes to solve problems</a:t>
            </a:r>
            <a:endParaRPr lang="en-US" sz="27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olubility cha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52399"/>
            <a:ext cx="5715000" cy="6523811"/>
          </a:xfrm>
        </p:spPr>
      </p:pic>
      <p:sp>
        <p:nvSpPr>
          <p:cNvPr id="5" name="TextBox 4"/>
          <p:cNvSpPr txBox="1"/>
          <p:nvPr/>
        </p:nvSpPr>
        <p:spPr>
          <a:xfrm>
            <a:off x="6477000" y="2286000"/>
            <a:ext cx="2667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will be allowed to use this on the exam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S=soluble</a:t>
            </a:r>
          </a:p>
          <a:p>
            <a:r>
              <a:rPr lang="en-US" dirty="0" smtClean="0"/>
              <a:t>I= in </a:t>
            </a:r>
            <a:r>
              <a:rPr lang="en-US" dirty="0" err="1" smtClean="0"/>
              <a:t>solube</a:t>
            </a:r>
            <a:endParaRPr lang="en-US" dirty="0" smtClean="0"/>
          </a:p>
          <a:p>
            <a:r>
              <a:rPr lang="en-US" dirty="0" err="1" smtClean="0"/>
              <a:t>ss</a:t>
            </a:r>
            <a:r>
              <a:rPr lang="en-US" dirty="0" smtClean="0"/>
              <a:t>= slightly soluble</a:t>
            </a:r>
          </a:p>
          <a:p>
            <a:r>
              <a:rPr lang="en-US" dirty="0" smtClean="0"/>
              <a:t>DR= reacts in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Solubility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3000" dirty="0" smtClean="0"/>
              <a:t>Group IA Salts are Soluble</a:t>
            </a:r>
          </a:p>
          <a:p>
            <a:r>
              <a:rPr lang="en-US" sz="3000" dirty="0" smtClean="0"/>
              <a:t>All Nitrates are Soluble</a:t>
            </a:r>
          </a:p>
          <a:p>
            <a:r>
              <a:rPr lang="en-US" sz="3000" dirty="0" smtClean="0"/>
              <a:t>Most Halides are Soluble    (except Ag, </a:t>
            </a:r>
            <a:r>
              <a:rPr lang="en-US" sz="3000" dirty="0" err="1" smtClean="0"/>
              <a:t>Pb</a:t>
            </a:r>
            <a:r>
              <a:rPr lang="en-US" sz="3000" dirty="0" smtClean="0"/>
              <a:t>, Hg)</a:t>
            </a:r>
          </a:p>
          <a:p>
            <a:r>
              <a:rPr lang="en-US" sz="3000" dirty="0" smtClean="0"/>
              <a:t>Most Sulfates are soluble    (except </a:t>
            </a:r>
            <a:r>
              <a:rPr lang="en-US" sz="3000" dirty="0" err="1" smtClean="0"/>
              <a:t>Ba</a:t>
            </a:r>
            <a:r>
              <a:rPr lang="en-US" sz="3000" dirty="0" smtClean="0"/>
              <a:t>, </a:t>
            </a:r>
            <a:r>
              <a:rPr lang="en-US" sz="3000" dirty="0" err="1" smtClean="0"/>
              <a:t>Pb</a:t>
            </a:r>
            <a:r>
              <a:rPr lang="en-US" sz="3000" dirty="0" smtClean="0"/>
              <a:t>, Ca)</a:t>
            </a:r>
          </a:p>
          <a:p>
            <a:r>
              <a:rPr lang="en-US" sz="3000" dirty="0" smtClean="0"/>
              <a:t>Most Hydroxides are insoluble (except Na, K, Ca, </a:t>
            </a:r>
            <a:r>
              <a:rPr lang="en-US" sz="3000" dirty="0" err="1" smtClean="0"/>
              <a:t>Ba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Most sulfides, carbonates, phosphates are insoluble</a:t>
            </a:r>
          </a:p>
          <a:p>
            <a:endParaRPr lang="en-US" sz="30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br>
              <a:rPr lang="en-US" dirty="0" smtClean="0"/>
            </a:br>
            <a:r>
              <a:rPr lang="en-US" sz="30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Predict the products and ID the precipitate if one forms</a:t>
            </a:r>
            <a:endParaRPr lang="en-US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81200"/>
            <a:ext cx="4724400" cy="48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INDICATIONS OF A CHEMICAL REACTION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763000" cy="4114800"/>
          </a:xfrm>
        </p:spPr>
        <p:txBody>
          <a:bodyPr/>
          <a:lstStyle/>
          <a:p>
            <a:pPr eaLnBrk="1" hangingPunct="1">
              <a:defRPr/>
            </a:pPr>
            <a:endParaRPr lang="en-US" b="1" u="sng" smtClean="0"/>
          </a:p>
          <a:p>
            <a:pPr eaLnBrk="1" hangingPunct="1">
              <a:buFontTx/>
              <a:buNone/>
              <a:defRPr/>
            </a:pPr>
            <a:r>
              <a:rPr lang="en-US" b="1" u="sng" smtClean="0">
                <a:solidFill>
                  <a:schemeClr val="accent2"/>
                </a:solidFill>
              </a:rPr>
              <a:t>Production of a gas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mtClean="0"/>
              <a:t>Example:</a:t>
            </a:r>
          </a:p>
          <a:p>
            <a:pPr eaLnBrk="1" hangingPunct="1">
              <a:buFontTx/>
              <a:buNone/>
              <a:defRPr/>
            </a:pPr>
            <a:endParaRPr lang="en-US" smtClean="0"/>
          </a:p>
          <a:p>
            <a:pPr eaLnBrk="1" hangingPunct="1">
              <a:buFontTx/>
              <a:buNone/>
              <a:defRPr/>
            </a:pPr>
            <a:r>
              <a:rPr lang="en-US" smtClean="0">
                <a:latin typeface="Arial" charset="0"/>
              </a:rPr>
              <a:t>FeS (aq) + H</a:t>
            </a:r>
            <a:r>
              <a:rPr lang="en-US" baseline="-25000" smtClean="0">
                <a:latin typeface="Arial" charset="0"/>
              </a:rPr>
              <a:t>2</a:t>
            </a:r>
            <a:r>
              <a:rPr lang="en-US" smtClean="0">
                <a:latin typeface="Arial" charset="0"/>
              </a:rPr>
              <a:t>SO</a:t>
            </a:r>
            <a:r>
              <a:rPr lang="en-US" baseline="-25000" smtClean="0">
                <a:latin typeface="Arial" charset="0"/>
              </a:rPr>
              <a:t>4  </a:t>
            </a:r>
            <a:r>
              <a:rPr lang="en-US" smtClean="0">
                <a:latin typeface="Arial" charset="0"/>
                <a:sym typeface="Symbol" pitchFamily="18" charset="2"/>
              </a:rPr>
              <a:t> FeSO</a:t>
            </a:r>
            <a:r>
              <a:rPr lang="en-US" baseline="-25000" smtClean="0">
                <a:latin typeface="Arial" charset="0"/>
                <a:sym typeface="Symbol" pitchFamily="18" charset="2"/>
              </a:rPr>
              <a:t>4</a:t>
            </a:r>
            <a:r>
              <a:rPr lang="en-US" smtClean="0">
                <a:latin typeface="Arial" charset="0"/>
                <a:sym typeface="Symbol" pitchFamily="18" charset="2"/>
              </a:rPr>
              <a:t>  +  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H</a:t>
            </a:r>
            <a:r>
              <a:rPr lang="en-US" b="1" baseline="-2500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2</a:t>
            </a:r>
            <a:r>
              <a:rPr 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S (g)</a:t>
            </a:r>
            <a:r>
              <a:rPr lang="en-US" smtClean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↑</a:t>
            </a:r>
            <a:endParaRPr lang="en-US" b="1" u="sng" smtClean="0">
              <a:solidFill>
                <a:schemeClr val="accent2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INDICATIONS OF A CHEMICAL REACTION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 eaLnBrk="1" hangingPunct="1"/>
            <a:endParaRPr lang="en-US" b="1" u="sng" smtClean="0"/>
          </a:p>
          <a:p>
            <a:pPr eaLnBrk="1" hangingPunct="1">
              <a:buFontTx/>
              <a:buNone/>
            </a:pPr>
            <a:r>
              <a:rPr lang="en-US" b="1" u="sng" smtClean="0">
                <a:solidFill>
                  <a:schemeClr val="accent2"/>
                </a:solidFill>
              </a:rPr>
              <a:t>Formation of a precipitate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/>
              <a:t>          </a:t>
            </a:r>
            <a:r>
              <a:rPr lang="en-US" smtClean="0">
                <a:latin typeface="Arial" charset="0"/>
              </a:rPr>
              <a:t>A </a:t>
            </a:r>
            <a:r>
              <a:rPr lang="en-US" b="1" i="1" u="sng" smtClean="0">
                <a:latin typeface="Arial" charset="0"/>
              </a:rPr>
              <a:t>precipitate</a:t>
            </a:r>
            <a:r>
              <a:rPr lang="en-US" smtClean="0">
                <a:latin typeface="Arial" charset="0"/>
              </a:rPr>
              <a:t> is a solid that is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          produced in a chemical reaction</a:t>
            </a:r>
          </a:p>
          <a:p>
            <a:pPr eaLnBrk="1" hangingPunct="1">
              <a:buFontTx/>
              <a:buNone/>
            </a:pPr>
            <a:endParaRPr lang="en-US" b="1" u="sng" smtClean="0"/>
          </a:p>
          <a:p>
            <a:pPr eaLnBrk="1" hangingPunct="1">
              <a:buFontTx/>
              <a:buNone/>
            </a:pPr>
            <a:r>
              <a:rPr lang="en-US" smtClean="0"/>
              <a:t>Example: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BaCl</a:t>
            </a:r>
            <a:r>
              <a:rPr lang="en-US" baseline="-25000" smtClean="0">
                <a:latin typeface="Arial" charset="0"/>
              </a:rPr>
              <a:t>2</a:t>
            </a:r>
            <a:r>
              <a:rPr lang="en-US" smtClean="0">
                <a:latin typeface="Arial" charset="0"/>
              </a:rPr>
              <a:t> + Na</a:t>
            </a:r>
            <a:r>
              <a:rPr lang="en-US" baseline="-25000" smtClean="0">
                <a:latin typeface="Arial" charset="0"/>
              </a:rPr>
              <a:t>2</a:t>
            </a:r>
            <a:r>
              <a:rPr lang="en-US" smtClean="0">
                <a:latin typeface="Arial" charset="0"/>
              </a:rPr>
              <a:t>SO</a:t>
            </a:r>
            <a:r>
              <a:rPr lang="en-US" baseline="-25000" smtClean="0">
                <a:latin typeface="Arial" charset="0"/>
              </a:rPr>
              <a:t>4</a:t>
            </a:r>
            <a:r>
              <a:rPr lang="en-US" smtClean="0">
                <a:latin typeface="Arial" charset="0"/>
              </a:rPr>
              <a:t> </a:t>
            </a:r>
            <a:r>
              <a:rPr lang="en-US" smtClean="0">
                <a:latin typeface="Arial" charset="0"/>
                <a:sym typeface="Symbol" pitchFamily="18" charset="2"/>
              </a:rPr>
              <a:t> NaCl(aq) + </a:t>
            </a:r>
            <a:r>
              <a:rPr lang="en-US" smtClean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BaSO</a:t>
            </a:r>
            <a:r>
              <a:rPr lang="en-US" baseline="-25000" smtClean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4</a:t>
            </a:r>
            <a:r>
              <a:rPr lang="en-US" smtClean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(s)↓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and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876800"/>
          </a:xfrm>
        </p:spPr>
        <p:txBody>
          <a:bodyPr>
            <a:normAutofit/>
          </a:bodyPr>
          <a:lstStyle/>
          <a:p>
            <a:endParaRPr lang="en-US" sz="2600" dirty="0" smtClean="0">
              <a:solidFill>
                <a:schemeClr val="tx2"/>
              </a:solidFill>
            </a:endParaRPr>
          </a:p>
          <a:p>
            <a:r>
              <a:rPr lang="en-US" sz="2600" dirty="0" smtClean="0">
                <a:solidFill>
                  <a:srgbClr val="FF66CC"/>
                </a:solidFill>
              </a:rPr>
              <a:t>Energy </a:t>
            </a:r>
            <a:r>
              <a:rPr lang="en-US" sz="2600" dirty="0" smtClean="0">
                <a:solidFill>
                  <a:srgbClr val="FF66CC"/>
                </a:solidFill>
              </a:rPr>
              <a:t>must be added to break </a:t>
            </a:r>
            <a:r>
              <a:rPr lang="en-US" sz="2600" dirty="0" smtClean="0">
                <a:solidFill>
                  <a:srgbClr val="FF66CC"/>
                </a:solidFill>
              </a:rPr>
              <a:t>bonds</a:t>
            </a:r>
          </a:p>
          <a:p>
            <a:pPr>
              <a:buNone/>
            </a:pPr>
            <a:endParaRPr lang="en-US" sz="2600" dirty="0" smtClean="0">
              <a:solidFill>
                <a:srgbClr val="FF66CC"/>
              </a:solidFill>
            </a:endParaRPr>
          </a:p>
          <a:p>
            <a:r>
              <a:rPr lang="en-US" sz="2600" dirty="0" smtClean="0">
                <a:solidFill>
                  <a:srgbClr val="FF66CC"/>
                </a:solidFill>
              </a:rPr>
              <a:t>Energy is released when bonds are formed</a:t>
            </a:r>
          </a:p>
          <a:p>
            <a:endParaRPr lang="en-US" sz="2600" dirty="0" smtClean="0">
              <a:solidFill>
                <a:srgbClr val="FF66CC"/>
              </a:solidFill>
            </a:endParaRPr>
          </a:p>
          <a:p>
            <a:endParaRPr lang="en-US" sz="2600" dirty="0" smtClean="0">
              <a:solidFill>
                <a:srgbClr val="FF66CC"/>
              </a:solidFill>
            </a:endParaRPr>
          </a:p>
          <a:p>
            <a:r>
              <a:rPr lang="en-US" sz="2600" dirty="0" smtClean="0">
                <a:solidFill>
                  <a:srgbClr val="FF66CC"/>
                </a:solidFill>
              </a:rPr>
              <a:t>Total </a:t>
            </a:r>
            <a:r>
              <a:rPr lang="en-US" sz="2600" dirty="0" smtClean="0">
                <a:solidFill>
                  <a:srgbClr val="FF66CC"/>
                </a:solidFill>
              </a:rPr>
              <a:t>Energy of Reactants=Total Energy of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4">
      <a:dk1>
        <a:srgbClr val="00603B"/>
      </a:dk1>
      <a:lt1>
        <a:srgbClr val="FFCC00"/>
      </a:lt1>
      <a:dk2>
        <a:srgbClr val="000000"/>
      </a:dk2>
      <a:lt2>
        <a:srgbClr val="FFFFFF"/>
      </a:lt2>
      <a:accent1>
        <a:srgbClr val="39A6DD"/>
      </a:accent1>
      <a:accent2>
        <a:srgbClr val="07FB18"/>
      </a:accent2>
      <a:accent3>
        <a:srgbClr val="AAAAAA"/>
      </a:accent3>
      <a:accent4>
        <a:srgbClr val="DAAE00"/>
      </a:accent4>
      <a:accent5>
        <a:srgbClr val="AED0EB"/>
      </a:accent5>
      <a:accent6>
        <a:srgbClr val="06E315"/>
      </a:accent6>
      <a:hlink>
        <a:srgbClr val="FF3399"/>
      </a:hlink>
      <a:folHlink>
        <a:srgbClr val="753BCB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84</TotalTime>
  <Words>2121</Words>
  <Application>Microsoft Office PowerPoint</Application>
  <PresentationFormat>On-screen Show (4:3)</PresentationFormat>
  <Paragraphs>407</Paragraphs>
  <Slides>65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Fireworks</vt:lpstr>
      <vt:lpstr>CHEMICAL EQUATIONS AND REACTIONS</vt:lpstr>
      <vt:lpstr>Part I:  Chemical rxns Basics, energy, types of Rxns, Balancing Rxns</vt:lpstr>
      <vt:lpstr>CHEMICAL REACTIONS TERMS </vt:lpstr>
      <vt:lpstr>CHEMICAL REACTIONS TERMS </vt:lpstr>
      <vt:lpstr>Signs of Chemical Rxns</vt:lpstr>
      <vt:lpstr>INDICATIONS OF A CHEMICAL REACTION</vt:lpstr>
      <vt:lpstr>INDICATIONS OF A CHEMICAL REACTION</vt:lpstr>
      <vt:lpstr>INDICATIONS OF A CHEMICAL REACTION</vt:lpstr>
      <vt:lpstr>Energy and Reactions</vt:lpstr>
      <vt:lpstr>Endothermic vs Exothermic</vt:lpstr>
      <vt:lpstr>Reaction Profiles</vt:lpstr>
      <vt:lpstr>Factors affecting Reaction Rate</vt:lpstr>
      <vt:lpstr>Temperature and Surface Area </vt:lpstr>
      <vt:lpstr>Concentration and Pressure</vt:lpstr>
      <vt:lpstr>Size/Shape and Catalysts</vt:lpstr>
      <vt:lpstr>Catalysts</vt:lpstr>
      <vt:lpstr>TYPES OF CHEMICAL REACTIONS</vt:lpstr>
      <vt:lpstr>Examples of Synthesis</vt:lpstr>
      <vt:lpstr>TYPES OF CHEMICAL REACTIONS</vt:lpstr>
      <vt:lpstr>Examples of Decomposition</vt:lpstr>
      <vt:lpstr>TYPES OF CHEMICAL REACTIONS</vt:lpstr>
      <vt:lpstr>TYPES OF CHEMICAL REACTIONS</vt:lpstr>
      <vt:lpstr>Double Replacement Reactions</vt:lpstr>
      <vt:lpstr>TYPES OF CHEMICAL REACTIONS</vt:lpstr>
      <vt:lpstr>Slide 25</vt:lpstr>
      <vt:lpstr>COMBUSTION REACTIONS</vt:lpstr>
      <vt:lpstr>ID Types Flow Chart</vt:lpstr>
      <vt:lpstr>ID Rxn Practice</vt:lpstr>
      <vt:lpstr>CHARACTERISTICS OF CHEMICAL EQUATIONS</vt:lpstr>
      <vt:lpstr>CHARACTERISTICS OF CHEMICAL EQUATIONS</vt:lpstr>
      <vt:lpstr>CHARACTERISTICS OF CHEMICAL EQUATIONS</vt:lpstr>
      <vt:lpstr>NEVER, NEVER, NEVER NEVER……….</vt:lpstr>
      <vt:lpstr>REMEMBER THE “HAPPY  SEVEN”</vt:lpstr>
      <vt:lpstr>CHARACTERISTICS OF CHEMICAL EQUATIONS</vt:lpstr>
      <vt:lpstr>Chemical Symbols</vt:lpstr>
      <vt:lpstr>SIGNIFICANCE OF A CHEMICAL REACTION</vt:lpstr>
      <vt:lpstr>SIGNIFICANCE OF A CHEMICAL REACTION</vt:lpstr>
      <vt:lpstr>Slide 38</vt:lpstr>
      <vt:lpstr>BALANCING CHEMICAL EQUATIONS</vt:lpstr>
      <vt:lpstr>BALANCING CHEMICAL EQUATIONS</vt:lpstr>
      <vt:lpstr>Meaning of Conservation of Mass in Balancing Equations</vt:lpstr>
      <vt:lpstr>Practice Problems</vt:lpstr>
      <vt:lpstr>More Practice…</vt:lpstr>
      <vt:lpstr>Combustion RXN Practice</vt:lpstr>
      <vt:lpstr>Starting with words, then balancing</vt:lpstr>
      <vt:lpstr>Part iI:  Product Prediction &amp; Solubility</vt:lpstr>
      <vt:lpstr>Product Prediction</vt:lpstr>
      <vt:lpstr>Slide 48</vt:lpstr>
      <vt:lpstr>Slide 49</vt:lpstr>
      <vt:lpstr>Predict products for the following synthesis RXNs</vt:lpstr>
      <vt:lpstr>Types of Decomposition Reactions</vt:lpstr>
      <vt:lpstr>Types of Decomposition Reactions</vt:lpstr>
      <vt:lpstr>Types of Decomposition Reactions</vt:lpstr>
      <vt:lpstr>Predict products for the following decomposition RXNs</vt:lpstr>
      <vt:lpstr>SINGLE-REPLACEMENT REACTIONS</vt:lpstr>
      <vt:lpstr>SINGLE-REPLACEMENT REACTIONS</vt:lpstr>
      <vt:lpstr>The Activity Series of the Metals</vt:lpstr>
      <vt:lpstr>The Activity Series of the Halogens</vt:lpstr>
      <vt:lpstr>Predict products for the following RXNs</vt:lpstr>
      <vt:lpstr>DOUBLE-REPLACEMENT REACTIONS</vt:lpstr>
      <vt:lpstr>Predict products for the following Double Replacement RXNs</vt:lpstr>
      <vt:lpstr>Solubility</vt:lpstr>
      <vt:lpstr>Slide 63</vt:lpstr>
      <vt:lpstr>General Solubility Rules</vt:lpstr>
      <vt:lpstr>Examples Predict the products and ID the precipitate if one forms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EQUATIONS AND REACTIONS</dc:title>
  <dc:creator>Julia Price</dc:creator>
  <cp:lastModifiedBy>Julia Price</cp:lastModifiedBy>
  <cp:revision>9</cp:revision>
  <dcterms:created xsi:type="dcterms:W3CDTF">2014-06-19T16:17:06Z</dcterms:created>
  <dcterms:modified xsi:type="dcterms:W3CDTF">2014-06-19T17:41:12Z</dcterms:modified>
</cp:coreProperties>
</file>