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8" r:id="rId3"/>
    <p:sldId id="259" r:id="rId4"/>
    <p:sldId id="260" r:id="rId5"/>
    <p:sldId id="261" r:id="rId6"/>
    <p:sldId id="262" r:id="rId7"/>
    <p:sldId id="264" r:id="rId8"/>
    <p:sldId id="308" r:id="rId9"/>
    <p:sldId id="265" r:id="rId10"/>
    <p:sldId id="266" r:id="rId11"/>
    <p:sldId id="267" r:id="rId12"/>
    <p:sldId id="268" r:id="rId13"/>
    <p:sldId id="269" r:id="rId14"/>
    <p:sldId id="270" r:id="rId15"/>
    <p:sldId id="271" r:id="rId16"/>
    <p:sldId id="305" r:id="rId17"/>
    <p:sldId id="293" r:id="rId18"/>
    <p:sldId id="295" r:id="rId19"/>
    <p:sldId id="272" r:id="rId20"/>
    <p:sldId id="273" r:id="rId21"/>
    <p:sldId id="274" r:id="rId22"/>
    <p:sldId id="307" r:id="rId23"/>
    <p:sldId id="275" r:id="rId24"/>
    <p:sldId id="276" r:id="rId25"/>
    <p:sldId id="294" r:id="rId26"/>
    <p:sldId id="277" r:id="rId27"/>
    <p:sldId id="306"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6" r:id="rId41"/>
    <p:sldId id="298" r:id="rId42"/>
    <p:sldId id="299" r:id="rId43"/>
    <p:sldId id="300" r:id="rId44"/>
    <p:sldId id="301" r:id="rId45"/>
    <p:sldId id="290" r:id="rId46"/>
    <p:sldId id="291" r:id="rId47"/>
    <p:sldId id="302" r:id="rId48"/>
    <p:sldId id="292" r:id="rId49"/>
    <p:sldId id="303"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0C638-2C51-468B-9627-D6661D0709AC}" type="datetimeFigureOut">
              <a:rPr lang="en-US" smtClean="0"/>
              <a:t>6/24/2014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E843F-2B9B-44FC-882F-0EC71349BB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099D54-D74B-49D1-B76F-7086AA166336}" type="slidenum">
              <a:rPr lang="en-US"/>
              <a:pPr/>
              <a:t>49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387436-C069-4841-AE9F-8BAF31BC1EC3}" type="slidenum">
              <a:rPr lang="en-US"/>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C56CA0-33E0-499E-94CD-7DEEB8175789}" type="slidenum">
              <a:rPr lang="en-US"/>
              <a:pPr/>
              <a:t>4</a:t>
            </a:fld>
            <a:endParaRPr 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80B034-1AE6-4FAE-A49B-3DA073862EF6}" type="slidenum">
              <a:rPr lang="en-US"/>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BBA590-9AD3-4C78-AC88-DB08A5F9991A}" type="slidenum">
              <a:rPr lang="en-US"/>
              <a:pPr/>
              <a:t>41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8295B-715F-4040-8DD5-57443B047D3F}" type="slidenum">
              <a:rPr lang="en-US"/>
              <a:pPr/>
              <a:t>42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232771-0329-4594-AB84-51F83A199E34}" type="slidenum">
              <a:rPr lang="en-US"/>
              <a:pPr/>
              <a:t>43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38A764-F065-4BD1-849F-69A45B5236EC}" type="slidenum">
              <a:rPr lang="en-US"/>
              <a:pPr/>
              <a:t>44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2C75CA-F3F3-4951-92AD-661BE7B3872B}" type="slidenum">
              <a:rPr lang="en-US"/>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BD71BC-2D9A-4702-9653-76D328FC78FC}" type="datetime1">
              <a:rPr lang="en-US" smtClean="0"/>
              <a:t>6/24/2014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7E83B6D-7DAD-4D37-8B36-5DD61C8EC3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7ABF3A-41EF-4893-AB04-369F9CF49753}" type="datetime1">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3B6D-7DAD-4D37-8B36-5DD61C8EC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62BF2C8-1877-4771-A3ED-6970AA4040E1}" type="datetime1">
              <a:rPr lang="en-US" smtClean="0"/>
              <a:t>6/24/2014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7E83B6D-7DAD-4D37-8B36-5DD61C8EC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5EF18E-B621-4FD5-8D62-844B453204CE}" type="datetime1">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7E83B6D-7DAD-4D37-8B36-5DD61C8EC35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F7785F-05D9-4808-91D8-476B2114F9E9}" type="datetime1">
              <a:rPr lang="en-US" smtClean="0"/>
              <a:t>6/24/2014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7E83B6D-7DAD-4D37-8B36-5DD61C8EC35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7172859-CF16-4040-AA11-448A954CE0AC}" type="datetime1">
              <a:rPr lang="en-US" smtClean="0"/>
              <a:t>6/24/2014</a:t>
            </a:fld>
            <a:endParaRPr lang="en-US"/>
          </a:p>
        </p:txBody>
      </p:sp>
      <p:sp>
        <p:nvSpPr>
          <p:cNvPr id="10" name="Slide Number Placeholder 9"/>
          <p:cNvSpPr>
            <a:spLocks noGrp="1"/>
          </p:cNvSpPr>
          <p:nvPr>
            <p:ph type="sldNum" sz="quarter" idx="16"/>
          </p:nvPr>
        </p:nvSpPr>
        <p:spPr/>
        <p:txBody>
          <a:bodyPr rtlCol="0"/>
          <a:lstStyle/>
          <a:p>
            <a:fld id="{67E83B6D-7DAD-4D37-8B36-5DD61C8EC35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7E2D0A0-44F5-4F9C-980A-509626855469}" type="datetime1">
              <a:rPr lang="en-US" smtClean="0"/>
              <a:t>6/24/2014</a:t>
            </a:fld>
            <a:endParaRPr lang="en-US"/>
          </a:p>
        </p:txBody>
      </p:sp>
      <p:sp>
        <p:nvSpPr>
          <p:cNvPr id="12" name="Slide Number Placeholder 11"/>
          <p:cNvSpPr>
            <a:spLocks noGrp="1"/>
          </p:cNvSpPr>
          <p:nvPr>
            <p:ph type="sldNum" sz="quarter" idx="16"/>
          </p:nvPr>
        </p:nvSpPr>
        <p:spPr/>
        <p:txBody>
          <a:bodyPr rtlCol="0"/>
          <a:lstStyle/>
          <a:p>
            <a:fld id="{67E83B6D-7DAD-4D37-8B36-5DD61C8EC35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ECEDCB-1390-4941-9F82-08A9EBC34679}" type="datetime1">
              <a:rPr lang="en-US" smtClean="0"/>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7E83B6D-7DAD-4D37-8B36-5DD61C8EC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B57E3-B116-423A-BAB8-2B5784202B75}" type="datetime1">
              <a:rPr lang="en-US" smtClean="0"/>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7E83B6D-7DAD-4D37-8B36-5DD61C8EC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B5E66B8-C65F-4B8F-8262-E13F0860D10C}" type="datetime1">
              <a:rPr lang="en-US" smtClean="0"/>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7E83B6D-7DAD-4D37-8B36-5DD61C8EC35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6FDA2CD-B5E3-4AE2-A683-05A94E270677}" type="datetime1">
              <a:rPr lang="en-US" smtClean="0"/>
              <a:t>6/24/2014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7E83B6D-7DAD-4D37-8B36-5DD61C8EC35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3A3CB41-F949-452D-840E-4A2945636F71}" type="datetime1">
              <a:rPr lang="en-US" smtClean="0"/>
              <a:t>6/24/2014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7E83B6D-7DAD-4D37-8B36-5DD61C8EC35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STOICHIOMETRY!!!!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81000" y="609600"/>
            <a:ext cx="8305800" cy="5257800"/>
          </a:xfrm>
          <a:noFill/>
          <a:ln/>
        </p:spPr>
        <p:txBody>
          <a:bodyPr/>
          <a:lstStyle/>
          <a:p>
            <a:pPr>
              <a:buFontTx/>
              <a:buNone/>
            </a:pPr>
            <a:endParaRPr lang="en-US" sz="3000" b="1" baseline="-25000" dirty="0" smtClean="0"/>
          </a:p>
          <a:p>
            <a:pPr>
              <a:buFontTx/>
              <a:buNone/>
            </a:pPr>
            <a:endParaRPr lang="en-US" sz="3000" b="1" baseline="-25000" dirty="0" smtClean="0"/>
          </a:p>
          <a:p>
            <a:pPr>
              <a:buFontTx/>
              <a:buNone/>
            </a:pPr>
            <a:endParaRPr lang="en-US" sz="3000" b="1" baseline="-25000" dirty="0"/>
          </a:p>
          <a:p>
            <a:pPr algn="ctr">
              <a:buFontTx/>
              <a:buNone/>
            </a:pPr>
            <a:r>
              <a:rPr lang="en-US" sz="3000" b="1" dirty="0" smtClean="0"/>
              <a:t>4 Fe  +   3 O</a:t>
            </a:r>
            <a:r>
              <a:rPr lang="en-US" sz="3000" b="1" baseline="-25000" dirty="0" smtClean="0"/>
              <a:t>2</a:t>
            </a:r>
            <a:r>
              <a:rPr lang="en-US" sz="3000" b="1" dirty="0" smtClean="0"/>
              <a:t>            2 Fe</a:t>
            </a:r>
            <a:r>
              <a:rPr lang="en-US" sz="3000" b="1" baseline="-25000" dirty="0" smtClean="0"/>
              <a:t>2</a:t>
            </a:r>
            <a:r>
              <a:rPr lang="en-US" sz="3000" b="1" dirty="0" smtClean="0"/>
              <a:t>O</a:t>
            </a:r>
            <a:r>
              <a:rPr lang="en-US" sz="3000" b="1" baseline="-25000" dirty="0" smtClean="0"/>
              <a:t>3</a:t>
            </a:r>
            <a:endParaRPr lang="en-US" sz="3000" b="1" u="sng" dirty="0" smtClean="0"/>
          </a:p>
          <a:p>
            <a:pPr>
              <a:buNone/>
            </a:pPr>
            <a:endParaRPr lang="en-US" sz="3000" b="1" dirty="0" smtClean="0">
              <a:solidFill>
                <a:srgbClr val="66FF33"/>
              </a:solidFill>
            </a:endParaRPr>
          </a:p>
          <a:p>
            <a:pPr>
              <a:buNone/>
            </a:pPr>
            <a:r>
              <a:rPr lang="en-US" sz="3000" b="1" dirty="0" smtClean="0">
                <a:solidFill>
                  <a:srgbClr val="66FF33"/>
                </a:solidFill>
              </a:rPr>
              <a:t>O</a:t>
            </a:r>
            <a:r>
              <a:rPr lang="en-US" sz="3000" b="1" baseline="-25000" dirty="0" smtClean="0">
                <a:solidFill>
                  <a:srgbClr val="66FF33"/>
                </a:solidFill>
              </a:rPr>
              <a:t>2</a:t>
            </a:r>
            <a:r>
              <a:rPr lang="en-US" sz="3000" b="1" dirty="0" smtClean="0">
                <a:solidFill>
                  <a:srgbClr val="66FF33"/>
                </a:solidFill>
              </a:rPr>
              <a:t> </a:t>
            </a:r>
            <a:r>
              <a:rPr lang="en-US" sz="3000" b="1" dirty="0" smtClean="0">
                <a:solidFill>
                  <a:srgbClr val="66FF33"/>
                </a:solidFill>
              </a:rPr>
              <a:t>and Fe</a:t>
            </a:r>
            <a:r>
              <a:rPr lang="en-US" sz="3000" b="1" baseline="-25000" dirty="0" smtClean="0">
                <a:solidFill>
                  <a:srgbClr val="66FF33"/>
                </a:solidFill>
              </a:rPr>
              <a:t>2</a:t>
            </a:r>
            <a:r>
              <a:rPr lang="en-US" sz="3000" b="1" dirty="0" smtClean="0">
                <a:solidFill>
                  <a:srgbClr val="66FF33"/>
                </a:solidFill>
              </a:rPr>
              <a:t>O</a:t>
            </a:r>
            <a:r>
              <a:rPr lang="en-US" sz="3000" b="1" baseline="-25000" dirty="0" smtClean="0">
                <a:solidFill>
                  <a:srgbClr val="66FF33"/>
                </a:solidFill>
              </a:rPr>
              <a:t>3</a:t>
            </a:r>
          </a:p>
          <a:p>
            <a:pPr>
              <a:buFontTx/>
              <a:buNone/>
            </a:pPr>
            <a:endParaRPr lang="en-US" sz="3000" b="1" u="sng" dirty="0" smtClean="0"/>
          </a:p>
          <a:p>
            <a:pPr>
              <a:buFontTx/>
              <a:buNone/>
            </a:pPr>
            <a:r>
              <a:rPr lang="en-US" sz="3000" b="1" u="sng" dirty="0"/>
              <a:t>	3 mol O</a:t>
            </a:r>
            <a:r>
              <a:rPr lang="en-US" sz="3000" b="1" u="sng" baseline="-25000" dirty="0"/>
              <a:t>2</a:t>
            </a:r>
            <a:r>
              <a:rPr lang="en-US" sz="3000" b="1" dirty="0"/>
              <a:t>		and		</a:t>
            </a:r>
            <a:r>
              <a:rPr lang="en-US" sz="3000" b="1" u="sng" dirty="0"/>
              <a:t>2 mol Fe</a:t>
            </a:r>
            <a:r>
              <a:rPr lang="en-US" sz="3000" b="1" u="sng" baseline="-25000" dirty="0"/>
              <a:t>2</a:t>
            </a:r>
            <a:r>
              <a:rPr lang="en-US" sz="3000" b="1" u="sng" dirty="0"/>
              <a:t>O</a:t>
            </a:r>
            <a:r>
              <a:rPr lang="en-US" sz="3000" b="1" u="sng" baseline="-25000" dirty="0"/>
              <a:t>3</a:t>
            </a:r>
            <a:endParaRPr lang="en-US" sz="3000" b="1" dirty="0"/>
          </a:p>
          <a:p>
            <a:pPr>
              <a:buFontTx/>
              <a:buNone/>
            </a:pPr>
            <a:r>
              <a:rPr lang="en-US" sz="3000" b="1" dirty="0"/>
              <a:t>	2 mol Fe</a:t>
            </a:r>
            <a:r>
              <a:rPr lang="en-US" sz="3000" b="1" baseline="-25000" dirty="0"/>
              <a:t>2</a:t>
            </a:r>
            <a:r>
              <a:rPr lang="en-US" sz="3000" b="1" dirty="0"/>
              <a:t>O</a:t>
            </a:r>
            <a:r>
              <a:rPr lang="en-US" sz="3000" b="1" baseline="-25000" dirty="0"/>
              <a:t>3</a:t>
            </a:r>
            <a:r>
              <a:rPr lang="en-US" sz="3000" b="1" dirty="0"/>
              <a:t>			</a:t>
            </a:r>
            <a:r>
              <a:rPr lang="en-US" sz="3000" b="1" dirty="0" smtClean="0"/>
              <a:t>3 </a:t>
            </a:r>
            <a:r>
              <a:rPr lang="en-US" sz="3000" b="1" dirty="0"/>
              <a:t>mol O</a:t>
            </a:r>
            <a:r>
              <a:rPr lang="en-US" sz="3000" b="1" baseline="-25000" dirty="0"/>
              <a:t>2</a:t>
            </a:r>
          </a:p>
        </p:txBody>
      </p:sp>
      <p:sp>
        <p:nvSpPr>
          <p:cNvPr id="5" name="Line 4"/>
          <p:cNvSpPr>
            <a:spLocks noChangeShapeType="1"/>
          </p:cNvSpPr>
          <p:nvPr/>
        </p:nvSpPr>
        <p:spPr bwMode="auto">
          <a:xfrm>
            <a:off x="4572000" y="2057400"/>
            <a:ext cx="838200" cy="0"/>
          </a:xfrm>
          <a:prstGeom prst="line">
            <a:avLst/>
          </a:prstGeom>
          <a:noFill/>
          <a:ln w="28575">
            <a:solidFill>
              <a:schemeClr val="hlink"/>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12648" y="152400"/>
            <a:ext cx="8153400" cy="990600"/>
          </a:xfrm>
          <a:ln w="38100">
            <a:solidFill>
              <a:schemeClr val="hlink"/>
            </a:solidFill>
          </a:ln>
        </p:spPr>
        <p:txBody>
          <a:bodyPr/>
          <a:lstStyle/>
          <a:p>
            <a:r>
              <a:rPr lang="en-US" sz="4000" b="1"/>
              <a:t>Learning Check S1</a:t>
            </a:r>
            <a:endParaRPr lang="en-US"/>
          </a:p>
        </p:txBody>
      </p:sp>
      <p:sp>
        <p:nvSpPr>
          <p:cNvPr id="48131" name="Rectangle 3"/>
          <p:cNvSpPr>
            <a:spLocks noGrp="1" noChangeArrowheads="1"/>
          </p:cNvSpPr>
          <p:nvPr>
            <p:ph type="body" idx="1"/>
          </p:nvPr>
        </p:nvSpPr>
        <p:spPr>
          <a:xfrm>
            <a:off x="381000" y="1981200"/>
            <a:ext cx="8534400" cy="4648200"/>
          </a:xfrm>
        </p:spPr>
        <p:txBody>
          <a:bodyPr/>
          <a:lstStyle/>
          <a:p>
            <a:pPr>
              <a:buFontTx/>
              <a:buNone/>
            </a:pPr>
            <a:r>
              <a:rPr lang="en-US" sz="3000" b="1"/>
              <a:t>		3 H</a:t>
            </a:r>
            <a:r>
              <a:rPr lang="en-US" sz="3000" b="1" baseline="-25000"/>
              <a:t>2</a:t>
            </a:r>
            <a:r>
              <a:rPr lang="en-US" sz="3000" b="1"/>
              <a:t>(g)   +   N</a:t>
            </a:r>
            <a:r>
              <a:rPr lang="en-US" sz="3000" b="1" baseline="-25000"/>
              <a:t>2</a:t>
            </a:r>
            <a:r>
              <a:rPr lang="en-US" sz="3000" b="1"/>
              <a:t>(g)                2 NH</a:t>
            </a:r>
            <a:r>
              <a:rPr lang="en-US" sz="3000" b="1" baseline="-25000"/>
              <a:t>3</a:t>
            </a:r>
            <a:r>
              <a:rPr lang="en-US" sz="3000" b="1"/>
              <a:t>(g)</a:t>
            </a:r>
          </a:p>
          <a:p>
            <a:pPr>
              <a:lnSpc>
                <a:spcPct val="0"/>
              </a:lnSpc>
              <a:buFontTx/>
              <a:buNone/>
            </a:pPr>
            <a:endParaRPr lang="en-US" sz="3000" b="1"/>
          </a:p>
          <a:p>
            <a:pPr>
              <a:lnSpc>
                <a:spcPct val="110000"/>
              </a:lnSpc>
              <a:buFontTx/>
              <a:buNone/>
            </a:pPr>
            <a:r>
              <a:rPr lang="en-US" sz="3000" b="1"/>
              <a:t>A. A mol factor for H</a:t>
            </a:r>
            <a:r>
              <a:rPr lang="en-US" sz="3000" b="1" baseline="-25000"/>
              <a:t>2 </a:t>
            </a:r>
            <a:r>
              <a:rPr lang="en-US" sz="3000" b="1"/>
              <a:t>and N</a:t>
            </a:r>
            <a:r>
              <a:rPr lang="en-US" sz="3000" b="1" baseline="-25000"/>
              <a:t>2</a:t>
            </a:r>
            <a:r>
              <a:rPr lang="en-US" sz="3000" b="1"/>
              <a:t> is</a:t>
            </a:r>
          </a:p>
          <a:p>
            <a:pPr>
              <a:lnSpc>
                <a:spcPct val="110000"/>
              </a:lnSpc>
              <a:buFontTx/>
              <a:buNone/>
            </a:pPr>
            <a:r>
              <a:rPr lang="en-US" sz="2900" b="1">
                <a:solidFill>
                  <a:srgbClr val="FF9900"/>
                </a:solidFill>
              </a:rPr>
              <a:t>1)  </a:t>
            </a:r>
            <a:r>
              <a:rPr lang="en-US" sz="2900" b="1" u="sng">
                <a:solidFill>
                  <a:srgbClr val="FF9900"/>
                </a:solidFill>
              </a:rPr>
              <a:t>  3 mol N</a:t>
            </a:r>
            <a:r>
              <a:rPr lang="en-US" sz="2900" b="1" u="sng" baseline="-25000">
                <a:solidFill>
                  <a:srgbClr val="FF9900"/>
                </a:solidFill>
              </a:rPr>
              <a:t>2</a:t>
            </a:r>
            <a:r>
              <a:rPr lang="en-US" sz="2900" b="1" baseline="-25000">
                <a:solidFill>
                  <a:srgbClr val="FF9900"/>
                </a:solidFill>
              </a:rPr>
              <a:t>         </a:t>
            </a:r>
            <a:r>
              <a:rPr lang="en-US" sz="2900" b="1">
                <a:solidFill>
                  <a:srgbClr val="FF9900"/>
                </a:solidFill>
              </a:rPr>
              <a:t>2)  </a:t>
            </a:r>
            <a:r>
              <a:rPr lang="en-US" sz="2900" b="1" u="sng">
                <a:solidFill>
                  <a:srgbClr val="FF9900"/>
                </a:solidFill>
              </a:rPr>
              <a:t> 1 mol N</a:t>
            </a:r>
            <a:r>
              <a:rPr lang="en-US" sz="2900" b="1" baseline="-25000">
                <a:solidFill>
                  <a:srgbClr val="FF9900"/>
                </a:solidFill>
              </a:rPr>
              <a:t>2</a:t>
            </a:r>
            <a:r>
              <a:rPr lang="en-US" sz="2900" b="1">
                <a:solidFill>
                  <a:srgbClr val="FF9900"/>
                </a:solidFill>
              </a:rPr>
              <a:t>         3) </a:t>
            </a:r>
            <a:r>
              <a:rPr lang="en-US" sz="2900" b="1" u="sng">
                <a:solidFill>
                  <a:srgbClr val="FF9900"/>
                </a:solidFill>
              </a:rPr>
              <a:t> 1 mol N</a:t>
            </a:r>
            <a:r>
              <a:rPr lang="en-US" sz="2900" b="1" u="sng" baseline="-25000">
                <a:solidFill>
                  <a:srgbClr val="FF9900"/>
                </a:solidFill>
              </a:rPr>
              <a:t>2</a:t>
            </a:r>
            <a:endParaRPr lang="en-US" sz="2900" b="1">
              <a:solidFill>
                <a:srgbClr val="FF9900"/>
              </a:solidFill>
            </a:endParaRPr>
          </a:p>
          <a:p>
            <a:pPr>
              <a:lnSpc>
                <a:spcPct val="110000"/>
              </a:lnSpc>
              <a:buFontTx/>
              <a:buNone/>
            </a:pPr>
            <a:r>
              <a:rPr lang="en-US" sz="3000" b="1">
                <a:solidFill>
                  <a:srgbClr val="FF9900"/>
                </a:solidFill>
              </a:rPr>
              <a:t>	   1 mol H</a:t>
            </a:r>
            <a:r>
              <a:rPr lang="en-US" sz="3000" b="1" baseline="-25000">
                <a:solidFill>
                  <a:srgbClr val="FF9900"/>
                </a:solidFill>
              </a:rPr>
              <a:t>2</a:t>
            </a:r>
            <a:r>
              <a:rPr lang="en-US" sz="3000" b="1">
                <a:solidFill>
                  <a:srgbClr val="FF9900"/>
                </a:solidFill>
              </a:rPr>
              <a:t>            3 mol H</a:t>
            </a:r>
            <a:r>
              <a:rPr lang="en-US" sz="3000" b="1" baseline="-25000">
                <a:solidFill>
                  <a:srgbClr val="FF9900"/>
                </a:solidFill>
              </a:rPr>
              <a:t>2</a:t>
            </a:r>
            <a:r>
              <a:rPr lang="en-US" sz="3000" b="1">
                <a:solidFill>
                  <a:srgbClr val="FF9900"/>
                </a:solidFill>
              </a:rPr>
              <a:t>             2 mol H</a:t>
            </a:r>
            <a:r>
              <a:rPr lang="en-US" sz="3000" b="1" baseline="-25000">
                <a:solidFill>
                  <a:srgbClr val="FF9900"/>
                </a:solidFill>
              </a:rPr>
              <a:t>2</a:t>
            </a:r>
            <a:endParaRPr lang="en-US" sz="3000" b="1"/>
          </a:p>
          <a:p>
            <a:pPr>
              <a:lnSpc>
                <a:spcPct val="60000"/>
              </a:lnSpc>
              <a:buFontTx/>
              <a:buNone/>
            </a:pPr>
            <a:endParaRPr lang="en-US" sz="3000" b="1"/>
          </a:p>
          <a:p>
            <a:pPr>
              <a:lnSpc>
                <a:spcPct val="110000"/>
              </a:lnSpc>
              <a:buFontTx/>
              <a:buNone/>
            </a:pPr>
            <a:r>
              <a:rPr lang="en-US" sz="3000" b="1"/>
              <a:t>B. A mol factor for NH</a:t>
            </a:r>
            <a:r>
              <a:rPr lang="en-US" sz="3000" b="1" baseline="-25000"/>
              <a:t>3</a:t>
            </a:r>
            <a:r>
              <a:rPr lang="en-US" sz="3000" b="1"/>
              <a:t> and H</a:t>
            </a:r>
            <a:r>
              <a:rPr lang="en-US" sz="3000" b="1" baseline="-25000"/>
              <a:t>2</a:t>
            </a:r>
            <a:r>
              <a:rPr lang="en-US" sz="3000" b="1"/>
              <a:t> is</a:t>
            </a:r>
          </a:p>
          <a:p>
            <a:pPr>
              <a:lnSpc>
                <a:spcPct val="110000"/>
              </a:lnSpc>
              <a:buFontTx/>
              <a:buNone/>
            </a:pPr>
            <a:r>
              <a:rPr lang="en-US" sz="2900" b="1">
                <a:solidFill>
                  <a:srgbClr val="FF9900"/>
                </a:solidFill>
              </a:rPr>
              <a:t>1)  </a:t>
            </a:r>
            <a:r>
              <a:rPr lang="en-US" sz="2900" b="1" u="sng">
                <a:solidFill>
                  <a:srgbClr val="FF9900"/>
                </a:solidFill>
              </a:rPr>
              <a:t>  1 mol H</a:t>
            </a:r>
            <a:r>
              <a:rPr lang="en-US" sz="2900" b="1" baseline="-25000">
                <a:solidFill>
                  <a:srgbClr val="FF9900"/>
                </a:solidFill>
              </a:rPr>
              <a:t>2         </a:t>
            </a:r>
            <a:r>
              <a:rPr lang="en-US" sz="2900" b="1">
                <a:solidFill>
                  <a:srgbClr val="FF9900"/>
                </a:solidFill>
              </a:rPr>
              <a:t>2)  </a:t>
            </a:r>
            <a:r>
              <a:rPr lang="en-US" sz="2900" b="1" u="sng">
                <a:solidFill>
                  <a:srgbClr val="FF9900"/>
                </a:solidFill>
              </a:rPr>
              <a:t> 2 mol NH</a:t>
            </a:r>
            <a:r>
              <a:rPr lang="en-US" sz="2900" b="1" baseline="-25000">
                <a:solidFill>
                  <a:srgbClr val="FF9900"/>
                </a:solidFill>
              </a:rPr>
              <a:t>3</a:t>
            </a:r>
            <a:r>
              <a:rPr lang="en-US" sz="2900" b="1">
                <a:solidFill>
                  <a:srgbClr val="FF9900"/>
                </a:solidFill>
              </a:rPr>
              <a:t>      3) </a:t>
            </a:r>
            <a:r>
              <a:rPr lang="en-US" sz="2900" b="1" u="sng">
                <a:solidFill>
                  <a:srgbClr val="FF9900"/>
                </a:solidFill>
              </a:rPr>
              <a:t> 3 mol N</a:t>
            </a:r>
            <a:r>
              <a:rPr lang="en-US" sz="2900" b="1" u="sng" baseline="-25000">
                <a:solidFill>
                  <a:srgbClr val="FF9900"/>
                </a:solidFill>
              </a:rPr>
              <a:t>2</a:t>
            </a:r>
            <a:endParaRPr lang="en-US" sz="2900" b="1">
              <a:solidFill>
                <a:srgbClr val="FF9900"/>
              </a:solidFill>
            </a:endParaRPr>
          </a:p>
          <a:p>
            <a:pPr>
              <a:lnSpc>
                <a:spcPct val="110000"/>
              </a:lnSpc>
              <a:buFontTx/>
              <a:buNone/>
            </a:pPr>
            <a:r>
              <a:rPr lang="en-US" sz="3000" b="1">
                <a:solidFill>
                  <a:srgbClr val="FF9900"/>
                </a:solidFill>
              </a:rPr>
              <a:t>	   2 mol NH</a:t>
            </a:r>
            <a:r>
              <a:rPr lang="en-US" sz="3000" b="1" baseline="-25000">
                <a:solidFill>
                  <a:srgbClr val="FF9900"/>
                </a:solidFill>
              </a:rPr>
              <a:t>3</a:t>
            </a:r>
            <a:r>
              <a:rPr lang="en-US" sz="3000" b="1">
                <a:solidFill>
                  <a:srgbClr val="FF9900"/>
                </a:solidFill>
              </a:rPr>
              <a:t>         3 mol H</a:t>
            </a:r>
            <a:r>
              <a:rPr lang="en-US" sz="3000" b="1" baseline="-25000">
                <a:solidFill>
                  <a:srgbClr val="FF9900"/>
                </a:solidFill>
              </a:rPr>
              <a:t>2</a:t>
            </a:r>
            <a:r>
              <a:rPr lang="en-US" sz="3000" b="1">
                <a:solidFill>
                  <a:srgbClr val="FF9900"/>
                </a:solidFill>
              </a:rPr>
              <a:t>             2 mol NH</a:t>
            </a:r>
            <a:r>
              <a:rPr lang="en-US" sz="3000" b="1" baseline="-25000">
                <a:solidFill>
                  <a:srgbClr val="FF9900"/>
                </a:solidFill>
              </a:rPr>
              <a:t>3</a:t>
            </a:r>
            <a:endParaRPr lang="en-US" sz="3000" b="1"/>
          </a:p>
          <a:p>
            <a:pPr>
              <a:buFontTx/>
              <a:buNone/>
            </a:pPr>
            <a:endParaRPr lang="en-US"/>
          </a:p>
          <a:p>
            <a:pPr>
              <a:buFontTx/>
              <a:buNone/>
            </a:pPr>
            <a:endParaRPr lang="en-US"/>
          </a:p>
        </p:txBody>
      </p:sp>
      <p:sp>
        <p:nvSpPr>
          <p:cNvPr id="48132" name="Line 4"/>
          <p:cNvSpPr>
            <a:spLocks noChangeShapeType="1"/>
          </p:cNvSpPr>
          <p:nvPr/>
        </p:nvSpPr>
        <p:spPr bwMode="auto">
          <a:xfrm>
            <a:off x="4495800" y="2286000"/>
            <a:ext cx="1295400" cy="0"/>
          </a:xfrm>
          <a:prstGeom prst="line">
            <a:avLst/>
          </a:prstGeom>
          <a:noFill/>
          <a:ln w="28575">
            <a:solidFill>
              <a:srgbClr val="FF9900"/>
            </a:solidFill>
            <a:round/>
            <a:headEnd type="none" w="sm" len="sm"/>
            <a:tailEnd type="triangl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8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12648" y="152400"/>
            <a:ext cx="8153400" cy="990600"/>
          </a:xfrm>
          <a:ln w="38100">
            <a:solidFill>
              <a:schemeClr val="hlink"/>
            </a:solidFill>
          </a:ln>
        </p:spPr>
        <p:txBody>
          <a:bodyPr/>
          <a:lstStyle/>
          <a:p>
            <a:r>
              <a:rPr lang="en-US" sz="4000" b="1"/>
              <a:t>Solution S1</a:t>
            </a:r>
            <a:endParaRPr lang="en-US"/>
          </a:p>
        </p:txBody>
      </p:sp>
      <p:sp>
        <p:nvSpPr>
          <p:cNvPr id="69635" name="Rectangle 3"/>
          <p:cNvSpPr>
            <a:spLocks noGrp="1" noChangeArrowheads="1"/>
          </p:cNvSpPr>
          <p:nvPr>
            <p:ph type="body" idx="1"/>
          </p:nvPr>
        </p:nvSpPr>
        <p:spPr>
          <a:xfrm>
            <a:off x="381000" y="1981200"/>
            <a:ext cx="8534400" cy="4648200"/>
          </a:xfrm>
        </p:spPr>
        <p:txBody>
          <a:bodyPr/>
          <a:lstStyle/>
          <a:p>
            <a:pPr>
              <a:buFontTx/>
              <a:buNone/>
            </a:pPr>
            <a:r>
              <a:rPr lang="en-US" sz="3000" b="1"/>
              <a:t>		3 H</a:t>
            </a:r>
            <a:r>
              <a:rPr lang="en-US" sz="3000" b="1" baseline="-25000"/>
              <a:t>2</a:t>
            </a:r>
            <a:r>
              <a:rPr lang="en-US" sz="3000" b="1"/>
              <a:t>(g)   +   N</a:t>
            </a:r>
            <a:r>
              <a:rPr lang="en-US" sz="3000" b="1" baseline="-25000"/>
              <a:t>2</a:t>
            </a:r>
            <a:r>
              <a:rPr lang="en-US" sz="3000" b="1"/>
              <a:t>(g)                2 NH</a:t>
            </a:r>
            <a:r>
              <a:rPr lang="en-US" sz="3000" b="1" baseline="-25000"/>
              <a:t>3</a:t>
            </a:r>
            <a:r>
              <a:rPr lang="en-US" sz="3000" b="1"/>
              <a:t>(g)</a:t>
            </a:r>
          </a:p>
          <a:p>
            <a:pPr>
              <a:lnSpc>
                <a:spcPct val="0"/>
              </a:lnSpc>
              <a:buFontTx/>
              <a:buNone/>
            </a:pPr>
            <a:endParaRPr lang="en-US" sz="3000" b="1"/>
          </a:p>
          <a:p>
            <a:pPr>
              <a:lnSpc>
                <a:spcPct val="110000"/>
              </a:lnSpc>
              <a:buFontTx/>
              <a:buNone/>
            </a:pPr>
            <a:r>
              <a:rPr lang="en-US" sz="3000" b="1"/>
              <a:t>A. A mol factor for H</a:t>
            </a:r>
            <a:r>
              <a:rPr lang="en-US" sz="3000" b="1" baseline="-25000"/>
              <a:t>2 </a:t>
            </a:r>
            <a:r>
              <a:rPr lang="en-US" sz="3000" b="1"/>
              <a:t>and N</a:t>
            </a:r>
            <a:r>
              <a:rPr lang="en-US" sz="3000" b="1" baseline="-25000"/>
              <a:t>2</a:t>
            </a:r>
            <a:r>
              <a:rPr lang="en-US" sz="3000" b="1"/>
              <a:t> is</a:t>
            </a:r>
          </a:p>
          <a:p>
            <a:pPr>
              <a:lnSpc>
                <a:spcPct val="120000"/>
              </a:lnSpc>
              <a:buFontTx/>
              <a:buNone/>
            </a:pPr>
            <a:r>
              <a:rPr lang="en-US" sz="2900" b="1">
                <a:solidFill>
                  <a:srgbClr val="FF9900"/>
                </a:solidFill>
              </a:rPr>
              <a:t>	2)  </a:t>
            </a:r>
            <a:r>
              <a:rPr lang="en-US" sz="2900" b="1" u="sng">
                <a:solidFill>
                  <a:srgbClr val="FF9900"/>
                </a:solidFill>
              </a:rPr>
              <a:t>1 mol N</a:t>
            </a:r>
            <a:r>
              <a:rPr lang="en-US" sz="2900" b="1" baseline="-25000">
                <a:solidFill>
                  <a:srgbClr val="FF9900"/>
                </a:solidFill>
              </a:rPr>
              <a:t>2</a:t>
            </a:r>
            <a:endParaRPr lang="en-US" sz="2900" b="1">
              <a:solidFill>
                <a:srgbClr val="FF9900"/>
              </a:solidFill>
            </a:endParaRPr>
          </a:p>
          <a:p>
            <a:pPr>
              <a:lnSpc>
                <a:spcPct val="120000"/>
              </a:lnSpc>
              <a:buFontTx/>
              <a:buNone/>
            </a:pPr>
            <a:r>
              <a:rPr lang="en-US" sz="3000" b="1">
                <a:solidFill>
                  <a:srgbClr val="FF9900"/>
                </a:solidFill>
              </a:rPr>
              <a:t>	  	3 mol H</a:t>
            </a:r>
            <a:r>
              <a:rPr lang="en-US" sz="3000" b="1" baseline="-25000">
                <a:solidFill>
                  <a:srgbClr val="FF9900"/>
                </a:solidFill>
              </a:rPr>
              <a:t>2</a:t>
            </a:r>
            <a:endParaRPr lang="en-US" sz="3000" b="1"/>
          </a:p>
          <a:p>
            <a:pPr>
              <a:lnSpc>
                <a:spcPct val="110000"/>
              </a:lnSpc>
              <a:buFontTx/>
              <a:buNone/>
            </a:pPr>
            <a:r>
              <a:rPr lang="en-US" sz="3000" b="1"/>
              <a:t>B. A mol factor for NH</a:t>
            </a:r>
            <a:r>
              <a:rPr lang="en-US" sz="3000" b="1" baseline="-25000"/>
              <a:t>3</a:t>
            </a:r>
            <a:r>
              <a:rPr lang="en-US" sz="3000" b="1"/>
              <a:t> and H</a:t>
            </a:r>
            <a:r>
              <a:rPr lang="en-US" sz="3000" b="1" baseline="-25000"/>
              <a:t>2</a:t>
            </a:r>
            <a:r>
              <a:rPr lang="en-US" sz="3000" b="1"/>
              <a:t> is</a:t>
            </a:r>
          </a:p>
          <a:p>
            <a:pPr>
              <a:lnSpc>
                <a:spcPct val="130000"/>
              </a:lnSpc>
              <a:buFontTx/>
              <a:buNone/>
            </a:pPr>
            <a:r>
              <a:rPr lang="en-US" sz="2900" b="1">
                <a:solidFill>
                  <a:srgbClr val="FF9900"/>
                </a:solidFill>
              </a:rPr>
              <a:t>	2)  </a:t>
            </a:r>
            <a:r>
              <a:rPr lang="en-US" sz="2900" b="1" u="sng">
                <a:solidFill>
                  <a:srgbClr val="FF9900"/>
                </a:solidFill>
              </a:rPr>
              <a:t>2 mol NH</a:t>
            </a:r>
            <a:r>
              <a:rPr lang="en-US" sz="2900" b="1" baseline="-25000">
                <a:solidFill>
                  <a:srgbClr val="FF9900"/>
                </a:solidFill>
              </a:rPr>
              <a:t>3</a:t>
            </a:r>
            <a:endParaRPr lang="en-US" sz="2900" b="1">
              <a:solidFill>
                <a:srgbClr val="FF9900"/>
              </a:solidFill>
            </a:endParaRPr>
          </a:p>
          <a:p>
            <a:pPr>
              <a:lnSpc>
                <a:spcPct val="130000"/>
              </a:lnSpc>
              <a:buFontTx/>
              <a:buNone/>
            </a:pPr>
            <a:r>
              <a:rPr lang="en-US" sz="3000" b="1">
                <a:solidFill>
                  <a:srgbClr val="FF9900"/>
                </a:solidFill>
              </a:rPr>
              <a:t>    	3 mol H</a:t>
            </a:r>
            <a:r>
              <a:rPr lang="en-US" sz="3000" b="1" baseline="-25000">
                <a:solidFill>
                  <a:srgbClr val="FF9900"/>
                </a:solidFill>
              </a:rPr>
              <a:t>2</a:t>
            </a:r>
            <a:endParaRPr lang="en-US"/>
          </a:p>
          <a:p>
            <a:pPr>
              <a:buFontTx/>
              <a:buNone/>
            </a:pPr>
            <a:endParaRPr lang="en-US"/>
          </a:p>
        </p:txBody>
      </p:sp>
      <p:sp>
        <p:nvSpPr>
          <p:cNvPr id="69636" name="Line 4"/>
          <p:cNvSpPr>
            <a:spLocks noChangeShapeType="1"/>
          </p:cNvSpPr>
          <p:nvPr/>
        </p:nvSpPr>
        <p:spPr bwMode="auto">
          <a:xfrm>
            <a:off x="4495800" y="2286000"/>
            <a:ext cx="1295400" cy="0"/>
          </a:xfrm>
          <a:prstGeom prst="line">
            <a:avLst/>
          </a:prstGeom>
          <a:noFill/>
          <a:ln w="28575">
            <a:solidFill>
              <a:srgbClr val="FF9900"/>
            </a:solidFill>
            <a:round/>
            <a:headEnd type="none" w="sm" len="sm"/>
            <a:tailEnd type="triangl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3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96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47625"/>
            <a:ext cx="7672388" cy="1095375"/>
          </a:xfrm>
          <a:noFill/>
          <a:ln w="38100" cap="flat">
            <a:solidFill>
              <a:schemeClr val="hlink"/>
            </a:solidFill>
          </a:ln>
        </p:spPr>
        <p:txBody>
          <a:bodyPr/>
          <a:lstStyle/>
          <a:p>
            <a:r>
              <a:rPr lang="en-US" b="1"/>
              <a:t>Chemical Calculations</a:t>
            </a:r>
          </a:p>
        </p:txBody>
      </p:sp>
      <p:sp>
        <p:nvSpPr>
          <p:cNvPr id="16387" name="Rectangle 3"/>
          <p:cNvSpPr>
            <a:spLocks noGrp="1" noChangeArrowheads="1"/>
          </p:cNvSpPr>
          <p:nvPr>
            <p:ph type="body" idx="1"/>
          </p:nvPr>
        </p:nvSpPr>
        <p:spPr>
          <a:xfrm>
            <a:off x="76200" y="1981200"/>
            <a:ext cx="8991600" cy="4800600"/>
          </a:xfrm>
          <a:noFill/>
          <a:ln/>
        </p:spPr>
        <p:txBody>
          <a:bodyPr/>
          <a:lstStyle/>
          <a:p>
            <a:pPr>
              <a:lnSpc>
                <a:spcPct val="130000"/>
              </a:lnSpc>
              <a:buFontTx/>
              <a:buNone/>
            </a:pPr>
            <a:r>
              <a:rPr lang="en-US" sz="3000" b="1" dirty="0"/>
              <a:t>		4 Fe    +    </a:t>
            </a:r>
            <a:r>
              <a:rPr lang="en-US" sz="3000" b="1" dirty="0">
                <a:solidFill>
                  <a:schemeClr val="accent2"/>
                </a:solidFill>
              </a:rPr>
              <a:t>3 O</a:t>
            </a:r>
            <a:r>
              <a:rPr lang="en-US" sz="3000" b="1" baseline="-25000" dirty="0">
                <a:solidFill>
                  <a:schemeClr val="accent2"/>
                </a:solidFill>
              </a:rPr>
              <a:t>2</a:t>
            </a:r>
            <a:r>
              <a:rPr lang="en-US" sz="3000" b="1" dirty="0">
                <a:solidFill>
                  <a:schemeClr val="accent2"/>
                </a:solidFill>
              </a:rPr>
              <a:t> </a:t>
            </a:r>
            <a:r>
              <a:rPr lang="en-US" sz="3000" b="1" dirty="0"/>
              <a:t>           </a:t>
            </a:r>
            <a:r>
              <a:rPr lang="en-US" sz="3000" b="1" dirty="0">
                <a:solidFill>
                  <a:srgbClr val="FF9900"/>
                </a:solidFill>
              </a:rPr>
              <a:t>2  Fe</a:t>
            </a:r>
            <a:r>
              <a:rPr lang="en-US" sz="3000" b="1" baseline="-25000" dirty="0">
                <a:solidFill>
                  <a:srgbClr val="FF9900"/>
                </a:solidFill>
              </a:rPr>
              <a:t>2</a:t>
            </a:r>
            <a:r>
              <a:rPr lang="en-US" sz="3000" b="1" dirty="0">
                <a:solidFill>
                  <a:srgbClr val="FF9900"/>
                </a:solidFill>
              </a:rPr>
              <a:t>O</a:t>
            </a:r>
            <a:r>
              <a:rPr lang="en-US" sz="3000" b="1" baseline="-25000" dirty="0">
                <a:solidFill>
                  <a:srgbClr val="FF9900"/>
                </a:solidFill>
              </a:rPr>
              <a:t>3</a:t>
            </a:r>
            <a:endParaRPr lang="en-US" sz="3000" b="1" baseline="-25000" dirty="0"/>
          </a:p>
          <a:p>
            <a:pPr>
              <a:lnSpc>
                <a:spcPct val="130000"/>
              </a:lnSpc>
              <a:buFontTx/>
              <a:buNone/>
            </a:pPr>
            <a:r>
              <a:rPr lang="en-US" sz="3000" b="1" dirty="0"/>
              <a:t>	How many </a:t>
            </a:r>
            <a:r>
              <a:rPr lang="en-US" sz="3000" b="1" dirty="0">
                <a:solidFill>
                  <a:srgbClr val="FF9900"/>
                </a:solidFill>
              </a:rPr>
              <a:t>moles of Fe</a:t>
            </a:r>
            <a:r>
              <a:rPr lang="en-US" sz="3000" b="1" baseline="-25000" dirty="0">
                <a:solidFill>
                  <a:srgbClr val="FF9900"/>
                </a:solidFill>
              </a:rPr>
              <a:t>2</a:t>
            </a:r>
            <a:r>
              <a:rPr lang="en-US" sz="3000" b="1" dirty="0">
                <a:solidFill>
                  <a:srgbClr val="FF9900"/>
                </a:solidFill>
              </a:rPr>
              <a:t>O</a:t>
            </a:r>
            <a:r>
              <a:rPr lang="en-US" sz="3000" b="1" baseline="-25000" dirty="0">
                <a:solidFill>
                  <a:srgbClr val="FF9900"/>
                </a:solidFill>
              </a:rPr>
              <a:t>3</a:t>
            </a:r>
            <a:r>
              <a:rPr lang="en-US" sz="3000" b="1" dirty="0"/>
              <a:t> are produced when 6.0</a:t>
            </a:r>
            <a:r>
              <a:rPr lang="en-US" sz="3000" b="1" dirty="0">
                <a:solidFill>
                  <a:schemeClr val="accent2"/>
                </a:solidFill>
              </a:rPr>
              <a:t> moles O</a:t>
            </a:r>
            <a:r>
              <a:rPr lang="en-US" sz="3000" b="1" baseline="-25000" dirty="0">
                <a:solidFill>
                  <a:schemeClr val="accent2"/>
                </a:solidFill>
              </a:rPr>
              <a:t>2</a:t>
            </a:r>
            <a:r>
              <a:rPr lang="en-US" sz="3000" b="1" dirty="0"/>
              <a:t> react?</a:t>
            </a:r>
          </a:p>
          <a:p>
            <a:pPr>
              <a:lnSpc>
                <a:spcPct val="130000"/>
              </a:lnSpc>
              <a:buFontTx/>
              <a:buNone/>
            </a:pPr>
            <a:endParaRPr lang="en-US" sz="3000" b="1" dirty="0"/>
          </a:p>
          <a:p>
            <a:pPr>
              <a:lnSpc>
                <a:spcPct val="130000"/>
              </a:lnSpc>
              <a:buFontTx/>
              <a:buNone/>
            </a:pPr>
            <a:r>
              <a:rPr lang="en-US" sz="3000" b="1" dirty="0"/>
              <a:t>	6.0</a:t>
            </a:r>
            <a:r>
              <a:rPr lang="en-US" sz="3000" b="1" dirty="0">
                <a:solidFill>
                  <a:schemeClr val="accent2"/>
                </a:solidFill>
              </a:rPr>
              <a:t> mol O</a:t>
            </a:r>
            <a:r>
              <a:rPr lang="en-US" sz="3000" b="1" baseline="-25000" dirty="0">
                <a:solidFill>
                  <a:schemeClr val="accent2"/>
                </a:solidFill>
              </a:rPr>
              <a:t>2</a:t>
            </a:r>
            <a:r>
              <a:rPr lang="en-US" sz="3000" b="1" dirty="0"/>
              <a:t>   x </a:t>
            </a:r>
            <a:r>
              <a:rPr lang="en-US" sz="3000" b="1" u="sng" dirty="0">
                <a:solidFill>
                  <a:srgbClr val="FF9900"/>
                </a:solidFill>
              </a:rPr>
              <a:t>       mol Fe</a:t>
            </a:r>
            <a:r>
              <a:rPr lang="en-US" sz="3000" b="1" u="sng" baseline="-25000" dirty="0">
                <a:solidFill>
                  <a:srgbClr val="FF9900"/>
                </a:solidFill>
              </a:rPr>
              <a:t>2</a:t>
            </a:r>
            <a:r>
              <a:rPr lang="en-US" sz="3000" b="1" u="sng" dirty="0">
                <a:solidFill>
                  <a:srgbClr val="FF9900"/>
                </a:solidFill>
              </a:rPr>
              <a:t>O</a:t>
            </a:r>
            <a:r>
              <a:rPr lang="en-US" sz="3000" b="1" u="sng" baseline="-25000" dirty="0">
                <a:solidFill>
                  <a:srgbClr val="FF9900"/>
                </a:solidFill>
              </a:rPr>
              <a:t>3</a:t>
            </a:r>
            <a:r>
              <a:rPr lang="en-US" sz="3000" b="1" dirty="0"/>
              <a:t>   =  </a:t>
            </a:r>
            <a:r>
              <a:rPr lang="en-US" sz="3000" b="1" dirty="0" smtClean="0"/>
              <a:t>_____ </a:t>
            </a:r>
            <a:r>
              <a:rPr lang="en-US" sz="3000" b="1" dirty="0"/>
              <a:t>mol Fe</a:t>
            </a:r>
            <a:r>
              <a:rPr lang="en-US" sz="3000" b="1" baseline="-25000" dirty="0"/>
              <a:t>2</a:t>
            </a:r>
            <a:r>
              <a:rPr lang="en-US" sz="3000" b="1" dirty="0"/>
              <a:t>O</a:t>
            </a:r>
            <a:r>
              <a:rPr lang="en-US" sz="3000" b="1" baseline="-25000" dirty="0"/>
              <a:t>3</a:t>
            </a:r>
            <a:endParaRPr lang="en-US" sz="3000" b="1" dirty="0"/>
          </a:p>
          <a:p>
            <a:pPr>
              <a:lnSpc>
                <a:spcPct val="130000"/>
              </a:lnSpc>
              <a:buFontTx/>
              <a:buNone/>
            </a:pPr>
            <a:r>
              <a:rPr lang="en-US" sz="3000" b="1" dirty="0"/>
              <a:t>				        </a:t>
            </a:r>
            <a:r>
              <a:rPr lang="en-US" sz="3000" b="1" dirty="0">
                <a:solidFill>
                  <a:schemeClr val="accent2"/>
                </a:solidFill>
              </a:rPr>
              <a:t>mol O</a:t>
            </a:r>
            <a:r>
              <a:rPr lang="en-US" sz="3000" b="1" baseline="-25000" dirty="0">
                <a:solidFill>
                  <a:schemeClr val="accent2"/>
                </a:solidFill>
              </a:rPr>
              <a:t>2</a:t>
            </a:r>
            <a:r>
              <a:rPr lang="en-US" sz="3000" b="1" dirty="0"/>
              <a:t>	</a:t>
            </a:r>
          </a:p>
          <a:p>
            <a:pPr>
              <a:buFontTx/>
              <a:buNone/>
            </a:pPr>
            <a:r>
              <a:rPr lang="en-US" sz="3000" b="1" dirty="0"/>
              <a:t>  </a:t>
            </a:r>
          </a:p>
        </p:txBody>
      </p:sp>
      <p:sp>
        <p:nvSpPr>
          <p:cNvPr id="16388" name="Line 4"/>
          <p:cNvSpPr>
            <a:spLocks noChangeShapeType="1"/>
          </p:cNvSpPr>
          <p:nvPr/>
        </p:nvSpPr>
        <p:spPr bwMode="auto">
          <a:xfrm>
            <a:off x="3733800" y="2286000"/>
            <a:ext cx="838200" cy="0"/>
          </a:xfrm>
          <a:prstGeom prst="line">
            <a:avLst/>
          </a:prstGeom>
          <a:noFill/>
          <a:ln w="25400">
            <a:solidFill>
              <a:schemeClr val="tx1"/>
            </a:solidFill>
            <a:round/>
            <a:headEnd type="none" w="sm" len="sm"/>
            <a:tailEnd type="stealth" w="med" len="lg"/>
          </a:ln>
          <a:effectLst/>
        </p:spPr>
        <p:txBody>
          <a:bodyPr wrap="none" anchor="ctr"/>
          <a:lstStyle/>
          <a:p>
            <a:endParaRPr lang="en-US"/>
          </a:p>
        </p:txBody>
      </p:sp>
      <p:sp>
        <p:nvSpPr>
          <p:cNvPr id="16391" name="Rectangle 7"/>
          <p:cNvSpPr>
            <a:spLocks noChangeArrowheads="1"/>
          </p:cNvSpPr>
          <p:nvPr/>
        </p:nvSpPr>
        <p:spPr bwMode="auto">
          <a:xfrm>
            <a:off x="2895600" y="4343400"/>
            <a:ext cx="609600" cy="762000"/>
          </a:xfrm>
          <a:prstGeom prst="rect">
            <a:avLst/>
          </a:prstGeom>
          <a:noFill/>
          <a:ln w="38100">
            <a:solidFill>
              <a:schemeClr val="hlink"/>
            </a:solidFill>
            <a:miter lim="800000"/>
            <a:headEnd type="none" w="sm" len="sm"/>
            <a:tailEnd type="none" w="sm" len="sm"/>
          </a:ln>
          <a:effectLst/>
        </p:spPr>
        <p:txBody>
          <a:bodyPr wrap="none" anchor="ctr"/>
          <a:lstStyle/>
          <a:p>
            <a:endParaRPr lang="en-US"/>
          </a:p>
        </p:txBody>
      </p:sp>
      <p:sp>
        <p:nvSpPr>
          <p:cNvPr id="16392" name="Rectangle 8"/>
          <p:cNvSpPr>
            <a:spLocks noChangeArrowheads="1"/>
          </p:cNvSpPr>
          <p:nvPr/>
        </p:nvSpPr>
        <p:spPr bwMode="auto">
          <a:xfrm>
            <a:off x="2895600" y="5410200"/>
            <a:ext cx="609600" cy="762000"/>
          </a:xfrm>
          <a:prstGeom prst="rect">
            <a:avLst/>
          </a:prstGeom>
          <a:noFill/>
          <a:ln w="38100">
            <a:solidFill>
              <a:schemeClr val="hlink"/>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subTnLst>
                                    <p:animClr>
                                      <p:cBhvr override="childStyle">
                                        <p:cTn dur="1" fill="hold" display="0" masterRel="nextClick" afterEffect="1"/>
                                        <p:tgtEl>
                                          <p:spTgt spid="16387">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subTnLst>
                                    <p:animClr>
                                      <p:cBhvr override="childStyle">
                                        <p:cTn dur="1" fill="hold" display="0" masterRel="nextClick" afterEffect="1"/>
                                        <p:tgtEl>
                                          <p:spTgt spid="16387">
                                            <p:txEl>
                                              <p:pRg st="1" end="1"/>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3" end="3"/>
                                            </p:txEl>
                                          </p:spTgt>
                                        </p:tgtEl>
                                        <p:attrNameLst>
                                          <p:attrName>style.visibility</p:attrName>
                                        </p:attrNameLst>
                                      </p:cBhvr>
                                      <p:to>
                                        <p:strVal val="visible"/>
                                      </p:to>
                                    </p:set>
                                  </p:childTnLst>
                                  <p:subTnLst>
                                    <p:animClr>
                                      <p:cBhvr override="childStyle">
                                        <p:cTn dur="1" fill="hold" display="0" masterRel="nextClick" afterEffect="1"/>
                                        <p:tgtEl>
                                          <p:spTgt spid="16387">
                                            <p:txEl>
                                              <p:pRg st="3" end="3"/>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4" end="4"/>
                                            </p:txEl>
                                          </p:spTgt>
                                        </p:tgtEl>
                                        <p:attrNameLst>
                                          <p:attrName>style.visibility</p:attrName>
                                        </p:attrNameLst>
                                      </p:cBhvr>
                                      <p:to>
                                        <p:strVal val="visible"/>
                                      </p:to>
                                    </p:set>
                                  </p:childTnLst>
                                  <p:subTnLst>
                                    <p:animClr>
                                      <p:cBhvr override="childStyle">
                                        <p:cTn dur="1" fill="hold" display="0" masterRel="nextClick" afterEffect="1"/>
                                        <p:tgtEl>
                                          <p:spTgt spid="16387">
                                            <p:txEl>
                                              <p:pRg st="4" end="4"/>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5" end="5"/>
                                            </p:txEl>
                                          </p:spTgt>
                                        </p:tgtEl>
                                        <p:attrNameLst>
                                          <p:attrName>style.visibility</p:attrName>
                                        </p:attrNameLst>
                                      </p:cBhvr>
                                      <p:to>
                                        <p:strVal val="visible"/>
                                      </p:to>
                                    </p:set>
                                  </p:childTnLst>
                                  <p:subTnLst>
                                    <p:animClr>
                                      <p:cBhvr override="childStyle">
                                        <p:cTn dur="1" fill="hold" display="0" masterRel="nextClick" afterEffect="1"/>
                                        <p:tgtEl>
                                          <p:spTgt spid="16387">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76200"/>
            <a:ext cx="7696200" cy="1066800"/>
          </a:xfrm>
          <a:noFill/>
          <a:ln w="38100">
            <a:solidFill>
              <a:schemeClr val="hlink"/>
            </a:solidFill>
          </a:ln>
        </p:spPr>
        <p:txBody>
          <a:bodyPr/>
          <a:lstStyle/>
          <a:p>
            <a:r>
              <a:rPr lang="en-US" sz="4000" b="1">
                <a:solidFill>
                  <a:schemeClr val="tx1"/>
                </a:solidFill>
              </a:rPr>
              <a:t>Learning Check 2</a:t>
            </a:r>
            <a:br>
              <a:rPr lang="en-US" sz="4000" b="1">
                <a:solidFill>
                  <a:schemeClr val="tx1"/>
                </a:solidFill>
              </a:rPr>
            </a:br>
            <a:endParaRPr lang="en-US" sz="3000" b="1" baseline="-25000">
              <a:solidFill>
                <a:schemeClr val="tx1"/>
              </a:solidFill>
            </a:endParaRPr>
          </a:p>
        </p:txBody>
      </p:sp>
      <p:sp>
        <p:nvSpPr>
          <p:cNvPr id="17411" name="Rectangle 3"/>
          <p:cNvSpPr>
            <a:spLocks noGrp="1" noChangeArrowheads="1"/>
          </p:cNvSpPr>
          <p:nvPr>
            <p:ph type="body" idx="1"/>
          </p:nvPr>
        </p:nvSpPr>
        <p:spPr>
          <a:xfrm>
            <a:off x="228600" y="1600200"/>
            <a:ext cx="8610600" cy="4495800"/>
          </a:xfrm>
          <a:noFill/>
          <a:ln/>
        </p:spPr>
        <p:txBody>
          <a:bodyPr>
            <a:normAutofit fontScale="92500" lnSpcReduction="20000"/>
          </a:bodyPr>
          <a:lstStyle/>
          <a:p>
            <a:pPr>
              <a:lnSpc>
                <a:spcPct val="130000"/>
              </a:lnSpc>
              <a:buFontTx/>
              <a:buNone/>
            </a:pPr>
            <a:r>
              <a:rPr lang="en-US" sz="3000"/>
              <a:t>	        </a:t>
            </a:r>
            <a:r>
              <a:rPr lang="en-US" sz="3000" b="1"/>
              <a:t>4 Fe    +    3 O</a:t>
            </a:r>
            <a:r>
              <a:rPr lang="en-US" sz="3000" b="1" baseline="-25000"/>
              <a:t>2</a:t>
            </a:r>
            <a:r>
              <a:rPr lang="en-US" sz="3000" b="1"/>
              <a:t>            2  Fe</a:t>
            </a:r>
            <a:r>
              <a:rPr lang="en-US" sz="3000" b="1" baseline="-25000"/>
              <a:t>2</a:t>
            </a:r>
            <a:r>
              <a:rPr lang="en-US" sz="3000" b="1"/>
              <a:t>O</a:t>
            </a:r>
            <a:r>
              <a:rPr lang="en-US" sz="3000" b="1" baseline="-25000"/>
              <a:t>3</a:t>
            </a:r>
            <a:endParaRPr lang="en-US" sz="3000"/>
          </a:p>
          <a:p>
            <a:pPr>
              <a:lnSpc>
                <a:spcPct val="130000"/>
              </a:lnSpc>
              <a:buFontTx/>
              <a:buNone/>
            </a:pPr>
            <a:r>
              <a:rPr lang="en-US" sz="3000"/>
              <a:t>	</a:t>
            </a:r>
            <a:r>
              <a:rPr lang="en-US" sz="3000" b="1"/>
              <a:t>How many moles of Fe are needed to react with 12.0 mol of O</a:t>
            </a:r>
            <a:r>
              <a:rPr lang="en-US" sz="3000" b="1" baseline="-25000"/>
              <a:t>2</a:t>
            </a:r>
            <a:r>
              <a:rPr lang="en-US" sz="3000" b="1"/>
              <a:t>?</a:t>
            </a:r>
          </a:p>
          <a:p>
            <a:pPr>
              <a:lnSpc>
                <a:spcPct val="130000"/>
              </a:lnSpc>
              <a:buFontTx/>
              <a:buNone/>
            </a:pPr>
            <a:r>
              <a:rPr lang="en-US" sz="3000" b="1"/>
              <a:t>		</a:t>
            </a:r>
            <a:r>
              <a:rPr lang="en-US" sz="3000" b="1">
                <a:solidFill>
                  <a:srgbClr val="FF9900"/>
                </a:solidFill>
              </a:rPr>
              <a:t>1)   3.00 mol Fe 		</a:t>
            </a:r>
          </a:p>
          <a:p>
            <a:pPr>
              <a:lnSpc>
                <a:spcPct val="130000"/>
              </a:lnSpc>
              <a:buFontTx/>
              <a:buNone/>
            </a:pPr>
            <a:r>
              <a:rPr lang="en-US" sz="3000" b="1">
                <a:solidFill>
                  <a:srgbClr val="FF9900"/>
                </a:solidFill>
              </a:rPr>
              <a:t>		2)   9.00 mol Fe	</a:t>
            </a:r>
          </a:p>
          <a:p>
            <a:pPr>
              <a:lnSpc>
                <a:spcPct val="130000"/>
              </a:lnSpc>
              <a:buFontTx/>
              <a:buNone/>
            </a:pPr>
            <a:r>
              <a:rPr lang="en-US" sz="3000" b="1">
                <a:solidFill>
                  <a:srgbClr val="FF9900"/>
                </a:solidFill>
              </a:rPr>
              <a:t>		3)   16.0 mol Fe</a:t>
            </a:r>
            <a:endParaRPr lang="en-US" sz="3000" b="1"/>
          </a:p>
          <a:p>
            <a:pPr>
              <a:lnSpc>
                <a:spcPct val="130000"/>
              </a:lnSpc>
              <a:buFontTx/>
              <a:buNone/>
            </a:pPr>
            <a:endParaRPr lang="en-US" sz="3000" b="1"/>
          </a:p>
          <a:p>
            <a:pPr>
              <a:buFontTx/>
              <a:buNone/>
            </a:pPr>
            <a:r>
              <a:rPr lang="en-US" sz="3000" b="1"/>
              <a:t>	 </a:t>
            </a:r>
            <a:endParaRPr lang="en-US" sz="3000" b="1" u="sng"/>
          </a:p>
        </p:txBody>
      </p:sp>
      <p:sp>
        <p:nvSpPr>
          <p:cNvPr id="17412" name="Line 4"/>
          <p:cNvSpPr>
            <a:spLocks noChangeShapeType="1"/>
          </p:cNvSpPr>
          <p:nvPr/>
        </p:nvSpPr>
        <p:spPr bwMode="auto">
          <a:xfrm>
            <a:off x="3962400" y="1905000"/>
            <a:ext cx="762000" cy="0"/>
          </a:xfrm>
          <a:prstGeom prst="line">
            <a:avLst/>
          </a:prstGeom>
          <a:noFill/>
          <a:ln w="50800">
            <a:solidFill>
              <a:srgbClr val="66FF33"/>
            </a:solidFill>
            <a:round/>
            <a:headEnd/>
            <a:tailEnd type="triangle" w="med" len="med"/>
          </a:ln>
          <a:effectLst/>
        </p:spPr>
        <p:txBody>
          <a:bodyPr wrap="none" anchor="ctr"/>
          <a:lstStyle/>
          <a:p>
            <a:endParaRPr lang="en-US"/>
          </a:p>
        </p:txBody>
      </p:sp>
      <p:graphicFrame>
        <p:nvGraphicFramePr>
          <p:cNvPr id="17415" name="Object 7"/>
          <p:cNvGraphicFramePr>
            <a:graphicFrameLocks/>
          </p:cNvGraphicFramePr>
          <p:nvPr/>
        </p:nvGraphicFramePr>
        <p:xfrm>
          <a:off x="5105400" y="3581400"/>
          <a:ext cx="3657600" cy="2743200"/>
        </p:xfrm>
        <a:graphic>
          <a:graphicData uri="http://schemas.openxmlformats.org/presentationml/2006/ole">
            <p:oleObj spid="_x0000_s4098" name="ClipArt" r:id="rId3" imgW="3657600" imgH="1933560" progId="MS_ClipArt_Gallery.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648" y="152400"/>
            <a:ext cx="8153400" cy="990600"/>
          </a:xfrm>
          <a:ln w="38100">
            <a:solidFill>
              <a:schemeClr val="hlink"/>
            </a:solidFill>
          </a:ln>
        </p:spPr>
        <p:txBody>
          <a:bodyPr/>
          <a:lstStyle/>
          <a:p>
            <a:r>
              <a:rPr lang="en-US" sz="4000" b="1"/>
              <a:t>Solution S2</a:t>
            </a:r>
            <a:endParaRPr lang="en-US"/>
          </a:p>
        </p:txBody>
      </p:sp>
      <p:sp>
        <p:nvSpPr>
          <p:cNvPr id="34819" name="Rectangle 3"/>
          <p:cNvSpPr>
            <a:spLocks noGrp="1" noChangeArrowheads="1"/>
          </p:cNvSpPr>
          <p:nvPr>
            <p:ph type="body" idx="1"/>
          </p:nvPr>
        </p:nvSpPr>
        <p:spPr>
          <a:xfrm>
            <a:off x="304800" y="2209800"/>
            <a:ext cx="8458200" cy="4114800"/>
          </a:xfrm>
        </p:spPr>
        <p:txBody>
          <a:bodyPr/>
          <a:lstStyle/>
          <a:p>
            <a:pPr>
              <a:lnSpc>
                <a:spcPct val="130000"/>
              </a:lnSpc>
              <a:buFontTx/>
              <a:buNone/>
            </a:pPr>
            <a:r>
              <a:rPr lang="en-US" sz="3000" b="1" dirty="0"/>
              <a:t>4 Fe    +    3 O</a:t>
            </a:r>
            <a:r>
              <a:rPr lang="en-US" sz="3000" b="1" baseline="-25000" dirty="0"/>
              <a:t>2</a:t>
            </a:r>
            <a:r>
              <a:rPr lang="en-US" sz="3000" b="1" dirty="0"/>
              <a:t>            2  Fe</a:t>
            </a:r>
            <a:r>
              <a:rPr lang="en-US" sz="3000" b="1" baseline="-25000" dirty="0"/>
              <a:t>2</a:t>
            </a:r>
            <a:r>
              <a:rPr lang="en-US" sz="3000" b="1" dirty="0"/>
              <a:t>O</a:t>
            </a:r>
            <a:r>
              <a:rPr lang="en-US" sz="3000" b="1" baseline="-25000" dirty="0"/>
              <a:t>3</a:t>
            </a:r>
            <a:endParaRPr lang="en-US" sz="3000" dirty="0"/>
          </a:p>
          <a:p>
            <a:pPr>
              <a:buFontTx/>
              <a:buNone/>
            </a:pPr>
            <a:endParaRPr lang="en-US" sz="3000" b="1" dirty="0"/>
          </a:p>
          <a:p>
            <a:pPr>
              <a:buFontTx/>
              <a:buNone/>
            </a:pPr>
            <a:r>
              <a:rPr lang="en-US" sz="3000" b="1" dirty="0"/>
              <a:t>12.0 mol O</a:t>
            </a:r>
            <a:r>
              <a:rPr lang="en-US" sz="3000" b="1" baseline="-25000" dirty="0"/>
              <a:t>2</a:t>
            </a:r>
            <a:r>
              <a:rPr lang="en-US" sz="3000" b="1" dirty="0"/>
              <a:t>   x  </a:t>
            </a:r>
            <a:r>
              <a:rPr lang="en-US" sz="3000" b="1" u="sng" dirty="0"/>
              <a:t>          mol Fe</a:t>
            </a:r>
            <a:r>
              <a:rPr lang="en-US" sz="3000" b="1" dirty="0"/>
              <a:t>  =  16.0  mol Fe</a:t>
            </a:r>
          </a:p>
          <a:p>
            <a:pPr>
              <a:buFontTx/>
              <a:buNone/>
            </a:pPr>
            <a:r>
              <a:rPr lang="en-US" sz="3000" b="1" dirty="0"/>
              <a:t>				           mol O</a:t>
            </a:r>
            <a:r>
              <a:rPr lang="en-US" sz="3000" b="1" baseline="-25000" dirty="0"/>
              <a:t>2</a:t>
            </a:r>
            <a:r>
              <a:rPr lang="en-US" sz="3000" b="1" dirty="0"/>
              <a:t>	</a:t>
            </a:r>
            <a:r>
              <a:rPr lang="en-US" sz="3000" b="1" u="sng" dirty="0"/>
              <a:t>  </a:t>
            </a:r>
          </a:p>
          <a:p>
            <a:endParaRPr lang="en-US" dirty="0"/>
          </a:p>
        </p:txBody>
      </p:sp>
      <p:sp>
        <p:nvSpPr>
          <p:cNvPr id="34820" name="Rectangle 4"/>
          <p:cNvSpPr>
            <a:spLocks noChangeArrowheads="1"/>
          </p:cNvSpPr>
          <p:nvPr/>
        </p:nvSpPr>
        <p:spPr bwMode="auto">
          <a:xfrm>
            <a:off x="304800" y="2209800"/>
            <a:ext cx="914400" cy="838200"/>
          </a:xfrm>
          <a:prstGeom prst="rect">
            <a:avLst/>
          </a:prstGeom>
          <a:noFill/>
          <a:ln w="12700">
            <a:solidFill>
              <a:srgbClr val="FF33FF"/>
            </a:solidFill>
            <a:miter lim="800000"/>
            <a:headEnd type="none" w="sm" len="sm"/>
            <a:tailEnd type="none" w="sm" len="sm"/>
          </a:ln>
          <a:effectLst/>
        </p:spPr>
        <p:txBody>
          <a:bodyPr wrap="none" anchor="ctr"/>
          <a:lstStyle/>
          <a:p>
            <a:endParaRPr lang="en-US"/>
          </a:p>
        </p:txBody>
      </p:sp>
      <p:sp>
        <p:nvSpPr>
          <p:cNvPr id="34821" name="Rectangle 5"/>
          <p:cNvSpPr>
            <a:spLocks noChangeArrowheads="1"/>
          </p:cNvSpPr>
          <p:nvPr/>
        </p:nvSpPr>
        <p:spPr bwMode="auto">
          <a:xfrm>
            <a:off x="2057400" y="2209800"/>
            <a:ext cx="914400" cy="838200"/>
          </a:xfrm>
          <a:prstGeom prst="rect">
            <a:avLst/>
          </a:prstGeom>
          <a:noFill/>
          <a:ln w="12700">
            <a:solidFill>
              <a:srgbClr val="FF33FF"/>
            </a:solidFill>
            <a:miter lim="800000"/>
            <a:headEnd type="none" w="sm" len="sm"/>
            <a:tailEnd type="none" w="sm" len="sm"/>
          </a:ln>
          <a:effectLst/>
        </p:spPr>
        <p:txBody>
          <a:bodyPr wrap="none" anchor="ctr"/>
          <a:lstStyle/>
          <a:p>
            <a:endParaRPr lang="en-US"/>
          </a:p>
        </p:txBody>
      </p:sp>
      <p:sp>
        <p:nvSpPr>
          <p:cNvPr id="34822" name="Line 6"/>
          <p:cNvSpPr>
            <a:spLocks noChangeShapeType="1"/>
          </p:cNvSpPr>
          <p:nvPr/>
        </p:nvSpPr>
        <p:spPr bwMode="auto">
          <a:xfrm>
            <a:off x="3200400" y="2667000"/>
            <a:ext cx="762000" cy="0"/>
          </a:xfrm>
          <a:prstGeom prst="line">
            <a:avLst/>
          </a:prstGeom>
          <a:noFill/>
          <a:ln w="50800">
            <a:solidFill>
              <a:srgbClr val="66FF33"/>
            </a:solidFill>
            <a:round/>
            <a:headEnd/>
            <a:tailEnd type="triangle" w="med" len="med"/>
          </a:ln>
          <a:effectLst/>
        </p:spPr>
        <p:txBody>
          <a:bodyPr wrap="none" anchor="ctr"/>
          <a:lstStyle/>
          <a:p>
            <a:endParaRPr lang="en-US"/>
          </a:p>
        </p:txBody>
      </p:sp>
      <p:sp>
        <p:nvSpPr>
          <p:cNvPr id="34825" name="Rectangle 9"/>
          <p:cNvSpPr>
            <a:spLocks noChangeArrowheads="1"/>
          </p:cNvSpPr>
          <p:nvPr/>
        </p:nvSpPr>
        <p:spPr bwMode="auto">
          <a:xfrm>
            <a:off x="3276600" y="3200400"/>
            <a:ext cx="762000" cy="609600"/>
          </a:xfrm>
          <a:prstGeom prst="rect">
            <a:avLst/>
          </a:prstGeom>
          <a:noFill/>
          <a:ln w="28575">
            <a:solidFill>
              <a:schemeClr val="hlink"/>
            </a:solidFill>
            <a:miter lim="800000"/>
            <a:headEnd type="none" w="sm" len="sm"/>
            <a:tailEnd type="none" w="sm" len="sm"/>
          </a:ln>
          <a:effectLst/>
        </p:spPr>
        <p:txBody>
          <a:bodyPr wrap="none" anchor="ctr"/>
          <a:lstStyle/>
          <a:p>
            <a:endParaRPr lang="en-US"/>
          </a:p>
        </p:txBody>
      </p:sp>
      <p:sp>
        <p:nvSpPr>
          <p:cNvPr id="34826" name="Rectangle 10"/>
          <p:cNvSpPr>
            <a:spLocks noChangeArrowheads="1"/>
          </p:cNvSpPr>
          <p:nvPr/>
        </p:nvSpPr>
        <p:spPr bwMode="auto">
          <a:xfrm>
            <a:off x="3276600" y="4038600"/>
            <a:ext cx="762000" cy="609600"/>
          </a:xfrm>
          <a:prstGeom prst="rect">
            <a:avLst/>
          </a:prstGeom>
          <a:noFill/>
          <a:ln w="28575">
            <a:solidFill>
              <a:schemeClr val="hlink"/>
            </a:solidFill>
            <a:miter lim="800000"/>
            <a:headEnd type="none" w="sm" len="sm"/>
            <a:tailEnd type="none" w="sm" len="sm"/>
          </a:ln>
          <a:effectLst/>
        </p:spPr>
        <p:txBody>
          <a:bodyPr wrap="none" anchor="ctr"/>
          <a:lstStyle/>
          <a:p>
            <a:endParaRPr lang="en-US"/>
          </a:p>
        </p:txBody>
      </p:sp>
      <p:sp>
        <p:nvSpPr>
          <p:cNvPr id="34827" name="Text Box 11"/>
          <p:cNvSpPr txBox="1">
            <a:spLocks noChangeArrowheads="1"/>
          </p:cNvSpPr>
          <p:nvPr/>
        </p:nvSpPr>
        <p:spPr bwMode="auto">
          <a:xfrm>
            <a:off x="3429000" y="3200400"/>
            <a:ext cx="501650" cy="549275"/>
          </a:xfrm>
          <a:prstGeom prst="rect">
            <a:avLst/>
          </a:prstGeom>
          <a:noFill/>
          <a:ln w="12700">
            <a:noFill/>
            <a:miter lim="800000"/>
            <a:headEnd type="none" w="sm" len="sm"/>
            <a:tailEnd type="none" w="sm" len="sm"/>
          </a:ln>
          <a:effectLst/>
        </p:spPr>
        <p:txBody>
          <a:bodyPr wrap="none">
            <a:spAutoFit/>
          </a:bodyPr>
          <a:lstStyle/>
          <a:p>
            <a:r>
              <a:rPr lang="en-US"/>
              <a:t> </a:t>
            </a:r>
            <a:r>
              <a:rPr lang="en-US">
                <a:solidFill>
                  <a:srgbClr val="99FF33"/>
                </a:solidFill>
              </a:rPr>
              <a:t>4</a:t>
            </a:r>
            <a:endParaRPr lang="en-US"/>
          </a:p>
        </p:txBody>
      </p:sp>
      <p:sp>
        <p:nvSpPr>
          <p:cNvPr id="34828" name="Text Box 12"/>
          <p:cNvSpPr txBox="1">
            <a:spLocks noChangeArrowheads="1"/>
          </p:cNvSpPr>
          <p:nvPr/>
        </p:nvSpPr>
        <p:spPr bwMode="auto">
          <a:xfrm>
            <a:off x="3489325" y="4003675"/>
            <a:ext cx="395288" cy="549275"/>
          </a:xfrm>
          <a:prstGeom prst="rect">
            <a:avLst/>
          </a:prstGeom>
          <a:noFill/>
          <a:ln w="12700">
            <a:noFill/>
            <a:miter lim="800000"/>
            <a:headEnd type="none" w="sm" len="sm"/>
            <a:tailEnd type="none" w="sm" len="sm"/>
          </a:ln>
          <a:effectLst/>
        </p:spPr>
        <p:txBody>
          <a:bodyPr wrap="none">
            <a:spAutoFit/>
          </a:bodyPr>
          <a:lstStyle/>
          <a:p>
            <a:r>
              <a:rPr lang="en-US">
                <a:solidFill>
                  <a:srgbClr val="99FF33"/>
                </a:solidFill>
              </a:rPr>
              <a:t>3</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dirty="0" err="1" smtClean="0"/>
              <a:t>Stoichiometry</a:t>
            </a:r>
            <a:r>
              <a:rPr lang="en-US" dirty="0" smtClean="0"/>
              <a:t> </a:t>
            </a:r>
            <a:r>
              <a:rPr lang="en-US" dirty="0" smtClean="0"/>
              <a:t>Problems</a:t>
            </a:r>
          </a:p>
        </p:txBody>
      </p:sp>
      <p:sp>
        <p:nvSpPr>
          <p:cNvPr id="9220" name="Rectangle 3"/>
          <p:cNvSpPr>
            <a:spLocks noGrp="1" noChangeArrowheads="1"/>
          </p:cNvSpPr>
          <p:nvPr>
            <p:ph type="body" idx="1"/>
          </p:nvPr>
        </p:nvSpPr>
        <p:spPr>
          <a:xfrm>
            <a:off x="1214438" y="1450975"/>
            <a:ext cx="7970837" cy="1825625"/>
          </a:xfrm>
          <a:noFill/>
        </p:spPr>
        <p:txBody>
          <a:bodyPr/>
          <a:lstStyle/>
          <a:p>
            <a:pPr>
              <a:spcBef>
                <a:spcPct val="0"/>
              </a:spcBef>
            </a:pPr>
            <a:r>
              <a:rPr lang="en-US" sz="3400" dirty="0" smtClean="0"/>
              <a:t>How many moles of KClO</a:t>
            </a:r>
            <a:r>
              <a:rPr lang="en-US" sz="3400" baseline="-25000" dirty="0" smtClean="0"/>
              <a:t>3</a:t>
            </a:r>
            <a:r>
              <a:rPr lang="en-US" sz="3400" dirty="0" smtClean="0"/>
              <a:t> must decompose in order to produce 9 moles of oxygen gas? </a:t>
            </a:r>
          </a:p>
        </p:txBody>
      </p:sp>
      <p:sp>
        <p:nvSpPr>
          <p:cNvPr id="13316" name="Rectangle 4"/>
          <p:cNvSpPr>
            <a:spLocks noChangeArrowheads="1"/>
          </p:cNvSpPr>
          <p:nvPr/>
        </p:nvSpPr>
        <p:spPr bwMode="auto">
          <a:xfrm>
            <a:off x="1079500" y="4895850"/>
            <a:ext cx="2079625" cy="790575"/>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800" b="0">
                <a:latin typeface="Arial" charset="0"/>
              </a:rPr>
              <a:t>9 mol O</a:t>
            </a:r>
            <a:r>
              <a:rPr kumimoji="1" lang="en-US" sz="3800" b="0" baseline="-25000">
                <a:latin typeface="Arial" charset="0"/>
              </a:rPr>
              <a:t>2</a:t>
            </a:r>
            <a:endParaRPr kumimoji="1" lang="en-US" sz="3800" b="0">
              <a:latin typeface="Arial" charset="0"/>
            </a:endParaRPr>
          </a:p>
        </p:txBody>
      </p:sp>
      <p:sp>
        <p:nvSpPr>
          <p:cNvPr id="9222" name="Line 5"/>
          <p:cNvSpPr>
            <a:spLocks noChangeShapeType="1"/>
          </p:cNvSpPr>
          <p:nvPr/>
        </p:nvSpPr>
        <p:spPr bwMode="auto">
          <a:xfrm flipV="1">
            <a:off x="1150938" y="5611813"/>
            <a:ext cx="4891087" cy="3175"/>
          </a:xfrm>
          <a:prstGeom prst="line">
            <a:avLst/>
          </a:prstGeom>
          <a:noFill/>
          <a:ln w="38100">
            <a:solidFill>
              <a:schemeClr val="tx1"/>
            </a:solidFill>
            <a:round/>
            <a:headEnd/>
            <a:tailEnd/>
          </a:ln>
        </p:spPr>
        <p:txBody>
          <a:bodyPr wrap="none" anchor="ctr"/>
          <a:lstStyle/>
          <a:p>
            <a:endParaRPr lang="en-US"/>
          </a:p>
        </p:txBody>
      </p:sp>
      <p:sp>
        <p:nvSpPr>
          <p:cNvPr id="9223" name="Line 6"/>
          <p:cNvSpPr>
            <a:spLocks noChangeShapeType="1"/>
          </p:cNvSpPr>
          <p:nvPr/>
        </p:nvSpPr>
        <p:spPr bwMode="auto">
          <a:xfrm>
            <a:off x="3167063" y="4703763"/>
            <a:ext cx="0" cy="1817687"/>
          </a:xfrm>
          <a:prstGeom prst="line">
            <a:avLst/>
          </a:prstGeom>
          <a:noFill/>
          <a:ln w="38100">
            <a:solidFill>
              <a:schemeClr val="tx1"/>
            </a:solidFill>
            <a:round/>
            <a:headEnd/>
            <a:tailEnd/>
          </a:ln>
        </p:spPr>
        <p:txBody>
          <a:bodyPr wrap="none" anchor="ctr"/>
          <a:lstStyle/>
          <a:p>
            <a:endParaRPr lang="en-US"/>
          </a:p>
        </p:txBody>
      </p:sp>
      <p:sp>
        <p:nvSpPr>
          <p:cNvPr id="13319" name="Rectangle 7"/>
          <p:cNvSpPr>
            <a:spLocks noChangeArrowheads="1"/>
          </p:cNvSpPr>
          <p:nvPr/>
        </p:nvSpPr>
        <p:spPr bwMode="auto">
          <a:xfrm>
            <a:off x="3230563" y="4913313"/>
            <a:ext cx="2913062" cy="151130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800" b="0">
                <a:latin typeface="Arial" charset="0"/>
              </a:rPr>
              <a:t>2 mol KClO</a:t>
            </a:r>
            <a:r>
              <a:rPr kumimoji="1" lang="en-US" sz="3800" b="0" baseline="-25000">
                <a:latin typeface="Arial" charset="0"/>
              </a:rPr>
              <a:t>3</a:t>
            </a:r>
            <a:endParaRPr kumimoji="1" lang="en-US" sz="3800" b="0">
              <a:latin typeface="Arial" charset="0"/>
            </a:endParaRPr>
          </a:p>
          <a:p>
            <a:pPr marL="342900" indent="-342900">
              <a:spcBef>
                <a:spcPct val="30000"/>
              </a:spcBef>
              <a:buClr>
                <a:schemeClr val="tx2"/>
              </a:buClr>
              <a:buSzPct val="75000"/>
              <a:buFont typeface="Monotype Sorts" pitchFamily="2" charset="2"/>
              <a:buNone/>
            </a:pPr>
            <a:r>
              <a:rPr kumimoji="1" lang="en-US" sz="3800" b="0">
                <a:latin typeface="Arial" charset="0"/>
              </a:rPr>
              <a:t>3 mol O</a:t>
            </a:r>
            <a:r>
              <a:rPr kumimoji="1" lang="en-US" sz="3800" b="0" baseline="-25000">
                <a:latin typeface="Arial" charset="0"/>
              </a:rPr>
              <a:t>2</a:t>
            </a:r>
            <a:endParaRPr kumimoji="1" lang="en-US" sz="3800" b="0">
              <a:latin typeface="Arial" charset="0"/>
            </a:endParaRPr>
          </a:p>
        </p:txBody>
      </p:sp>
      <p:sp>
        <p:nvSpPr>
          <p:cNvPr id="13320" name="Rectangle 8"/>
          <p:cNvSpPr>
            <a:spLocks noChangeArrowheads="1"/>
          </p:cNvSpPr>
          <p:nvPr/>
        </p:nvSpPr>
        <p:spPr bwMode="auto">
          <a:xfrm>
            <a:off x="6080125" y="5218113"/>
            <a:ext cx="3063875" cy="149860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800" b="0">
                <a:latin typeface="Arial" charset="0"/>
              </a:rPr>
              <a:t>= 6 mol</a:t>
            </a:r>
          </a:p>
          <a:p>
            <a:pPr marL="342900" indent="-342900">
              <a:buClr>
                <a:schemeClr val="tx2"/>
              </a:buClr>
              <a:buSzPct val="75000"/>
              <a:buFont typeface="Monotype Sorts" pitchFamily="2" charset="2"/>
              <a:buNone/>
            </a:pPr>
            <a:r>
              <a:rPr kumimoji="1" lang="en-US" sz="3800" b="0">
                <a:latin typeface="Arial" charset="0"/>
              </a:rPr>
              <a:t>	 KClO</a:t>
            </a:r>
            <a:r>
              <a:rPr kumimoji="1" lang="en-US" sz="3800" b="0" baseline="-25000">
                <a:latin typeface="Arial" charset="0"/>
              </a:rPr>
              <a:t>3</a:t>
            </a:r>
            <a:endParaRPr kumimoji="1" lang="en-US" sz="3800" b="0">
              <a:latin typeface="Arial" charset="0"/>
            </a:endParaRPr>
          </a:p>
        </p:txBody>
      </p:sp>
      <p:sp>
        <p:nvSpPr>
          <p:cNvPr id="13324" name="Rectangle 12"/>
          <p:cNvSpPr>
            <a:spLocks noChangeArrowheads="1"/>
          </p:cNvSpPr>
          <p:nvPr/>
        </p:nvSpPr>
        <p:spPr bwMode="auto">
          <a:xfrm>
            <a:off x="1311275" y="3284538"/>
            <a:ext cx="7467600" cy="823912"/>
          </a:xfrm>
          <a:prstGeom prst="rect">
            <a:avLst/>
          </a:prstGeom>
          <a:noFill/>
          <a:ln w="9525">
            <a:noFill/>
            <a:miter lim="800000"/>
            <a:headEnd/>
            <a:tailEnd/>
          </a:ln>
        </p:spPr>
        <p:txBody>
          <a:bodyPr/>
          <a:lstStyle/>
          <a:p>
            <a:pPr marL="342900" indent="-342900" algn="ctr">
              <a:lnSpc>
                <a:spcPct val="110000"/>
              </a:lnSpc>
              <a:buClr>
                <a:schemeClr val="tx2"/>
              </a:buClr>
              <a:buSzPct val="75000"/>
              <a:buFont typeface="Monotype Sorts" pitchFamily="2" charset="2"/>
              <a:buNone/>
            </a:pPr>
            <a:r>
              <a:rPr kumimoji="1" lang="en-US" sz="3800" b="0" dirty="0">
                <a:latin typeface="Arial" charset="0"/>
              </a:rPr>
              <a:t>2KClO</a:t>
            </a:r>
            <a:r>
              <a:rPr kumimoji="1" lang="en-US" sz="3800" b="0" baseline="-25000" dirty="0">
                <a:latin typeface="Arial" charset="0"/>
              </a:rPr>
              <a:t>3</a:t>
            </a:r>
            <a:r>
              <a:rPr kumimoji="1" lang="en-US" sz="3800" b="0" dirty="0">
                <a:latin typeface="Arial" charset="0"/>
              </a:rPr>
              <a:t> </a:t>
            </a:r>
            <a:r>
              <a:rPr kumimoji="1" lang="en-US" sz="3800" b="0" dirty="0">
                <a:latin typeface="Arial" charset="0"/>
                <a:sym typeface="Symbol" pitchFamily="18" charset="2"/>
              </a:rPr>
              <a:t> 2KCl + 3O</a:t>
            </a:r>
            <a:r>
              <a:rPr kumimoji="1" lang="en-US" sz="3800" b="0" baseline="-25000" dirty="0">
                <a:latin typeface="Arial" charset="0"/>
                <a:sym typeface="Symbol" pitchFamily="18" charset="2"/>
              </a:rPr>
              <a:t>2</a:t>
            </a:r>
            <a:r>
              <a:rPr kumimoji="1" lang="en-US" sz="3800" b="0" dirty="0">
                <a:latin typeface="Arial" charset="0"/>
              </a:rPr>
              <a:t> </a:t>
            </a:r>
          </a:p>
        </p:txBody>
      </p:sp>
      <p:grpSp>
        <p:nvGrpSpPr>
          <p:cNvPr id="2" name="Group 14"/>
          <p:cNvGrpSpPr>
            <a:grpSpLocks/>
          </p:cNvGrpSpPr>
          <p:nvPr/>
        </p:nvGrpSpPr>
        <p:grpSpPr bwMode="auto">
          <a:xfrm>
            <a:off x="1622425" y="5024438"/>
            <a:ext cx="3448050" cy="1250950"/>
            <a:chOff x="1022" y="2973"/>
            <a:chExt cx="2172" cy="788"/>
          </a:xfrm>
        </p:grpSpPr>
        <p:sp>
          <p:nvSpPr>
            <p:cNvPr id="9230" name="Line 10"/>
            <p:cNvSpPr>
              <a:spLocks noChangeShapeType="1"/>
            </p:cNvSpPr>
            <p:nvPr/>
          </p:nvSpPr>
          <p:spPr bwMode="auto">
            <a:xfrm flipH="1">
              <a:off x="1022" y="2973"/>
              <a:ext cx="807" cy="285"/>
            </a:xfrm>
            <a:prstGeom prst="line">
              <a:avLst/>
            </a:prstGeom>
            <a:noFill/>
            <a:ln w="38100">
              <a:solidFill>
                <a:srgbClr val="FF0000"/>
              </a:solidFill>
              <a:round/>
              <a:headEnd/>
              <a:tailEnd/>
            </a:ln>
          </p:spPr>
          <p:txBody>
            <a:bodyPr wrap="none" anchor="ctr"/>
            <a:lstStyle/>
            <a:p>
              <a:endParaRPr lang="en-US"/>
            </a:p>
          </p:txBody>
        </p:sp>
        <p:sp>
          <p:nvSpPr>
            <p:cNvPr id="9231" name="Line 13"/>
            <p:cNvSpPr>
              <a:spLocks noChangeShapeType="1"/>
            </p:cNvSpPr>
            <p:nvPr/>
          </p:nvSpPr>
          <p:spPr bwMode="auto">
            <a:xfrm flipH="1">
              <a:off x="2387" y="3476"/>
              <a:ext cx="807" cy="285"/>
            </a:xfrm>
            <a:prstGeom prst="line">
              <a:avLst/>
            </a:prstGeom>
            <a:noFill/>
            <a:ln w="38100">
              <a:solidFill>
                <a:srgbClr val="FF0000"/>
              </a:solidFill>
              <a:round/>
              <a:headEnd/>
              <a:tailEnd/>
            </a:ln>
          </p:spPr>
          <p:txBody>
            <a:bodyPr wrap="none" anchor="ctr"/>
            <a:lstStyle/>
            <a:p>
              <a:endParaRPr lang="en-US"/>
            </a:p>
          </p:txBody>
        </p:sp>
      </p:grpSp>
      <p:sp>
        <p:nvSpPr>
          <p:cNvPr id="13327" name="Rectangle 15"/>
          <p:cNvSpPr>
            <a:spLocks noChangeArrowheads="1"/>
          </p:cNvSpPr>
          <p:nvPr/>
        </p:nvSpPr>
        <p:spPr bwMode="auto">
          <a:xfrm>
            <a:off x="2709863" y="3930650"/>
            <a:ext cx="1390650" cy="71755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400" b="0">
                <a:solidFill>
                  <a:srgbClr val="FFFF99"/>
                </a:solidFill>
                <a:latin typeface="Arial" charset="0"/>
              </a:rPr>
              <a:t>? mol</a:t>
            </a:r>
            <a:endParaRPr kumimoji="1" lang="en-US" sz="3400" b="0">
              <a:latin typeface="Arial" charset="0"/>
            </a:endParaRPr>
          </a:p>
        </p:txBody>
      </p:sp>
      <p:sp>
        <p:nvSpPr>
          <p:cNvPr id="13328" name="Rectangle 16"/>
          <p:cNvSpPr>
            <a:spLocks noChangeArrowheads="1"/>
          </p:cNvSpPr>
          <p:nvPr/>
        </p:nvSpPr>
        <p:spPr bwMode="auto">
          <a:xfrm>
            <a:off x="6419850" y="3930650"/>
            <a:ext cx="1390650" cy="71755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400" b="0">
                <a:solidFill>
                  <a:srgbClr val="FFFF99"/>
                </a:solidFill>
                <a:latin typeface="Arial" charset="0"/>
              </a:rPr>
              <a:t>9 mol</a:t>
            </a:r>
            <a:endParaRPr kumimoji="1" lang="en-US" sz="3400" b="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dissolve">
                                      <p:cBhvr>
                                        <p:cTn id="7" dur="500"/>
                                        <p:tgtEl>
                                          <p:spTgt spid="13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27"/>
                                        </p:tgtEl>
                                        <p:attrNameLst>
                                          <p:attrName>style.visibility</p:attrName>
                                        </p:attrNameLst>
                                      </p:cBhvr>
                                      <p:to>
                                        <p:strVal val="visible"/>
                                      </p:to>
                                    </p:set>
                                    <p:animEffect transition="in" filter="wipe(left)">
                                      <p:cBhvr>
                                        <p:cTn id="12" dur="500"/>
                                        <p:tgtEl>
                                          <p:spTgt spid="1332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328"/>
                                        </p:tgtEl>
                                        <p:attrNameLst>
                                          <p:attrName>style.visibility</p:attrName>
                                        </p:attrNameLst>
                                      </p:cBhvr>
                                      <p:to>
                                        <p:strVal val="visible"/>
                                      </p:to>
                                    </p:set>
                                    <p:animEffect transition="in" filter="wipe(left)">
                                      <p:cBhvr>
                                        <p:cTn id="16" dur="500"/>
                                        <p:tgtEl>
                                          <p:spTgt spid="133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316"/>
                                        </p:tgtEl>
                                        <p:attrNameLst>
                                          <p:attrName>style.visibility</p:attrName>
                                        </p:attrNameLst>
                                      </p:cBhvr>
                                      <p:to>
                                        <p:strVal val="visible"/>
                                      </p:to>
                                    </p:set>
                                    <p:anim calcmode="lin" valueType="num">
                                      <p:cBhvr additive="base">
                                        <p:cTn id="21" dur="500" fill="hold"/>
                                        <p:tgtEl>
                                          <p:spTgt spid="13316"/>
                                        </p:tgtEl>
                                        <p:attrNameLst>
                                          <p:attrName>ppt_x</p:attrName>
                                        </p:attrNameLst>
                                      </p:cBhvr>
                                      <p:tavLst>
                                        <p:tav tm="0">
                                          <p:val>
                                            <p:strVal val="0-#ppt_w/2"/>
                                          </p:val>
                                        </p:tav>
                                        <p:tav tm="100000">
                                          <p:val>
                                            <p:strVal val="#ppt_x"/>
                                          </p:val>
                                        </p:tav>
                                      </p:tavLst>
                                    </p:anim>
                                    <p:anim calcmode="lin" valueType="num">
                                      <p:cBhvr additive="base">
                                        <p:cTn id="22"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319"/>
                                        </p:tgtEl>
                                        <p:attrNameLst>
                                          <p:attrName>style.visibility</p:attrName>
                                        </p:attrNameLst>
                                      </p:cBhvr>
                                      <p:to>
                                        <p:strVal val="visible"/>
                                      </p:to>
                                    </p:set>
                                    <p:animEffect transition="in" filter="wipe(down)">
                                      <p:cBhvr>
                                        <p:cTn id="27" dur="500"/>
                                        <p:tgtEl>
                                          <p:spTgt spid="133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320"/>
                                        </p:tgtEl>
                                        <p:attrNameLst>
                                          <p:attrName>style.visibility</p:attrName>
                                        </p:attrNameLst>
                                      </p:cBhvr>
                                      <p:to>
                                        <p:strVal val="visible"/>
                                      </p:to>
                                    </p:set>
                                    <p:animEffect transition="in" filter="wipe(left)">
                                      <p:cBhvr>
                                        <p:cTn id="37"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9" grpId="0" autoUpdateAnimBg="0"/>
      <p:bldP spid="13320" grpId="0" autoUpdateAnimBg="0"/>
      <p:bldP spid="13324" grpId="0" autoUpdateAnimBg="0"/>
      <p:bldP spid="13327" grpId="0" autoUpdateAnimBg="0"/>
      <p:bldP spid="1332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 to Mass (an extra step)</a:t>
            </a:r>
            <a:endParaRPr lang="en-US" dirty="0"/>
          </a:p>
        </p:txBody>
      </p:sp>
      <p:sp>
        <p:nvSpPr>
          <p:cNvPr id="3" name="Content Placeholder 2"/>
          <p:cNvSpPr>
            <a:spLocks noGrp="1"/>
          </p:cNvSpPr>
          <p:nvPr>
            <p:ph sz="quarter" idx="1"/>
          </p:nvPr>
        </p:nvSpPr>
        <p:spPr/>
        <p:txBody>
          <a:bodyPr>
            <a:normAutofit/>
          </a:bodyPr>
          <a:lstStyle/>
          <a:p>
            <a:r>
              <a:rPr lang="en-US" sz="3200" dirty="0" smtClean="0"/>
              <a:t>Balance Equation</a:t>
            </a:r>
          </a:p>
          <a:p>
            <a:r>
              <a:rPr lang="en-US" sz="3200" dirty="0" smtClean="0"/>
              <a:t>Use Mole Ratios to get from Mole A to Mole B</a:t>
            </a:r>
          </a:p>
          <a:p>
            <a:r>
              <a:rPr lang="en-US" sz="3200" dirty="0" smtClean="0"/>
              <a:t>Use the Molar Mass to get from Mole B to g B</a:t>
            </a:r>
            <a:endParaRPr lang="en-US" sz="3200" dirty="0"/>
          </a:p>
        </p:txBody>
      </p:sp>
      <p:pic>
        <p:nvPicPr>
          <p:cNvPr id="4" name="Picture 2"/>
          <p:cNvPicPr>
            <a:picLocks noChangeAspect="1" noChangeArrowheads="1"/>
          </p:cNvPicPr>
          <p:nvPr/>
        </p:nvPicPr>
        <p:blipFill>
          <a:blip r:embed="rId2"/>
          <a:srcRect/>
          <a:stretch>
            <a:fillRect/>
          </a:stretch>
        </p:blipFill>
        <p:spPr bwMode="auto">
          <a:xfrm>
            <a:off x="1981200" y="3276600"/>
            <a:ext cx="5281613" cy="3467276"/>
          </a:xfrm>
          <a:prstGeom prst="rect">
            <a:avLst/>
          </a:prstGeom>
          <a:noFill/>
          <a:ln w="9525">
            <a:noFill/>
            <a:miter lim="800000"/>
            <a:headEnd/>
            <a:tailEnd/>
          </a:ln>
          <a:effectLst/>
        </p:spPr>
      </p:pic>
      <p:sp>
        <p:nvSpPr>
          <p:cNvPr id="5" name="Oval 4"/>
          <p:cNvSpPr/>
          <p:nvPr/>
        </p:nvSpPr>
        <p:spPr>
          <a:xfrm>
            <a:off x="3200400" y="5410200"/>
            <a:ext cx="40386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normAutofit fontScale="90000"/>
          </a:bodyPr>
          <a:lstStyle/>
          <a:p>
            <a:pPr eaLnBrk="1" hangingPunct="1"/>
            <a:r>
              <a:rPr lang="en-US" sz="6000" smtClean="0"/>
              <a:t>Mole-Mass Problems</a:t>
            </a:r>
          </a:p>
        </p:txBody>
      </p:sp>
      <p:sp>
        <p:nvSpPr>
          <p:cNvPr id="14339" name="Rectangle 3"/>
          <p:cNvSpPr>
            <a:spLocks noGrp="1" noChangeArrowheads="1"/>
          </p:cNvSpPr>
          <p:nvPr>
            <p:ph type="body" idx="1"/>
          </p:nvPr>
        </p:nvSpPr>
        <p:spPr>
          <a:xfrm>
            <a:off x="838200" y="2362200"/>
            <a:ext cx="7693025" cy="4495800"/>
          </a:xfrm>
        </p:spPr>
        <p:txBody>
          <a:bodyPr/>
          <a:lstStyle/>
          <a:p>
            <a:pPr eaLnBrk="1" hangingPunct="1"/>
            <a:r>
              <a:rPr lang="en-US" sz="4400" b="1" u="sng" dirty="0" smtClean="0">
                <a:solidFill>
                  <a:schemeClr val="bg1"/>
                </a:solidFill>
              </a:rPr>
              <a:t>Problem 1</a:t>
            </a:r>
            <a:r>
              <a:rPr lang="en-US" sz="4400" b="1" dirty="0" smtClean="0">
                <a:solidFill>
                  <a:schemeClr val="bg1"/>
                </a:solidFill>
              </a:rPr>
              <a:t>: 1.50 mol of KClO</a:t>
            </a:r>
            <a:r>
              <a:rPr lang="en-US" sz="4400" b="1" baseline="-25000" dirty="0" smtClean="0">
                <a:solidFill>
                  <a:schemeClr val="bg1"/>
                </a:solidFill>
              </a:rPr>
              <a:t>3</a:t>
            </a:r>
            <a:r>
              <a:rPr lang="en-US" sz="4400" b="1" dirty="0" smtClean="0">
                <a:solidFill>
                  <a:schemeClr val="bg1"/>
                </a:solidFill>
              </a:rPr>
              <a:t> decomposes. How many grams of O</a:t>
            </a:r>
            <a:r>
              <a:rPr lang="en-US" sz="4400" b="1" baseline="-25000" dirty="0" smtClean="0">
                <a:solidFill>
                  <a:schemeClr val="bg1"/>
                </a:solidFill>
              </a:rPr>
              <a:t>2</a:t>
            </a:r>
            <a:r>
              <a:rPr lang="en-US" sz="4400" b="1" dirty="0" smtClean="0">
                <a:solidFill>
                  <a:schemeClr val="bg1"/>
                </a:solidFill>
              </a:rPr>
              <a:t> will be produced? </a:t>
            </a:r>
            <a:r>
              <a:rPr lang="en-US" sz="4400" b="1" dirty="0" smtClean="0">
                <a:solidFill>
                  <a:schemeClr val="bg1"/>
                </a:solidFill>
              </a:rPr>
              <a:t>[K </a:t>
            </a:r>
            <a:r>
              <a:rPr lang="en-US" sz="4400" b="1" dirty="0" smtClean="0">
                <a:solidFill>
                  <a:schemeClr val="bg1"/>
                </a:solidFill>
              </a:rPr>
              <a:t>= </a:t>
            </a:r>
            <a:r>
              <a:rPr lang="en-US" sz="4400" b="1" dirty="0" smtClean="0">
                <a:solidFill>
                  <a:schemeClr val="bg1"/>
                </a:solidFill>
              </a:rPr>
              <a:t>39.1, </a:t>
            </a:r>
            <a:r>
              <a:rPr lang="en-US" sz="4400" b="1" dirty="0" err="1" smtClean="0">
                <a:solidFill>
                  <a:schemeClr val="bg1"/>
                </a:solidFill>
              </a:rPr>
              <a:t>Cl</a:t>
            </a:r>
            <a:r>
              <a:rPr lang="en-US" sz="4400" b="1" dirty="0" smtClean="0">
                <a:solidFill>
                  <a:schemeClr val="bg1"/>
                </a:solidFill>
              </a:rPr>
              <a:t> = </a:t>
            </a:r>
            <a:r>
              <a:rPr lang="en-US" sz="4400" b="1" dirty="0" smtClean="0">
                <a:solidFill>
                  <a:schemeClr val="bg1"/>
                </a:solidFill>
              </a:rPr>
              <a:t>35.45</a:t>
            </a:r>
            <a:r>
              <a:rPr lang="en-US" sz="4400" b="1" dirty="0" smtClean="0">
                <a:solidFill>
                  <a:schemeClr val="bg1"/>
                </a:solidFill>
              </a:rPr>
              <a:t>, O = 16]</a:t>
            </a:r>
          </a:p>
          <a:p>
            <a:pPr eaLnBrk="1" hangingPunct="1">
              <a:buFont typeface="Wingdings" pitchFamily="2" charset="2"/>
              <a:buNone/>
            </a:pPr>
            <a:r>
              <a:rPr lang="en-US" sz="4400" b="1" dirty="0" smtClean="0">
                <a:solidFill>
                  <a:schemeClr val="bg1"/>
                </a:solidFill>
              </a:rPr>
              <a:t>	2 KClO</a:t>
            </a:r>
            <a:r>
              <a:rPr lang="en-US" sz="4400" b="1" baseline="-25000" dirty="0" smtClean="0">
                <a:solidFill>
                  <a:schemeClr val="bg1"/>
                </a:solidFill>
              </a:rPr>
              <a:t>3</a:t>
            </a:r>
            <a:r>
              <a:rPr lang="en-US" sz="4400" b="1" dirty="0" smtClean="0">
                <a:solidFill>
                  <a:schemeClr val="bg1"/>
                </a:solidFill>
              </a:rPr>
              <a:t> 		 2 </a:t>
            </a:r>
            <a:r>
              <a:rPr lang="en-US" sz="4400" b="1" dirty="0" err="1" smtClean="0">
                <a:solidFill>
                  <a:schemeClr val="bg1"/>
                </a:solidFill>
              </a:rPr>
              <a:t>KCl</a:t>
            </a:r>
            <a:r>
              <a:rPr lang="en-US" sz="4400" b="1" dirty="0" smtClean="0">
                <a:solidFill>
                  <a:schemeClr val="bg1"/>
                </a:solidFill>
              </a:rPr>
              <a:t> + 3 O</a:t>
            </a:r>
            <a:r>
              <a:rPr lang="en-US" sz="4400" b="1" baseline="-25000" dirty="0" smtClean="0">
                <a:solidFill>
                  <a:schemeClr val="bg1"/>
                </a:solidFill>
              </a:rPr>
              <a:t>2</a:t>
            </a:r>
          </a:p>
        </p:txBody>
      </p:sp>
      <p:sp>
        <p:nvSpPr>
          <p:cNvPr id="12292" name="Line 4"/>
          <p:cNvSpPr>
            <a:spLocks noChangeShapeType="1"/>
          </p:cNvSpPr>
          <p:nvPr/>
        </p:nvSpPr>
        <p:spPr bwMode="auto">
          <a:xfrm>
            <a:off x="3733800" y="5638800"/>
            <a:ext cx="609600" cy="0"/>
          </a:xfrm>
          <a:prstGeom prst="line">
            <a:avLst/>
          </a:prstGeom>
          <a:noFill/>
          <a:ln w="38100" cap="sq">
            <a:solidFill>
              <a:schemeClr val="tx1"/>
            </a:solidFill>
            <a:round/>
            <a:headEnd type="none" w="sm" len="sm"/>
            <a:tailEnd type="triangle" w="sm" len="sm"/>
          </a:ln>
        </p:spPr>
        <p:txBody>
          <a:bodyPr/>
          <a:lstStyle/>
          <a:p>
            <a:endParaRPr lang="en-US"/>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400" decel="100000"/>
                                        <p:tgtEl>
                                          <p:spTgt spid="14338"/>
                                        </p:tgtEl>
                                      </p:cBhvr>
                                    </p:animEffect>
                                    <p:anim calcmode="lin" valueType="num">
                                      <p:cBhvr>
                                        <p:cTn id="8" dur="400" decel="100000" fill="hold"/>
                                        <p:tgtEl>
                                          <p:spTgt spid="14338"/>
                                        </p:tgtEl>
                                        <p:attrNameLst>
                                          <p:attrName>style.rotation</p:attrName>
                                        </p:attrNameLst>
                                      </p:cBhvr>
                                      <p:tavLst>
                                        <p:tav tm="0">
                                          <p:val>
                                            <p:fltVal val="-90"/>
                                          </p:val>
                                        </p:tav>
                                        <p:tav tm="100000">
                                          <p:val>
                                            <p:fltVal val="0"/>
                                          </p:val>
                                        </p:tav>
                                      </p:tavLst>
                                    </p:anim>
                                    <p:anim calcmode="lin" valueType="num">
                                      <p:cBhvr>
                                        <p:cTn id="9" dur="400" decel="100000" fill="hold"/>
                                        <p:tgtEl>
                                          <p:spTgt spid="14338"/>
                                        </p:tgtEl>
                                        <p:attrNameLst>
                                          <p:attrName>ppt_x</p:attrName>
                                        </p:attrNameLst>
                                      </p:cBhvr>
                                      <p:tavLst>
                                        <p:tav tm="0">
                                          <p:val>
                                            <p:strVal val="#ppt_x+0.4"/>
                                          </p:val>
                                        </p:tav>
                                        <p:tav tm="100000">
                                          <p:val>
                                            <p:strVal val="#ppt_x-0.05"/>
                                          </p:val>
                                        </p:tav>
                                      </p:tavLst>
                                    </p:anim>
                                    <p:anim calcmode="lin" valueType="num">
                                      <p:cBhvr>
                                        <p:cTn id="10" dur="400" decel="100000" fill="hold"/>
                                        <p:tgtEl>
                                          <p:spTgt spid="14338"/>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14338"/>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1433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Effect transition="in" filter="plus(in)">
                                      <p:cBhvr>
                                        <p:cTn id="17" dur="500"/>
                                        <p:tgtEl>
                                          <p:spTgt spid="143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14339">
                                            <p:txEl>
                                              <p:pRg st="1" end="1"/>
                                            </p:txEl>
                                          </p:spTgt>
                                        </p:tgtEl>
                                        <p:attrNameLst>
                                          <p:attrName>style.visibility</p:attrName>
                                        </p:attrNameLst>
                                      </p:cBhvr>
                                      <p:to>
                                        <p:strVal val="visible"/>
                                      </p:to>
                                    </p:set>
                                    <p:animEffect transition="in" filter="plus(in)">
                                      <p:cBhvr>
                                        <p:cTn id="2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648" y="152400"/>
            <a:ext cx="8153400" cy="990600"/>
          </a:xfrm>
          <a:noFill/>
          <a:ln w="38100">
            <a:solidFill>
              <a:schemeClr val="hlink"/>
            </a:solidFill>
          </a:ln>
        </p:spPr>
        <p:txBody>
          <a:bodyPr/>
          <a:lstStyle/>
          <a:p>
            <a:r>
              <a:rPr lang="en-US" sz="4000" b="1">
                <a:solidFill>
                  <a:schemeClr val="tx1"/>
                </a:solidFill>
              </a:rPr>
              <a:t>Learning Check S3</a:t>
            </a:r>
            <a:endParaRPr lang="en-US" sz="3000" b="1" baseline="-25000">
              <a:solidFill>
                <a:schemeClr val="tx1"/>
              </a:solidFill>
            </a:endParaRPr>
          </a:p>
        </p:txBody>
      </p:sp>
      <p:sp>
        <p:nvSpPr>
          <p:cNvPr id="18435" name="Rectangle 3"/>
          <p:cNvSpPr>
            <a:spLocks noGrp="1" noChangeArrowheads="1"/>
          </p:cNvSpPr>
          <p:nvPr>
            <p:ph type="body" idx="1"/>
          </p:nvPr>
        </p:nvSpPr>
        <p:spPr>
          <a:xfrm>
            <a:off x="0" y="1981200"/>
            <a:ext cx="9142413" cy="4800600"/>
          </a:xfrm>
          <a:noFill/>
          <a:ln/>
        </p:spPr>
        <p:txBody>
          <a:bodyPr>
            <a:normAutofit fontScale="85000" lnSpcReduction="20000"/>
          </a:bodyPr>
          <a:lstStyle/>
          <a:p>
            <a:pPr>
              <a:lnSpc>
                <a:spcPct val="130000"/>
              </a:lnSpc>
              <a:buFontTx/>
              <a:buNone/>
            </a:pPr>
            <a:r>
              <a:rPr lang="en-US" sz="3000"/>
              <a:t>	 </a:t>
            </a:r>
            <a:r>
              <a:rPr lang="en-US" sz="3000" b="1"/>
              <a:t>4 Fe    +    3 O</a:t>
            </a:r>
            <a:r>
              <a:rPr lang="en-US" sz="3000" b="1" baseline="-25000"/>
              <a:t>2</a:t>
            </a:r>
            <a:r>
              <a:rPr lang="en-US" sz="3000" b="1"/>
              <a:t>            2  Fe</a:t>
            </a:r>
            <a:r>
              <a:rPr lang="en-US" sz="3000" b="1" baseline="-25000"/>
              <a:t>2</a:t>
            </a:r>
            <a:r>
              <a:rPr lang="en-US" sz="3000" b="1"/>
              <a:t>O</a:t>
            </a:r>
            <a:r>
              <a:rPr lang="en-US" sz="3000" b="1" baseline="-25000"/>
              <a:t>3</a:t>
            </a:r>
            <a:r>
              <a:rPr lang="en-US" sz="3000"/>
              <a:t> </a:t>
            </a:r>
          </a:p>
          <a:p>
            <a:pPr>
              <a:lnSpc>
                <a:spcPct val="130000"/>
              </a:lnSpc>
              <a:buFontTx/>
              <a:buNone/>
            </a:pPr>
            <a:r>
              <a:rPr lang="en-US" sz="3000"/>
              <a:t>	</a:t>
            </a:r>
            <a:r>
              <a:rPr lang="en-US" sz="3000" b="1"/>
              <a:t>How many grams of O</a:t>
            </a:r>
            <a:r>
              <a:rPr lang="en-US" sz="3000" b="1" baseline="-25000"/>
              <a:t>2</a:t>
            </a:r>
            <a:r>
              <a:rPr lang="en-US" sz="3000" b="1"/>
              <a:t> are needed to produce 0.400 mol of Fe</a:t>
            </a:r>
            <a:r>
              <a:rPr lang="en-US" sz="3000" b="1" baseline="-25000"/>
              <a:t>2</a:t>
            </a:r>
            <a:r>
              <a:rPr lang="en-US" sz="3000" b="1"/>
              <a:t>O</a:t>
            </a:r>
            <a:r>
              <a:rPr lang="en-US" sz="3000" b="1" baseline="-25000"/>
              <a:t>3</a:t>
            </a:r>
            <a:r>
              <a:rPr lang="en-US" sz="3000" b="1"/>
              <a:t>?</a:t>
            </a:r>
          </a:p>
          <a:p>
            <a:pPr>
              <a:lnSpc>
                <a:spcPct val="80000"/>
              </a:lnSpc>
              <a:buFontTx/>
              <a:buNone/>
            </a:pPr>
            <a:endParaRPr lang="en-US" sz="3000" b="1"/>
          </a:p>
          <a:p>
            <a:pPr>
              <a:lnSpc>
                <a:spcPct val="110000"/>
              </a:lnSpc>
              <a:buFontTx/>
              <a:buNone/>
            </a:pPr>
            <a:r>
              <a:rPr lang="en-US" sz="3000" b="1">
                <a:solidFill>
                  <a:srgbClr val="FF9900"/>
                </a:solidFill>
              </a:rPr>
              <a:t>		1)   38.4 g O</a:t>
            </a:r>
            <a:r>
              <a:rPr lang="en-US" sz="3000" b="1" baseline="-25000">
                <a:solidFill>
                  <a:srgbClr val="FF9900"/>
                </a:solidFill>
              </a:rPr>
              <a:t>2</a:t>
            </a:r>
            <a:endParaRPr lang="en-US" sz="3000" b="1">
              <a:solidFill>
                <a:srgbClr val="FF9900"/>
              </a:solidFill>
            </a:endParaRPr>
          </a:p>
          <a:p>
            <a:pPr>
              <a:lnSpc>
                <a:spcPct val="110000"/>
              </a:lnSpc>
              <a:buFontTx/>
              <a:buNone/>
            </a:pPr>
            <a:r>
              <a:rPr lang="en-US" sz="3000" b="1">
                <a:solidFill>
                  <a:srgbClr val="FF9900"/>
                </a:solidFill>
              </a:rPr>
              <a:t>		2)   19.2 g O</a:t>
            </a:r>
            <a:r>
              <a:rPr lang="en-US" sz="3000" b="1" baseline="-25000">
                <a:solidFill>
                  <a:srgbClr val="FF9900"/>
                </a:solidFill>
              </a:rPr>
              <a:t>2</a:t>
            </a:r>
            <a:r>
              <a:rPr lang="en-US" sz="3000" b="1">
                <a:solidFill>
                  <a:srgbClr val="FF9900"/>
                </a:solidFill>
              </a:rPr>
              <a:t>  </a:t>
            </a:r>
          </a:p>
          <a:p>
            <a:pPr>
              <a:lnSpc>
                <a:spcPct val="110000"/>
              </a:lnSpc>
              <a:buFontTx/>
              <a:buNone/>
            </a:pPr>
            <a:r>
              <a:rPr lang="en-US" sz="3000" b="1">
                <a:solidFill>
                  <a:srgbClr val="FF9900"/>
                </a:solidFill>
              </a:rPr>
              <a:t>		3)   1.90 g O</a:t>
            </a:r>
            <a:r>
              <a:rPr lang="en-US" sz="3000" b="1" baseline="-25000">
                <a:solidFill>
                  <a:srgbClr val="FF9900"/>
                </a:solidFill>
              </a:rPr>
              <a:t>2</a:t>
            </a:r>
            <a:endParaRPr lang="en-US" sz="3000" b="1">
              <a:solidFill>
                <a:srgbClr val="FF9900"/>
              </a:solidFill>
            </a:endParaRPr>
          </a:p>
          <a:p>
            <a:pPr>
              <a:buFontTx/>
              <a:buNone/>
            </a:pPr>
            <a:endParaRPr lang="en-US" sz="3000" b="1"/>
          </a:p>
          <a:p>
            <a:pPr>
              <a:buFontTx/>
              <a:buNone/>
            </a:pPr>
            <a:endParaRPr lang="en-US" sz="3000" b="1"/>
          </a:p>
          <a:p>
            <a:pPr>
              <a:buFontTx/>
              <a:buNone/>
            </a:pPr>
            <a:endParaRPr lang="en-US" sz="3000" b="1"/>
          </a:p>
          <a:p>
            <a:pPr>
              <a:buFontTx/>
              <a:buNone/>
            </a:pPr>
            <a:r>
              <a:rPr lang="en-US" sz="3000" b="1"/>
              <a:t>	</a:t>
            </a:r>
            <a:endParaRPr lang="en-US" sz="3000" b="1" baseline="-25000"/>
          </a:p>
        </p:txBody>
      </p:sp>
      <p:sp>
        <p:nvSpPr>
          <p:cNvPr id="18436" name="Line 4"/>
          <p:cNvSpPr>
            <a:spLocks noChangeShapeType="1"/>
          </p:cNvSpPr>
          <p:nvPr/>
        </p:nvSpPr>
        <p:spPr bwMode="auto">
          <a:xfrm>
            <a:off x="2743200" y="2286000"/>
            <a:ext cx="762000" cy="0"/>
          </a:xfrm>
          <a:prstGeom prst="line">
            <a:avLst/>
          </a:prstGeom>
          <a:noFill/>
          <a:ln w="50800">
            <a:solidFill>
              <a:srgbClr val="66FF33"/>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sz="4000" smtClean="0"/>
              <a:t>What is stoichiometry?</a:t>
            </a:r>
          </a:p>
        </p:txBody>
      </p:sp>
      <p:sp>
        <p:nvSpPr>
          <p:cNvPr id="39939" name="Rectangle 3"/>
          <p:cNvSpPr>
            <a:spLocks noGrp="1" noChangeArrowheads="1"/>
          </p:cNvSpPr>
          <p:nvPr>
            <p:ph type="body" idx="1"/>
          </p:nvPr>
        </p:nvSpPr>
        <p:spPr>
          <a:xfrm>
            <a:off x="838200" y="2362200"/>
            <a:ext cx="7696200" cy="2895600"/>
          </a:xfrm>
        </p:spPr>
        <p:txBody>
          <a:bodyPr>
            <a:normAutofit lnSpcReduction="10000"/>
          </a:bodyPr>
          <a:lstStyle/>
          <a:p>
            <a:pPr eaLnBrk="1" hangingPunct="1"/>
            <a:r>
              <a:rPr lang="en-US" sz="4800" dirty="0" err="1" smtClean="0"/>
              <a:t>Stoichiometry</a:t>
            </a:r>
            <a:r>
              <a:rPr lang="en-US" sz="4800" dirty="0" smtClean="0"/>
              <a:t> is the quantitative study </a:t>
            </a:r>
            <a:r>
              <a:rPr lang="en-US" sz="4800" dirty="0" smtClean="0"/>
              <a:t>of reactants </a:t>
            </a:r>
            <a:r>
              <a:rPr lang="en-US" sz="4800" dirty="0" smtClean="0"/>
              <a:t>and products in a chemical reaction.</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grpId="0" nodeType="clickEffect">
                                  <p:stCondLst>
                                    <p:cond delay="0"/>
                                  </p:stCondLst>
                                  <p:childTnLst>
                                    <p:animEffect transition="out" filter="checkerboard(across)">
                                      <p:cBhvr>
                                        <p:cTn id="18" dur="500"/>
                                        <p:tgtEl>
                                          <p:spTgt spid="39939">
                                            <p:txEl>
                                              <p:pRg st="0" end="0"/>
                                            </p:txEl>
                                          </p:spTgt>
                                        </p:tgtEl>
                                      </p:cBhvr>
                                    </p:animEffect>
                                    <p:set>
                                      <p:cBhvr>
                                        <p:cTn id="19" dur="1" fill="hold">
                                          <p:stCondLst>
                                            <p:cond delay="499"/>
                                          </p:stCondLst>
                                        </p:cTn>
                                        <p:tgtEl>
                                          <p:spTgt spid="3993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99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2648" y="152400"/>
            <a:ext cx="8153400" cy="990600"/>
          </a:xfrm>
          <a:ln w="38100">
            <a:solidFill>
              <a:schemeClr val="hlink"/>
            </a:solidFill>
          </a:ln>
        </p:spPr>
        <p:txBody>
          <a:bodyPr/>
          <a:lstStyle/>
          <a:p>
            <a:r>
              <a:rPr lang="en-US" sz="4000" b="1"/>
              <a:t>Solution S 3</a:t>
            </a:r>
          </a:p>
        </p:txBody>
      </p:sp>
      <p:sp>
        <p:nvSpPr>
          <p:cNvPr id="35843" name="Rectangle 3"/>
          <p:cNvSpPr>
            <a:spLocks noGrp="1" noChangeArrowheads="1"/>
          </p:cNvSpPr>
          <p:nvPr>
            <p:ph type="body" idx="1"/>
          </p:nvPr>
        </p:nvSpPr>
        <p:spPr>
          <a:xfrm>
            <a:off x="381000" y="2209800"/>
            <a:ext cx="8458200" cy="4343400"/>
          </a:xfrm>
          <a:ln/>
        </p:spPr>
        <p:txBody>
          <a:bodyPr/>
          <a:lstStyle/>
          <a:p>
            <a:pPr>
              <a:buFontTx/>
              <a:buNone/>
            </a:pPr>
            <a:endParaRPr lang="en-US" sz="3000" b="1"/>
          </a:p>
          <a:p>
            <a:pPr>
              <a:buFontTx/>
              <a:buNone/>
            </a:pPr>
            <a:r>
              <a:rPr lang="en-US" sz="3000" b="1"/>
              <a:t>0.400 mol Fe</a:t>
            </a:r>
            <a:r>
              <a:rPr lang="en-US" sz="3000" b="1" baseline="-25000"/>
              <a:t>2</a:t>
            </a:r>
            <a:r>
              <a:rPr lang="en-US" sz="3000" b="1"/>
              <a:t>O</a:t>
            </a:r>
            <a:r>
              <a:rPr lang="en-US" sz="3000" b="1" baseline="-25000"/>
              <a:t>3</a:t>
            </a:r>
            <a:r>
              <a:rPr lang="en-US" sz="3000" b="1"/>
              <a:t>  x   </a:t>
            </a:r>
            <a:r>
              <a:rPr lang="en-US" sz="3000" b="1" u="sng"/>
              <a:t>3 mol   O</a:t>
            </a:r>
            <a:r>
              <a:rPr lang="en-US" sz="3000" b="1" u="sng" baseline="-25000"/>
              <a:t>2</a:t>
            </a:r>
            <a:r>
              <a:rPr lang="en-US" sz="3000" b="1" baseline="-25000"/>
              <a:t>    </a:t>
            </a:r>
            <a:r>
              <a:rPr lang="en-US" sz="3000" b="1"/>
              <a:t>   x   </a:t>
            </a:r>
            <a:r>
              <a:rPr lang="en-US" sz="3000" b="1" u="sng"/>
              <a:t>32.0 g O</a:t>
            </a:r>
            <a:r>
              <a:rPr lang="en-US" sz="3000" b="1" u="sng" baseline="-25000"/>
              <a:t>2</a:t>
            </a:r>
            <a:endParaRPr lang="en-US" sz="3000" b="1"/>
          </a:p>
          <a:p>
            <a:pPr>
              <a:buFontTx/>
              <a:buNone/>
            </a:pPr>
            <a:r>
              <a:rPr lang="en-US" sz="3000" b="1"/>
              <a:t>					2 mol Fe</a:t>
            </a:r>
            <a:r>
              <a:rPr lang="en-US" sz="3000" b="1" baseline="-25000"/>
              <a:t>2</a:t>
            </a:r>
            <a:r>
              <a:rPr lang="en-US" sz="3000" b="1"/>
              <a:t>O</a:t>
            </a:r>
            <a:r>
              <a:rPr lang="en-US" sz="3000" b="1" baseline="-25000"/>
              <a:t>3	   </a:t>
            </a:r>
            <a:r>
              <a:rPr lang="en-US" sz="3000" b="1"/>
              <a:t>1 mol O</a:t>
            </a:r>
            <a:r>
              <a:rPr lang="en-US" sz="3000" b="1" baseline="-25000"/>
              <a:t>2</a:t>
            </a:r>
            <a:endParaRPr lang="en-US" sz="3000" b="1"/>
          </a:p>
          <a:p>
            <a:pPr>
              <a:buFontTx/>
              <a:buNone/>
            </a:pPr>
            <a:endParaRPr lang="en-US" sz="3000" b="1"/>
          </a:p>
          <a:p>
            <a:pPr>
              <a:buFontTx/>
              <a:buNone/>
            </a:pPr>
            <a:r>
              <a:rPr lang="en-US" sz="3000" b="1"/>
              <a:t>			=   </a:t>
            </a:r>
            <a:r>
              <a:rPr lang="en-US" sz="3000" b="1">
                <a:solidFill>
                  <a:srgbClr val="FF9900"/>
                </a:solidFill>
              </a:rPr>
              <a:t>19.2 g O</a:t>
            </a:r>
            <a:r>
              <a:rPr lang="en-US" sz="3000" b="1" baseline="-25000">
                <a:solidFill>
                  <a:srgbClr val="FF9900"/>
                </a:solidFill>
              </a:rPr>
              <a:t>2	</a:t>
            </a:r>
          </a:p>
          <a:p>
            <a:endParaRPr lang="en-US"/>
          </a:p>
        </p:txBody>
      </p:sp>
      <p:sp>
        <p:nvSpPr>
          <p:cNvPr id="35844" name="Line 4"/>
          <p:cNvSpPr>
            <a:spLocks noChangeShapeType="1"/>
          </p:cNvSpPr>
          <p:nvPr/>
        </p:nvSpPr>
        <p:spPr bwMode="auto">
          <a:xfrm>
            <a:off x="1524000" y="2743200"/>
            <a:ext cx="2057400" cy="609600"/>
          </a:xfrm>
          <a:prstGeom prst="line">
            <a:avLst/>
          </a:prstGeom>
          <a:noFill/>
          <a:ln w="12700">
            <a:solidFill>
              <a:srgbClr val="66FF33"/>
            </a:solidFill>
            <a:round/>
            <a:headEnd type="none" w="sm" len="sm"/>
            <a:tailEnd type="none" w="sm" len="sm"/>
          </a:ln>
          <a:effectLst/>
        </p:spPr>
        <p:txBody>
          <a:bodyPr wrap="none" anchor="ctr"/>
          <a:lstStyle/>
          <a:p>
            <a:endParaRPr lang="en-US"/>
          </a:p>
        </p:txBody>
      </p:sp>
      <p:sp>
        <p:nvSpPr>
          <p:cNvPr id="35846" name="Line 6"/>
          <p:cNvSpPr>
            <a:spLocks noChangeShapeType="1"/>
          </p:cNvSpPr>
          <p:nvPr/>
        </p:nvSpPr>
        <p:spPr bwMode="auto">
          <a:xfrm>
            <a:off x="4343400" y="3352800"/>
            <a:ext cx="1828800" cy="457200"/>
          </a:xfrm>
          <a:prstGeom prst="line">
            <a:avLst/>
          </a:prstGeom>
          <a:noFill/>
          <a:ln w="12700">
            <a:solidFill>
              <a:srgbClr val="66FF33"/>
            </a:solidFill>
            <a:round/>
            <a:headEnd type="none" w="sm" len="sm"/>
            <a:tailEnd type="none" w="sm" len="sm"/>
          </a:ln>
          <a:effectLst/>
        </p:spPr>
        <p:txBody>
          <a:bodyPr wrap="none" anchor="ctr"/>
          <a:lstStyle/>
          <a:p>
            <a:endParaRPr lang="en-US"/>
          </a:p>
        </p:txBody>
      </p:sp>
      <p:sp>
        <p:nvSpPr>
          <p:cNvPr id="35847" name="Line 7"/>
          <p:cNvSpPr>
            <a:spLocks noChangeShapeType="1"/>
          </p:cNvSpPr>
          <p:nvPr/>
        </p:nvSpPr>
        <p:spPr bwMode="auto">
          <a:xfrm>
            <a:off x="4343400" y="2743200"/>
            <a:ext cx="182880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48" name="Line 8"/>
          <p:cNvSpPr>
            <a:spLocks noChangeShapeType="1"/>
          </p:cNvSpPr>
          <p:nvPr/>
        </p:nvSpPr>
        <p:spPr bwMode="auto">
          <a:xfrm>
            <a:off x="7315200" y="3429000"/>
            <a:ext cx="1371600" cy="381000"/>
          </a:xfrm>
          <a:prstGeom prst="line">
            <a:avLst/>
          </a:prstGeom>
          <a:noFill/>
          <a:ln w="12700">
            <a:solidFill>
              <a:srgbClr val="66FF33"/>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76200"/>
            <a:ext cx="7442200" cy="1117600"/>
          </a:xfrm>
          <a:noFill/>
          <a:ln w="50800" cap="flat">
            <a:solidFill>
              <a:schemeClr val="hlink"/>
            </a:solidFill>
          </a:ln>
        </p:spPr>
        <p:txBody>
          <a:bodyPr>
            <a:normAutofit fontScale="90000"/>
          </a:bodyPr>
          <a:lstStyle/>
          <a:p>
            <a:r>
              <a:rPr lang="en-US" sz="3800" b="1" dirty="0"/>
              <a:t>Calculating Mass of A </a:t>
            </a:r>
            <a:r>
              <a:rPr lang="en-US" sz="3800" b="1" dirty="0" smtClean="0"/>
              <a:t>Substance A to Mass of Substance B</a:t>
            </a:r>
            <a:endParaRPr lang="en-US" sz="3800" b="1" dirty="0"/>
          </a:p>
        </p:txBody>
      </p:sp>
      <p:sp>
        <p:nvSpPr>
          <p:cNvPr id="19459" name="Rectangle 3"/>
          <p:cNvSpPr>
            <a:spLocks noGrp="1" noChangeArrowheads="1"/>
          </p:cNvSpPr>
          <p:nvPr>
            <p:ph type="body" idx="1"/>
          </p:nvPr>
        </p:nvSpPr>
        <p:spPr>
          <a:xfrm>
            <a:off x="304800" y="1676400"/>
            <a:ext cx="8839200" cy="4572000"/>
          </a:xfrm>
          <a:noFill/>
          <a:ln/>
        </p:spPr>
        <p:txBody>
          <a:bodyPr>
            <a:normAutofit fontScale="92500"/>
          </a:bodyPr>
          <a:lstStyle/>
          <a:p>
            <a:pPr>
              <a:lnSpc>
                <a:spcPct val="170000"/>
              </a:lnSpc>
              <a:buClr>
                <a:srgbClr val="99FF33"/>
              </a:buClr>
              <a:buSzPct val="105000"/>
              <a:buFont typeface="Wingdings" pitchFamily="2" charset="2"/>
              <a:buChar char="n"/>
            </a:pPr>
            <a:r>
              <a:rPr lang="en-US" b="1" dirty="0"/>
              <a:t>Balance equation</a:t>
            </a:r>
          </a:p>
          <a:p>
            <a:pPr>
              <a:lnSpc>
                <a:spcPct val="170000"/>
              </a:lnSpc>
              <a:buClr>
                <a:srgbClr val="99FF33"/>
              </a:buClr>
              <a:buSzPct val="105000"/>
              <a:buFont typeface="Wingdings" pitchFamily="2" charset="2"/>
              <a:buChar char="n"/>
            </a:pPr>
            <a:r>
              <a:rPr lang="en-US" b="1" dirty="0"/>
              <a:t>Convert starting amount </a:t>
            </a:r>
            <a:r>
              <a:rPr lang="en-US" b="1" dirty="0" smtClean="0"/>
              <a:t>of g A to moles A using Molar Mass</a:t>
            </a:r>
            <a:endParaRPr lang="en-US" b="1" dirty="0"/>
          </a:p>
          <a:p>
            <a:pPr>
              <a:lnSpc>
                <a:spcPct val="170000"/>
              </a:lnSpc>
              <a:buClr>
                <a:srgbClr val="99FF33"/>
              </a:buClr>
              <a:buSzPct val="105000"/>
              <a:buFont typeface="Wingdings" pitchFamily="2" charset="2"/>
              <a:buChar char="n"/>
            </a:pPr>
            <a:r>
              <a:rPr lang="en-US" b="1" dirty="0"/>
              <a:t>Use coefficients to write a mol-mol </a:t>
            </a:r>
            <a:r>
              <a:rPr lang="en-US" b="1" dirty="0" smtClean="0"/>
              <a:t>factor from mole A to mole B</a:t>
            </a:r>
            <a:endParaRPr lang="en-US" b="1" dirty="0"/>
          </a:p>
          <a:p>
            <a:pPr>
              <a:lnSpc>
                <a:spcPct val="170000"/>
              </a:lnSpc>
              <a:buClr>
                <a:srgbClr val="99FF33"/>
              </a:buClr>
              <a:buSzPct val="105000"/>
              <a:buFont typeface="Wingdings" pitchFamily="2" charset="2"/>
              <a:buChar char="n"/>
            </a:pPr>
            <a:r>
              <a:rPr lang="en-US" b="1" dirty="0"/>
              <a:t>Convert moles </a:t>
            </a:r>
            <a:r>
              <a:rPr lang="en-US" b="1" dirty="0" smtClean="0"/>
              <a:t>B of </a:t>
            </a:r>
            <a:r>
              <a:rPr lang="en-US" b="1" dirty="0"/>
              <a:t>desired to </a:t>
            </a:r>
            <a:r>
              <a:rPr lang="en-US" b="1" dirty="0" smtClean="0"/>
              <a:t>grams B using Molar Mass</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sz="quarter" idx="1"/>
          </p:nvPr>
        </p:nvPicPr>
        <p:blipFill>
          <a:blip r:embed="rId2"/>
          <a:srcRect/>
          <a:stretch>
            <a:fillRect/>
          </a:stretch>
        </p:blipFill>
        <p:spPr bwMode="auto">
          <a:xfrm>
            <a:off x="877095" y="1600200"/>
            <a:ext cx="7428705" cy="4876800"/>
          </a:xfrm>
          <a:prstGeom prst="rect">
            <a:avLst/>
          </a:prstGeom>
          <a:noFill/>
          <a:ln w="9525">
            <a:noFill/>
            <a:miter lim="800000"/>
            <a:headEnd/>
            <a:tailEnd/>
          </a:ln>
          <a:effectLst/>
        </p:spPr>
      </p:pic>
      <p:sp>
        <p:nvSpPr>
          <p:cNvPr id="5" name="Oval 4"/>
          <p:cNvSpPr/>
          <p:nvPr/>
        </p:nvSpPr>
        <p:spPr>
          <a:xfrm>
            <a:off x="609600" y="4648200"/>
            <a:ext cx="80010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1143000"/>
          </a:xfrm>
          <a:ln w="38100">
            <a:solidFill>
              <a:schemeClr val="hlink"/>
            </a:solidFill>
          </a:ln>
        </p:spPr>
        <p:txBody>
          <a:bodyPr/>
          <a:lstStyle/>
          <a:p>
            <a:r>
              <a:rPr lang="en-US" sz="4000" b="1"/>
              <a:t>Calculation</a:t>
            </a:r>
            <a:endParaRPr lang="en-US"/>
          </a:p>
        </p:txBody>
      </p:sp>
      <p:sp>
        <p:nvSpPr>
          <p:cNvPr id="36867" name="Rectangle 3"/>
          <p:cNvSpPr>
            <a:spLocks noGrp="1" noChangeArrowheads="1"/>
          </p:cNvSpPr>
          <p:nvPr>
            <p:ph type="body" idx="1"/>
          </p:nvPr>
        </p:nvSpPr>
        <p:spPr>
          <a:xfrm>
            <a:off x="304800" y="1676400"/>
            <a:ext cx="8610600" cy="4648200"/>
          </a:xfrm>
        </p:spPr>
        <p:txBody>
          <a:bodyPr/>
          <a:lstStyle/>
          <a:p>
            <a:pPr>
              <a:lnSpc>
                <a:spcPct val="110000"/>
              </a:lnSpc>
              <a:buFontTx/>
              <a:buNone/>
            </a:pPr>
            <a:r>
              <a:rPr lang="en-US" b="1"/>
              <a:t>  </a:t>
            </a:r>
            <a:r>
              <a:rPr lang="en-US" sz="3000" b="1"/>
              <a:t>The reaction between H</a:t>
            </a:r>
            <a:r>
              <a:rPr lang="en-US" sz="3000" b="1" baseline="-25000"/>
              <a:t>2</a:t>
            </a:r>
            <a:r>
              <a:rPr lang="en-US" sz="3000" b="1"/>
              <a:t> and O</a:t>
            </a:r>
            <a:r>
              <a:rPr lang="en-US" sz="3000" b="1" baseline="-25000"/>
              <a:t>2</a:t>
            </a:r>
            <a:r>
              <a:rPr lang="en-US" sz="3000" b="1"/>
              <a:t> produces 13.1 g of water.  How many grams of O</a:t>
            </a:r>
            <a:r>
              <a:rPr lang="en-US" sz="3000" b="1" baseline="-25000"/>
              <a:t>2</a:t>
            </a:r>
            <a:r>
              <a:rPr lang="en-US" sz="3000" b="1"/>
              <a:t> reacted?</a:t>
            </a:r>
          </a:p>
          <a:p>
            <a:pPr>
              <a:lnSpc>
                <a:spcPct val="110000"/>
              </a:lnSpc>
              <a:buFontTx/>
              <a:buNone/>
            </a:pPr>
            <a:r>
              <a:rPr lang="en-US" sz="3000" b="1">
                <a:solidFill>
                  <a:schemeClr val="accent2"/>
                </a:solidFill>
              </a:rPr>
              <a:t>	</a:t>
            </a:r>
            <a:r>
              <a:rPr lang="en-US" sz="3000" b="1">
                <a:solidFill>
                  <a:srgbClr val="FF9900"/>
                </a:solidFill>
              </a:rPr>
              <a:t>Write the equation</a:t>
            </a:r>
          </a:p>
          <a:p>
            <a:pPr>
              <a:lnSpc>
                <a:spcPct val="110000"/>
              </a:lnSpc>
              <a:buFontTx/>
              <a:buNone/>
            </a:pPr>
            <a:r>
              <a:rPr lang="en-US" sz="3000" b="1"/>
              <a:t>	H</a:t>
            </a:r>
            <a:r>
              <a:rPr lang="en-US" sz="3000" b="1" baseline="-25000"/>
              <a:t>2</a:t>
            </a:r>
            <a:r>
              <a:rPr lang="en-US" sz="3000" b="1"/>
              <a:t> (g)    +   O</a:t>
            </a:r>
            <a:r>
              <a:rPr lang="en-US" sz="3000" b="1" baseline="-25000"/>
              <a:t>2</a:t>
            </a:r>
            <a:r>
              <a:rPr lang="en-US" sz="3000" b="1"/>
              <a:t> (g)		H</a:t>
            </a:r>
            <a:r>
              <a:rPr lang="en-US" sz="3000" b="1" baseline="-25000"/>
              <a:t>2</a:t>
            </a:r>
            <a:r>
              <a:rPr lang="en-US" sz="3000" b="1"/>
              <a:t>O (g)</a:t>
            </a:r>
          </a:p>
          <a:p>
            <a:pPr>
              <a:lnSpc>
                <a:spcPct val="80000"/>
              </a:lnSpc>
              <a:buFontTx/>
              <a:buNone/>
            </a:pPr>
            <a:endParaRPr lang="en-US" sz="3000" b="1"/>
          </a:p>
          <a:p>
            <a:pPr>
              <a:lnSpc>
                <a:spcPct val="110000"/>
              </a:lnSpc>
              <a:buFontTx/>
              <a:buNone/>
            </a:pPr>
            <a:r>
              <a:rPr lang="en-US" sz="3000" b="1">
                <a:solidFill>
                  <a:schemeClr val="accent2"/>
                </a:solidFill>
              </a:rPr>
              <a:t>	</a:t>
            </a:r>
            <a:r>
              <a:rPr lang="en-US" sz="3000" b="1">
                <a:solidFill>
                  <a:srgbClr val="FF9900"/>
                </a:solidFill>
              </a:rPr>
              <a:t>Balance the equation</a:t>
            </a:r>
          </a:p>
          <a:p>
            <a:pPr>
              <a:lnSpc>
                <a:spcPct val="110000"/>
              </a:lnSpc>
              <a:buFontTx/>
              <a:buNone/>
            </a:pPr>
            <a:r>
              <a:rPr lang="en-US" sz="3000" b="1"/>
              <a:t>	 2 H</a:t>
            </a:r>
            <a:r>
              <a:rPr lang="en-US" sz="3000" b="1" baseline="-25000"/>
              <a:t>2</a:t>
            </a:r>
            <a:r>
              <a:rPr lang="en-US" sz="3000" b="1"/>
              <a:t> (g)    +   O</a:t>
            </a:r>
            <a:r>
              <a:rPr lang="en-US" sz="3000" b="1" baseline="-25000"/>
              <a:t>2</a:t>
            </a:r>
            <a:r>
              <a:rPr lang="en-US" sz="3000" b="1"/>
              <a:t> (g)		2 H</a:t>
            </a:r>
            <a:r>
              <a:rPr lang="en-US" sz="3000" b="1" baseline="-25000"/>
              <a:t>2</a:t>
            </a:r>
            <a:r>
              <a:rPr lang="en-US" sz="3000" b="1"/>
              <a:t>O (g)</a:t>
            </a:r>
          </a:p>
          <a:p>
            <a:pPr>
              <a:buFontTx/>
              <a:buNone/>
            </a:pPr>
            <a:endParaRPr lang="en-US" sz="3000" b="1"/>
          </a:p>
          <a:p>
            <a:endParaRPr lang="en-US"/>
          </a:p>
        </p:txBody>
      </p:sp>
      <p:sp>
        <p:nvSpPr>
          <p:cNvPr id="36868" name="Line 4"/>
          <p:cNvSpPr>
            <a:spLocks noChangeShapeType="1"/>
          </p:cNvSpPr>
          <p:nvPr/>
        </p:nvSpPr>
        <p:spPr bwMode="auto">
          <a:xfrm>
            <a:off x="3886200" y="3733800"/>
            <a:ext cx="762000" cy="0"/>
          </a:xfrm>
          <a:prstGeom prst="line">
            <a:avLst/>
          </a:prstGeom>
          <a:noFill/>
          <a:ln w="50800">
            <a:solidFill>
              <a:srgbClr val="66FF33"/>
            </a:solidFill>
            <a:round/>
            <a:headEnd type="none" w="sm" len="sm"/>
            <a:tailEnd type="stealth" w="med" len="lg"/>
          </a:ln>
          <a:effectLst/>
        </p:spPr>
        <p:txBody>
          <a:bodyPr wrap="none" anchor="ctr"/>
          <a:lstStyle/>
          <a:p>
            <a:endParaRPr lang="en-US"/>
          </a:p>
        </p:txBody>
      </p:sp>
      <p:sp>
        <p:nvSpPr>
          <p:cNvPr id="36869" name="Line 5"/>
          <p:cNvSpPr>
            <a:spLocks noChangeShapeType="1"/>
          </p:cNvSpPr>
          <p:nvPr/>
        </p:nvSpPr>
        <p:spPr bwMode="auto">
          <a:xfrm>
            <a:off x="4114800" y="5334000"/>
            <a:ext cx="762000" cy="0"/>
          </a:xfrm>
          <a:prstGeom prst="line">
            <a:avLst/>
          </a:prstGeom>
          <a:noFill/>
          <a:ln w="50800">
            <a:solidFill>
              <a:srgbClr val="66FF33"/>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0" y="1524000"/>
            <a:ext cx="8763000" cy="6629400"/>
          </a:xfrm>
          <a:noFill/>
          <a:ln/>
        </p:spPr>
        <p:txBody>
          <a:bodyPr/>
          <a:lstStyle/>
          <a:p>
            <a:pPr>
              <a:lnSpc>
                <a:spcPct val="90000"/>
              </a:lnSpc>
              <a:buFontTx/>
              <a:buNone/>
            </a:pPr>
            <a:r>
              <a:rPr lang="en-US" sz="3000" b="1" dirty="0">
                <a:solidFill>
                  <a:srgbClr val="FF9900"/>
                </a:solidFill>
              </a:rPr>
              <a:t>				         </a:t>
            </a:r>
            <a:r>
              <a:rPr lang="en-US" sz="2600" b="1" dirty="0" smtClean="0">
                <a:solidFill>
                  <a:srgbClr val="66FF33"/>
                </a:solidFill>
              </a:rPr>
              <a:t>mol </a:t>
            </a:r>
            <a:r>
              <a:rPr lang="en-US" sz="2600" b="1" dirty="0">
                <a:solidFill>
                  <a:srgbClr val="66FF33"/>
                </a:solidFill>
              </a:rPr>
              <a:t>bridge</a:t>
            </a:r>
          </a:p>
          <a:p>
            <a:pPr>
              <a:lnSpc>
                <a:spcPct val="110000"/>
              </a:lnSpc>
              <a:buFontTx/>
              <a:buNone/>
            </a:pPr>
            <a:endParaRPr lang="en-US" sz="1000" b="1" dirty="0">
              <a:solidFill>
                <a:schemeClr val="accent2"/>
              </a:solidFill>
            </a:endParaRPr>
          </a:p>
          <a:p>
            <a:pPr>
              <a:lnSpc>
                <a:spcPct val="70000"/>
              </a:lnSpc>
              <a:buFontTx/>
              <a:buNone/>
            </a:pPr>
            <a:r>
              <a:rPr lang="en-US" sz="3000" b="1" dirty="0"/>
              <a:t>	 </a:t>
            </a:r>
            <a:r>
              <a:rPr lang="en-US" sz="3000" b="1" dirty="0" smtClean="0"/>
              <a:t> 2 </a:t>
            </a:r>
            <a:r>
              <a:rPr lang="en-US" sz="3000" b="1" dirty="0"/>
              <a:t>H</a:t>
            </a:r>
            <a:r>
              <a:rPr lang="en-US" sz="3000" b="1" baseline="-25000" dirty="0"/>
              <a:t>2</a:t>
            </a:r>
            <a:r>
              <a:rPr lang="en-US" sz="3000" b="1" dirty="0"/>
              <a:t> (g)    +   O</a:t>
            </a:r>
            <a:r>
              <a:rPr lang="en-US" sz="3000" b="1" baseline="-25000" dirty="0"/>
              <a:t>2</a:t>
            </a:r>
            <a:r>
              <a:rPr lang="en-US" sz="3000" b="1" dirty="0"/>
              <a:t> (g)		2 H</a:t>
            </a:r>
            <a:r>
              <a:rPr lang="en-US" sz="3000" b="1" baseline="-25000" dirty="0"/>
              <a:t>2</a:t>
            </a:r>
            <a:r>
              <a:rPr lang="en-US" sz="3000" b="1" dirty="0"/>
              <a:t>O (g)</a:t>
            </a:r>
          </a:p>
          <a:p>
            <a:pPr>
              <a:lnSpc>
                <a:spcPct val="110000"/>
              </a:lnSpc>
              <a:buFontTx/>
              <a:buNone/>
            </a:pPr>
            <a:r>
              <a:rPr lang="en-US" sz="3000" b="1" dirty="0">
                <a:solidFill>
                  <a:schemeClr val="accent2"/>
                </a:solidFill>
              </a:rPr>
              <a:t>				 </a:t>
            </a:r>
            <a:r>
              <a:rPr lang="en-US" sz="3000" b="1" dirty="0">
                <a:solidFill>
                  <a:srgbClr val="FF9900"/>
                </a:solidFill>
              </a:rPr>
              <a:t>? g			  13.1 g</a:t>
            </a:r>
          </a:p>
          <a:p>
            <a:pPr>
              <a:lnSpc>
                <a:spcPct val="110000"/>
              </a:lnSpc>
              <a:buFontTx/>
              <a:buNone/>
            </a:pPr>
            <a:endParaRPr lang="en-US" sz="3000" b="1" dirty="0">
              <a:solidFill>
                <a:srgbClr val="FF9900"/>
              </a:solidFill>
            </a:endParaRPr>
          </a:p>
          <a:p>
            <a:pPr>
              <a:lnSpc>
                <a:spcPct val="110000"/>
              </a:lnSpc>
              <a:buFontTx/>
              <a:buNone/>
            </a:pPr>
            <a:r>
              <a:rPr lang="en-US" sz="3000" b="1" dirty="0">
                <a:solidFill>
                  <a:srgbClr val="FF9900"/>
                </a:solidFill>
              </a:rPr>
              <a:t>Plan      </a:t>
            </a:r>
            <a:r>
              <a:rPr lang="en-US" sz="3000" b="1" dirty="0">
                <a:solidFill>
                  <a:srgbClr val="66FF33"/>
                </a:solidFill>
              </a:rPr>
              <a:t>g H</a:t>
            </a:r>
            <a:r>
              <a:rPr lang="en-US" sz="3000" b="1" baseline="-25000" dirty="0">
                <a:solidFill>
                  <a:srgbClr val="66FF33"/>
                </a:solidFill>
              </a:rPr>
              <a:t>2</a:t>
            </a:r>
            <a:r>
              <a:rPr lang="en-US" sz="3000" b="1" dirty="0">
                <a:solidFill>
                  <a:srgbClr val="66FF33"/>
                </a:solidFill>
              </a:rPr>
              <a:t>O      mol H</a:t>
            </a:r>
            <a:r>
              <a:rPr lang="en-US" sz="3000" b="1" baseline="-25000" dirty="0">
                <a:solidFill>
                  <a:srgbClr val="66FF33"/>
                </a:solidFill>
              </a:rPr>
              <a:t>2</a:t>
            </a:r>
            <a:r>
              <a:rPr lang="en-US" sz="3000" b="1" dirty="0">
                <a:solidFill>
                  <a:srgbClr val="66FF33"/>
                </a:solidFill>
              </a:rPr>
              <a:t>O      mol O</a:t>
            </a:r>
            <a:r>
              <a:rPr lang="en-US" sz="3000" b="1" baseline="-25000" dirty="0">
                <a:solidFill>
                  <a:srgbClr val="66FF33"/>
                </a:solidFill>
              </a:rPr>
              <a:t>2</a:t>
            </a:r>
            <a:r>
              <a:rPr lang="en-US" sz="3000" b="1" dirty="0">
                <a:solidFill>
                  <a:srgbClr val="66FF33"/>
                </a:solidFill>
              </a:rPr>
              <a:t>       </a:t>
            </a:r>
            <a:r>
              <a:rPr lang="en-US" sz="3000" b="1" dirty="0" err="1">
                <a:solidFill>
                  <a:srgbClr val="66FF33"/>
                </a:solidFill>
              </a:rPr>
              <a:t>O</a:t>
            </a:r>
            <a:r>
              <a:rPr lang="en-US" sz="3000" b="1" baseline="-25000" dirty="0" err="1">
                <a:solidFill>
                  <a:srgbClr val="66FF33"/>
                </a:solidFill>
              </a:rPr>
              <a:t>2</a:t>
            </a:r>
            <a:endParaRPr lang="en-US" sz="3000" b="1" dirty="0">
              <a:solidFill>
                <a:srgbClr val="66FF33"/>
              </a:solidFill>
            </a:endParaRPr>
          </a:p>
          <a:p>
            <a:pPr>
              <a:lnSpc>
                <a:spcPct val="110000"/>
              </a:lnSpc>
              <a:buFontTx/>
              <a:buNone/>
            </a:pPr>
            <a:r>
              <a:rPr lang="en-US" sz="3000" b="1" dirty="0">
                <a:solidFill>
                  <a:srgbClr val="FF9900"/>
                </a:solidFill>
              </a:rPr>
              <a:t>Setup</a:t>
            </a:r>
          </a:p>
          <a:p>
            <a:pPr>
              <a:lnSpc>
                <a:spcPct val="110000"/>
              </a:lnSpc>
              <a:buFontTx/>
              <a:buNone/>
            </a:pPr>
            <a:r>
              <a:rPr lang="en-US" sz="2800" b="1" dirty="0"/>
              <a:t>13.1 g H</a:t>
            </a:r>
            <a:r>
              <a:rPr lang="en-US" sz="2800" b="1" baseline="-25000" dirty="0"/>
              <a:t>2</a:t>
            </a:r>
            <a:r>
              <a:rPr lang="en-US" sz="2800" b="1" dirty="0"/>
              <a:t>O  x  </a:t>
            </a:r>
            <a:r>
              <a:rPr lang="en-US" sz="2800" b="1" u="sng" dirty="0"/>
              <a:t>1 mol H</a:t>
            </a:r>
            <a:r>
              <a:rPr lang="en-US" sz="2800" b="1" u="sng" baseline="-25000" dirty="0"/>
              <a:t>2</a:t>
            </a:r>
            <a:r>
              <a:rPr lang="en-US" sz="2800" b="1" u="sng" dirty="0"/>
              <a:t>O </a:t>
            </a:r>
            <a:r>
              <a:rPr lang="en-US" sz="2800" b="1" dirty="0"/>
              <a:t> x </a:t>
            </a:r>
            <a:r>
              <a:rPr lang="en-US" sz="2800" b="1" u="sng" dirty="0"/>
              <a:t>1 mol O</a:t>
            </a:r>
            <a:r>
              <a:rPr lang="en-US" sz="2800" b="1" baseline="-25000" dirty="0"/>
              <a:t>2 </a:t>
            </a:r>
            <a:r>
              <a:rPr lang="en-US" sz="2800" b="1" baseline="-25000" dirty="0" smtClean="0"/>
              <a:t> </a:t>
            </a:r>
            <a:r>
              <a:rPr lang="en-US" sz="2800" b="1" dirty="0" smtClean="0"/>
              <a:t>x </a:t>
            </a:r>
            <a:r>
              <a:rPr lang="en-US" sz="2800" b="1" u="sng" dirty="0" smtClean="0"/>
              <a:t>  </a:t>
            </a:r>
            <a:r>
              <a:rPr lang="en-US" sz="2800" b="1" u="sng" dirty="0"/>
              <a:t>32.0 g O</a:t>
            </a:r>
            <a:r>
              <a:rPr lang="en-US" sz="2800" b="1" u="sng" baseline="-25000" dirty="0"/>
              <a:t>2</a:t>
            </a:r>
            <a:r>
              <a:rPr lang="en-US" sz="2800" b="1" dirty="0"/>
              <a:t> 		      </a:t>
            </a:r>
            <a:r>
              <a:rPr lang="en-US" sz="2800" b="1" dirty="0" smtClean="0"/>
              <a:t>        8.0 </a:t>
            </a:r>
            <a:r>
              <a:rPr lang="en-US" sz="2800" b="1" dirty="0"/>
              <a:t>g </a:t>
            </a:r>
            <a:r>
              <a:rPr lang="en-US" sz="2800" b="1" dirty="0" smtClean="0"/>
              <a:t>H</a:t>
            </a:r>
            <a:r>
              <a:rPr lang="en-US" sz="2800" b="1" baseline="-25000" dirty="0" smtClean="0"/>
              <a:t>2</a:t>
            </a:r>
            <a:r>
              <a:rPr lang="en-US" sz="2800" b="1" dirty="0" smtClean="0"/>
              <a:t>O      2 </a:t>
            </a:r>
            <a:r>
              <a:rPr lang="en-US" sz="2800" b="1" dirty="0"/>
              <a:t>mol H</a:t>
            </a:r>
            <a:r>
              <a:rPr lang="en-US" sz="2800" b="1" baseline="-25000" dirty="0"/>
              <a:t>2</a:t>
            </a:r>
            <a:r>
              <a:rPr lang="en-US" sz="2800" b="1" dirty="0"/>
              <a:t>O    1 mol O</a:t>
            </a:r>
            <a:r>
              <a:rPr lang="en-US" sz="2800" b="1" baseline="-25000" dirty="0"/>
              <a:t>2</a:t>
            </a:r>
            <a:endParaRPr lang="en-US" sz="2800" b="1" dirty="0"/>
          </a:p>
          <a:p>
            <a:pPr>
              <a:lnSpc>
                <a:spcPct val="60000"/>
              </a:lnSpc>
              <a:buFontTx/>
              <a:buNone/>
            </a:pPr>
            <a:endParaRPr lang="en-US" sz="1200" b="1" dirty="0"/>
          </a:p>
          <a:p>
            <a:pPr>
              <a:lnSpc>
                <a:spcPct val="110000"/>
              </a:lnSpc>
              <a:buFontTx/>
              <a:buNone/>
            </a:pPr>
            <a:r>
              <a:rPr lang="en-US" sz="2800" b="1" dirty="0"/>
              <a:t>			                 =   </a:t>
            </a:r>
            <a:r>
              <a:rPr lang="en-US" sz="2800" b="1" dirty="0">
                <a:solidFill>
                  <a:srgbClr val="FF9900"/>
                </a:solidFill>
              </a:rPr>
              <a:t>11.6 g O</a:t>
            </a:r>
            <a:r>
              <a:rPr lang="en-US" sz="2800" b="1" baseline="-25000" dirty="0">
                <a:solidFill>
                  <a:srgbClr val="FF9900"/>
                </a:solidFill>
              </a:rPr>
              <a:t>2</a:t>
            </a:r>
            <a:endParaRPr lang="en-US" sz="2800" b="1" dirty="0">
              <a:solidFill>
                <a:srgbClr val="FF9900"/>
              </a:solidFill>
            </a:endParaRPr>
          </a:p>
          <a:p>
            <a:pPr>
              <a:lnSpc>
                <a:spcPct val="120000"/>
              </a:lnSpc>
              <a:buFontTx/>
              <a:buNone/>
            </a:pPr>
            <a:r>
              <a:rPr lang="en-US" sz="2800" b="1" dirty="0"/>
              <a:t>			                 </a:t>
            </a:r>
            <a:r>
              <a:rPr lang="en-US" sz="3000" b="1" dirty="0"/>
              <a:t>	</a:t>
            </a:r>
          </a:p>
        </p:txBody>
      </p:sp>
      <p:sp>
        <p:nvSpPr>
          <p:cNvPr id="21507" name="Line 3"/>
          <p:cNvSpPr>
            <a:spLocks noChangeShapeType="1"/>
          </p:cNvSpPr>
          <p:nvPr/>
        </p:nvSpPr>
        <p:spPr bwMode="auto">
          <a:xfrm>
            <a:off x="4114800" y="2438400"/>
            <a:ext cx="1066800" cy="0"/>
          </a:xfrm>
          <a:prstGeom prst="line">
            <a:avLst/>
          </a:prstGeom>
          <a:noFill/>
          <a:ln w="50800">
            <a:solidFill>
              <a:schemeClr val="tx1"/>
            </a:solidFill>
            <a:round/>
            <a:headEnd type="none" w="sm" len="sm"/>
            <a:tailEnd type="stealth" w="med" len="lg"/>
          </a:ln>
          <a:effectLst/>
        </p:spPr>
        <p:txBody>
          <a:bodyPr wrap="none" anchor="ctr"/>
          <a:lstStyle/>
          <a:p>
            <a:endParaRPr lang="en-US"/>
          </a:p>
        </p:txBody>
      </p:sp>
      <p:sp>
        <p:nvSpPr>
          <p:cNvPr id="21509" name="Line 5"/>
          <p:cNvSpPr>
            <a:spLocks noChangeShapeType="1"/>
          </p:cNvSpPr>
          <p:nvPr/>
        </p:nvSpPr>
        <p:spPr bwMode="auto">
          <a:xfrm flipV="1">
            <a:off x="6096000" y="1676400"/>
            <a:ext cx="0" cy="457200"/>
          </a:xfrm>
          <a:prstGeom prst="line">
            <a:avLst/>
          </a:prstGeom>
          <a:noFill/>
          <a:ln w="12700">
            <a:solidFill>
              <a:schemeClr val="hlink"/>
            </a:solidFill>
            <a:round/>
            <a:headEnd type="none" w="sm" len="sm"/>
            <a:tailEnd type="none" w="sm" len="sm"/>
          </a:ln>
          <a:effectLst/>
        </p:spPr>
        <p:txBody>
          <a:bodyPr wrap="none" anchor="ctr"/>
          <a:lstStyle/>
          <a:p>
            <a:endParaRPr lang="en-US"/>
          </a:p>
        </p:txBody>
      </p:sp>
      <p:sp>
        <p:nvSpPr>
          <p:cNvPr id="21510" name="Line 6"/>
          <p:cNvSpPr>
            <a:spLocks noChangeShapeType="1"/>
          </p:cNvSpPr>
          <p:nvPr/>
        </p:nvSpPr>
        <p:spPr bwMode="auto">
          <a:xfrm flipH="1">
            <a:off x="3124200" y="1676400"/>
            <a:ext cx="2971800" cy="0"/>
          </a:xfrm>
          <a:prstGeom prst="line">
            <a:avLst/>
          </a:prstGeom>
          <a:noFill/>
          <a:ln w="12700">
            <a:solidFill>
              <a:schemeClr val="hlink"/>
            </a:solidFill>
            <a:round/>
            <a:headEnd type="none" w="sm" len="sm"/>
            <a:tailEnd type="none" w="sm" len="sm"/>
          </a:ln>
          <a:effectLst/>
        </p:spPr>
        <p:txBody>
          <a:bodyPr wrap="none" anchor="ctr"/>
          <a:lstStyle/>
          <a:p>
            <a:endParaRPr lang="en-US"/>
          </a:p>
        </p:txBody>
      </p:sp>
      <p:sp>
        <p:nvSpPr>
          <p:cNvPr id="21511" name="Line 7"/>
          <p:cNvSpPr>
            <a:spLocks noChangeShapeType="1"/>
          </p:cNvSpPr>
          <p:nvPr/>
        </p:nvSpPr>
        <p:spPr bwMode="auto">
          <a:xfrm flipV="1">
            <a:off x="3124200" y="1676400"/>
            <a:ext cx="0" cy="457200"/>
          </a:xfrm>
          <a:prstGeom prst="line">
            <a:avLst/>
          </a:prstGeom>
          <a:noFill/>
          <a:ln w="12700">
            <a:solidFill>
              <a:schemeClr val="hlink"/>
            </a:solidFill>
            <a:round/>
            <a:headEnd type="none" w="sm" len="sm"/>
            <a:tailEnd type="none" w="sm" len="sm"/>
          </a:ln>
          <a:effectLst/>
        </p:spPr>
        <p:txBody>
          <a:bodyPr wrap="none" anchor="ctr"/>
          <a:lstStyle/>
          <a:p>
            <a:endParaRPr lang="en-US"/>
          </a:p>
        </p:txBody>
      </p:sp>
      <p:sp>
        <p:nvSpPr>
          <p:cNvPr id="21512" name="Line 8"/>
          <p:cNvSpPr>
            <a:spLocks noChangeShapeType="1"/>
          </p:cNvSpPr>
          <p:nvPr/>
        </p:nvSpPr>
        <p:spPr bwMode="auto">
          <a:xfrm>
            <a:off x="2667000" y="3581400"/>
            <a:ext cx="4572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21513" name="Line 9"/>
          <p:cNvSpPr>
            <a:spLocks noChangeShapeType="1"/>
          </p:cNvSpPr>
          <p:nvPr/>
        </p:nvSpPr>
        <p:spPr bwMode="auto">
          <a:xfrm>
            <a:off x="6705600" y="3581400"/>
            <a:ext cx="3810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21514" name="Line 10"/>
          <p:cNvSpPr>
            <a:spLocks noChangeShapeType="1"/>
          </p:cNvSpPr>
          <p:nvPr/>
        </p:nvSpPr>
        <p:spPr bwMode="auto">
          <a:xfrm>
            <a:off x="4800600" y="3581400"/>
            <a:ext cx="4572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21515" name="Rectangle 11"/>
          <p:cNvSpPr>
            <a:spLocks noChangeArrowheads="1"/>
          </p:cNvSpPr>
          <p:nvPr/>
        </p:nvSpPr>
        <p:spPr bwMode="auto">
          <a:xfrm>
            <a:off x="1143000" y="3429000"/>
            <a:ext cx="6705600" cy="1143000"/>
          </a:xfrm>
          <a:prstGeom prst="rect">
            <a:avLst/>
          </a:prstGeom>
          <a:noFill/>
          <a:ln w="38100">
            <a:solidFill>
              <a:srgbClr val="FF9900"/>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dirty="0" smtClean="0"/>
              <a:t>Example</a:t>
            </a:r>
            <a:endParaRPr lang="en-US" dirty="0" smtClean="0"/>
          </a:p>
        </p:txBody>
      </p:sp>
      <p:sp>
        <p:nvSpPr>
          <p:cNvPr id="11268" name="Rectangle 3"/>
          <p:cNvSpPr>
            <a:spLocks noGrp="1" noChangeArrowheads="1"/>
          </p:cNvSpPr>
          <p:nvPr>
            <p:ph type="body" idx="1"/>
          </p:nvPr>
        </p:nvSpPr>
        <p:spPr>
          <a:xfrm>
            <a:off x="1214438" y="1463675"/>
            <a:ext cx="7467600" cy="1508125"/>
          </a:xfrm>
        </p:spPr>
        <p:txBody>
          <a:bodyPr/>
          <a:lstStyle/>
          <a:p>
            <a:pPr>
              <a:spcBef>
                <a:spcPct val="0"/>
              </a:spcBef>
            </a:pPr>
            <a:r>
              <a:rPr lang="en-US" sz="3400" smtClean="0"/>
              <a:t>How many grams of silver will be formed from 12.0 g copper? </a:t>
            </a:r>
          </a:p>
        </p:txBody>
      </p:sp>
      <p:sp>
        <p:nvSpPr>
          <p:cNvPr id="15364" name="Rectangle 4"/>
          <p:cNvSpPr>
            <a:spLocks noChangeArrowheads="1"/>
          </p:cNvSpPr>
          <p:nvPr/>
        </p:nvSpPr>
        <p:spPr bwMode="auto">
          <a:xfrm>
            <a:off x="1066800" y="3827463"/>
            <a:ext cx="1238250" cy="1133475"/>
          </a:xfrm>
          <a:prstGeom prst="rect">
            <a:avLst/>
          </a:prstGeom>
          <a:noFill/>
          <a:ln w="9525">
            <a:noFill/>
            <a:miter lim="800000"/>
            <a:headEnd/>
            <a:tailEnd/>
          </a:ln>
        </p:spPr>
        <p:txBody>
          <a:bodyPr/>
          <a:lstStyle/>
          <a:p>
            <a:pPr marL="342900" indent="-342900" algn="ctr">
              <a:buClr>
                <a:schemeClr val="tx2"/>
              </a:buClr>
              <a:buSzPct val="75000"/>
              <a:buFont typeface="Monotype Sorts" pitchFamily="2" charset="2"/>
              <a:buNone/>
            </a:pPr>
            <a:r>
              <a:rPr kumimoji="1" lang="en-US" sz="3800" b="0" dirty="0">
                <a:latin typeface="Arial" charset="0"/>
              </a:rPr>
              <a:t>12.0</a:t>
            </a:r>
          </a:p>
          <a:p>
            <a:pPr marL="342900" indent="-342900" algn="ctr">
              <a:buClr>
                <a:schemeClr val="tx2"/>
              </a:buClr>
              <a:buSzPct val="75000"/>
              <a:buFont typeface="Monotype Sorts" pitchFamily="2" charset="2"/>
              <a:buNone/>
            </a:pPr>
            <a:r>
              <a:rPr kumimoji="1" lang="en-US" sz="3800" b="0" dirty="0">
                <a:latin typeface="Arial" charset="0"/>
              </a:rPr>
              <a:t>g Cu</a:t>
            </a:r>
          </a:p>
        </p:txBody>
      </p:sp>
      <p:sp>
        <p:nvSpPr>
          <p:cNvPr id="11270" name="Line 5"/>
          <p:cNvSpPr>
            <a:spLocks noChangeShapeType="1"/>
          </p:cNvSpPr>
          <p:nvPr/>
        </p:nvSpPr>
        <p:spPr bwMode="auto">
          <a:xfrm flipV="1">
            <a:off x="1150938" y="5173663"/>
            <a:ext cx="5868987" cy="3175"/>
          </a:xfrm>
          <a:prstGeom prst="line">
            <a:avLst/>
          </a:prstGeom>
          <a:noFill/>
          <a:ln w="38100">
            <a:solidFill>
              <a:schemeClr val="tx1"/>
            </a:solidFill>
            <a:round/>
            <a:headEnd/>
            <a:tailEnd/>
          </a:ln>
        </p:spPr>
        <p:txBody>
          <a:bodyPr wrap="none" anchor="ctr"/>
          <a:lstStyle/>
          <a:p>
            <a:endParaRPr lang="en-US"/>
          </a:p>
        </p:txBody>
      </p:sp>
      <p:sp>
        <p:nvSpPr>
          <p:cNvPr id="11271" name="Line 6"/>
          <p:cNvSpPr>
            <a:spLocks noChangeShapeType="1"/>
          </p:cNvSpPr>
          <p:nvPr/>
        </p:nvSpPr>
        <p:spPr bwMode="auto">
          <a:xfrm flipH="1">
            <a:off x="2279650" y="3894138"/>
            <a:ext cx="1588" cy="2563812"/>
          </a:xfrm>
          <a:prstGeom prst="line">
            <a:avLst/>
          </a:prstGeom>
          <a:noFill/>
          <a:ln w="38100">
            <a:solidFill>
              <a:schemeClr val="tx1"/>
            </a:solidFill>
            <a:round/>
            <a:headEnd/>
            <a:tailEnd/>
          </a:ln>
        </p:spPr>
        <p:txBody>
          <a:bodyPr wrap="none" anchor="ctr"/>
          <a:lstStyle/>
          <a:p>
            <a:endParaRPr lang="en-US"/>
          </a:p>
        </p:txBody>
      </p:sp>
      <p:sp>
        <p:nvSpPr>
          <p:cNvPr id="15367" name="Rectangle 7"/>
          <p:cNvSpPr>
            <a:spLocks noChangeArrowheads="1"/>
          </p:cNvSpPr>
          <p:nvPr/>
        </p:nvSpPr>
        <p:spPr bwMode="auto">
          <a:xfrm>
            <a:off x="2314575" y="3827463"/>
            <a:ext cx="1447800" cy="2684462"/>
          </a:xfrm>
          <a:prstGeom prst="rect">
            <a:avLst/>
          </a:prstGeom>
          <a:noFill/>
          <a:ln w="9525">
            <a:noFill/>
            <a:miter lim="800000"/>
            <a:headEnd/>
            <a:tailEnd/>
          </a:ln>
        </p:spPr>
        <p:txBody>
          <a:bodyPr/>
          <a:lstStyle/>
          <a:p>
            <a:pPr marL="342900" indent="-342900" algn="ctr">
              <a:buClr>
                <a:schemeClr val="tx2"/>
              </a:buClr>
              <a:buSzPct val="75000"/>
              <a:buFont typeface="Monotype Sorts" pitchFamily="2" charset="2"/>
              <a:buNone/>
            </a:pPr>
            <a:r>
              <a:rPr kumimoji="1" lang="en-US" sz="3800" b="0" dirty="0">
                <a:latin typeface="Arial" charset="0"/>
              </a:rPr>
              <a:t>1 mol</a:t>
            </a:r>
          </a:p>
          <a:p>
            <a:pPr marL="342900" indent="-342900" algn="ctr">
              <a:buClr>
                <a:schemeClr val="tx2"/>
              </a:buClr>
              <a:buSzPct val="75000"/>
              <a:buFont typeface="Monotype Sorts" pitchFamily="2" charset="2"/>
              <a:buNone/>
            </a:pPr>
            <a:r>
              <a:rPr kumimoji="1" lang="en-US" sz="3800" b="0" dirty="0">
                <a:latin typeface="Arial" charset="0"/>
              </a:rPr>
              <a:t>Cu</a:t>
            </a:r>
          </a:p>
          <a:p>
            <a:pPr marL="342900" indent="-342900" algn="ctr">
              <a:spcBef>
                <a:spcPct val="50000"/>
              </a:spcBef>
              <a:buClr>
                <a:schemeClr val="tx2"/>
              </a:buClr>
              <a:buSzPct val="75000"/>
              <a:buFont typeface="Monotype Sorts" pitchFamily="2" charset="2"/>
              <a:buNone/>
            </a:pPr>
            <a:r>
              <a:rPr kumimoji="1" lang="en-US" sz="3800" b="0" dirty="0">
                <a:latin typeface="Arial" charset="0"/>
              </a:rPr>
              <a:t>63.55</a:t>
            </a:r>
          </a:p>
          <a:p>
            <a:pPr marL="342900" indent="-342900" algn="ctr">
              <a:buClr>
                <a:schemeClr val="tx2"/>
              </a:buClr>
              <a:buSzPct val="75000"/>
              <a:buFont typeface="Monotype Sorts" pitchFamily="2" charset="2"/>
              <a:buNone/>
            </a:pPr>
            <a:r>
              <a:rPr kumimoji="1" lang="en-US" sz="3800" b="0" dirty="0">
                <a:latin typeface="Arial" charset="0"/>
              </a:rPr>
              <a:t>g Cu</a:t>
            </a:r>
          </a:p>
        </p:txBody>
      </p:sp>
      <p:sp>
        <p:nvSpPr>
          <p:cNvPr id="15368" name="Rectangle 8"/>
          <p:cNvSpPr>
            <a:spLocks noChangeArrowheads="1"/>
          </p:cNvSpPr>
          <p:nvPr/>
        </p:nvSpPr>
        <p:spPr bwMode="auto">
          <a:xfrm>
            <a:off x="7056438" y="4735513"/>
            <a:ext cx="2087562" cy="149860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800" b="0">
                <a:latin typeface="Arial" charset="0"/>
              </a:rPr>
              <a:t>= 40.7 g</a:t>
            </a:r>
          </a:p>
          <a:p>
            <a:pPr marL="342900" indent="-342900">
              <a:buClr>
                <a:schemeClr val="tx2"/>
              </a:buClr>
              <a:buSzPct val="75000"/>
              <a:buFont typeface="Monotype Sorts" pitchFamily="2" charset="2"/>
              <a:buNone/>
            </a:pPr>
            <a:r>
              <a:rPr kumimoji="1" lang="en-US" sz="3800" b="0">
                <a:latin typeface="Arial" charset="0"/>
              </a:rPr>
              <a:t>	   Ag</a:t>
            </a:r>
          </a:p>
        </p:txBody>
      </p:sp>
      <p:sp>
        <p:nvSpPr>
          <p:cNvPr id="15369" name="Rectangle 9"/>
          <p:cNvSpPr>
            <a:spLocks noChangeArrowheads="1"/>
          </p:cNvSpPr>
          <p:nvPr/>
        </p:nvSpPr>
        <p:spPr bwMode="auto">
          <a:xfrm>
            <a:off x="1338263" y="2586038"/>
            <a:ext cx="7467600" cy="823912"/>
          </a:xfrm>
          <a:prstGeom prst="rect">
            <a:avLst/>
          </a:prstGeom>
          <a:noFill/>
          <a:ln w="9525">
            <a:noFill/>
            <a:miter lim="800000"/>
            <a:headEnd/>
            <a:tailEnd/>
          </a:ln>
        </p:spPr>
        <p:txBody>
          <a:bodyPr/>
          <a:lstStyle/>
          <a:p>
            <a:pPr marL="342900" indent="-342900" algn="ctr">
              <a:lnSpc>
                <a:spcPct val="110000"/>
              </a:lnSpc>
              <a:buClr>
                <a:schemeClr val="tx2"/>
              </a:buClr>
              <a:buSzPct val="75000"/>
              <a:buFont typeface="Monotype Sorts" pitchFamily="2" charset="2"/>
              <a:buNone/>
            </a:pPr>
            <a:r>
              <a:rPr kumimoji="1" lang="en-US" sz="3800" b="0" dirty="0">
                <a:latin typeface="Arial" charset="0"/>
              </a:rPr>
              <a:t>Cu + 2AgNO</a:t>
            </a:r>
            <a:r>
              <a:rPr kumimoji="1" lang="en-US" sz="3800" b="0" baseline="-25000" dirty="0">
                <a:latin typeface="Arial" charset="0"/>
              </a:rPr>
              <a:t>3</a:t>
            </a:r>
            <a:r>
              <a:rPr kumimoji="1" lang="en-US" sz="3800" b="0" dirty="0">
                <a:latin typeface="Arial" charset="0"/>
              </a:rPr>
              <a:t> </a:t>
            </a:r>
            <a:r>
              <a:rPr kumimoji="1" lang="en-US" sz="3800" b="0" dirty="0">
                <a:latin typeface="Arial" charset="0"/>
                <a:sym typeface="Symbol" pitchFamily="18" charset="2"/>
              </a:rPr>
              <a:t> 2Ag + Cu(NO</a:t>
            </a:r>
            <a:r>
              <a:rPr kumimoji="1" lang="en-US" sz="3800" b="0" baseline="-25000" dirty="0">
                <a:latin typeface="Arial" charset="0"/>
                <a:sym typeface="Symbol" pitchFamily="18" charset="2"/>
              </a:rPr>
              <a:t>3</a:t>
            </a:r>
            <a:r>
              <a:rPr kumimoji="1" lang="en-US" sz="3800" b="0" dirty="0">
                <a:latin typeface="Arial" charset="0"/>
                <a:sym typeface="Symbol" pitchFamily="18" charset="2"/>
              </a:rPr>
              <a:t>)</a:t>
            </a:r>
            <a:r>
              <a:rPr kumimoji="1" lang="en-US" sz="3800" b="0" baseline="-25000" dirty="0">
                <a:latin typeface="Arial" charset="0"/>
                <a:sym typeface="Symbol" pitchFamily="18" charset="2"/>
              </a:rPr>
              <a:t>2</a:t>
            </a:r>
            <a:r>
              <a:rPr kumimoji="1" lang="en-US" sz="3800" b="0" dirty="0">
                <a:latin typeface="Arial" charset="0"/>
              </a:rPr>
              <a:t> </a:t>
            </a:r>
          </a:p>
        </p:txBody>
      </p:sp>
      <p:sp>
        <p:nvSpPr>
          <p:cNvPr id="11275" name="Line 10"/>
          <p:cNvSpPr>
            <a:spLocks noChangeShapeType="1"/>
          </p:cNvSpPr>
          <p:nvPr/>
        </p:nvSpPr>
        <p:spPr bwMode="auto">
          <a:xfrm flipH="1">
            <a:off x="3822700" y="3892550"/>
            <a:ext cx="0" cy="2563813"/>
          </a:xfrm>
          <a:prstGeom prst="line">
            <a:avLst/>
          </a:prstGeom>
          <a:noFill/>
          <a:ln w="38100">
            <a:solidFill>
              <a:schemeClr val="tx1"/>
            </a:solidFill>
            <a:round/>
            <a:headEnd/>
            <a:tailEnd/>
          </a:ln>
        </p:spPr>
        <p:txBody>
          <a:bodyPr wrap="none" anchor="ctr"/>
          <a:lstStyle/>
          <a:p>
            <a:endParaRPr lang="en-US"/>
          </a:p>
        </p:txBody>
      </p:sp>
      <p:sp>
        <p:nvSpPr>
          <p:cNvPr id="15371" name="Rectangle 11"/>
          <p:cNvSpPr>
            <a:spLocks noChangeArrowheads="1"/>
          </p:cNvSpPr>
          <p:nvPr/>
        </p:nvSpPr>
        <p:spPr bwMode="auto">
          <a:xfrm>
            <a:off x="3883025" y="3827463"/>
            <a:ext cx="1422400" cy="2684462"/>
          </a:xfrm>
          <a:prstGeom prst="rect">
            <a:avLst/>
          </a:prstGeom>
          <a:noFill/>
          <a:ln w="9525">
            <a:noFill/>
            <a:miter lim="800000"/>
            <a:headEnd/>
            <a:tailEnd/>
          </a:ln>
        </p:spPr>
        <p:txBody>
          <a:bodyPr/>
          <a:lstStyle/>
          <a:p>
            <a:pPr marL="342900" indent="-342900" algn="ctr">
              <a:buClr>
                <a:schemeClr val="tx2"/>
              </a:buClr>
              <a:buSzPct val="75000"/>
              <a:buFont typeface="Monotype Sorts" pitchFamily="2" charset="2"/>
              <a:buNone/>
            </a:pPr>
            <a:r>
              <a:rPr kumimoji="1" lang="en-US" sz="3800" b="0">
                <a:latin typeface="Arial" charset="0"/>
              </a:rPr>
              <a:t>2 mol</a:t>
            </a:r>
          </a:p>
          <a:p>
            <a:pPr marL="342900" indent="-342900" algn="ctr">
              <a:buClr>
                <a:schemeClr val="tx2"/>
              </a:buClr>
              <a:buSzPct val="75000"/>
              <a:buFont typeface="Monotype Sorts" pitchFamily="2" charset="2"/>
              <a:buNone/>
            </a:pPr>
            <a:r>
              <a:rPr kumimoji="1" lang="en-US" sz="3800" b="0">
                <a:latin typeface="Arial" charset="0"/>
              </a:rPr>
              <a:t>Ag</a:t>
            </a:r>
          </a:p>
          <a:p>
            <a:pPr marL="342900" indent="-342900" algn="ctr">
              <a:spcBef>
                <a:spcPct val="50000"/>
              </a:spcBef>
              <a:buClr>
                <a:schemeClr val="tx2"/>
              </a:buClr>
              <a:buSzPct val="75000"/>
              <a:buFont typeface="Monotype Sorts" pitchFamily="2" charset="2"/>
              <a:buNone/>
            </a:pPr>
            <a:r>
              <a:rPr kumimoji="1" lang="en-US" sz="3800" b="0">
                <a:latin typeface="Arial" charset="0"/>
              </a:rPr>
              <a:t>1 mol</a:t>
            </a:r>
          </a:p>
          <a:p>
            <a:pPr marL="342900" indent="-342900" algn="ctr">
              <a:buClr>
                <a:schemeClr val="tx2"/>
              </a:buClr>
              <a:buSzPct val="75000"/>
              <a:buFont typeface="Monotype Sorts" pitchFamily="2" charset="2"/>
              <a:buNone/>
            </a:pPr>
            <a:r>
              <a:rPr kumimoji="1" lang="en-US" sz="3800" b="0">
                <a:latin typeface="Arial" charset="0"/>
              </a:rPr>
              <a:t>Cu</a:t>
            </a:r>
          </a:p>
        </p:txBody>
      </p:sp>
      <p:grpSp>
        <p:nvGrpSpPr>
          <p:cNvPr id="2" name="Group 25"/>
          <p:cNvGrpSpPr>
            <a:grpSpLocks/>
          </p:cNvGrpSpPr>
          <p:nvPr/>
        </p:nvGrpSpPr>
        <p:grpSpPr bwMode="auto">
          <a:xfrm>
            <a:off x="2544763" y="3962400"/>
            <a:ext cx="2689225" cy="2460625"/>
            <a:chOff x="1603" y="2448"/>
            <a:chExt cx="1694" cy="1550"/>
          </a:xfrm>
        </p:grpSpPr>
        <p:sp>
          <p:nvSpPr>
            <p:cNvPr id="11288" name="Line 16"/>
            <p:cNvSpPr>
              <a:spLocks noChangeShapeType="1"/>
            </p:cNvSpPr>
            <p:nvPr/>
          </p:nvSpPr>
          <p:spPr bwMode="auto">
            <a:xfrm flipH="1">
              <a:off x="1603" y="2448"/>
              <a:ext cx="721" cy="616"/>
            </a:xfrm>
            <a:prstGeom prst="line">
              <a:avLst/>
            </a:prstGeom>
            <a:noFill/>
            <a:ln w="38100">
              <a:solidFill>
                <a:srgbClr val="FF0000"/>
              </a:solidFill>
              <a:round/>
              <a:headEnd/>
              <a:tailEnd/>
            </a:ln>
          </p:spPr>
          <p:txBody>
            <a:bodyPr wrap="none" anchor="ctr"/>
            <a:lstStyle/>
            <a:p>
              <a:endParaRPr lang="en-US"/>
            </a:p>
          </p:txBody>
        </p:sp>
        <p:sp>
          <p:nvSpPr>
            <p:cNvPr id="11289" name="Line 17"/>
            <p:cNvSpPr>
              <a:spLocks noChangeShapeType="1"/>
            </p:cNvSpPr>
            <p:nvPr/>
          </p:nvSpPr>
          <p:spPr bwMode="auto">
            <a:xfrm flipH="1">
              <a:off x="2576" y="3382"/>
              <a:ext cx="721" cy="616"/>
            </a:xfrm>
            <a:prstGeom prst="line">
              <a:avLst/>
            </a:prstGeom>
            <a:noFill/>
            <a:ln w="38100">
              <a:solidFill>
                <a:srgbClr val="FF0000"/>
              </a:solidFill>
              <a:round/>
              <a:headEnd/>
              <a:tailEnd/>
            </a:ln>
          </p:spPr>
          <p:txBody>
            <a:bodyPr wrap="none" anchor="ctr"/>
            <a:lstStyle/>
            <a:p>
              <a:endParaRPr lang="en-US"/>
            </a:p>
          </p:txBody>
        </p:sp>
      </p:grpSp>
      <p:sp>
        <p:nvSpPr>
          <p:cNvPr id="11278" name="Line 18"/>
          <p:cNvSpPr>
            <a:spLocks noChangeShapeType="1"/>
          </p:cNvSpPr>
          <p:nvPr/>
        </p:nvSpPr>
        <p:spPr bwMode="auto">
          <a:xfrm>
            <a:off x="5359400" y="3894138"/>
            <a:ext cx="0" cy="2563812"/>
          </a:xfrm>
          <a:prstGeom prst="line">
            <a:avLst/>
          </a:prstGeom>
          <a:noFill/>
          <a:ln w="38100">
            <a:solidFill>
              <a:schemeClr val="tx1"/>
            </a:solidFill>
            <a:round/>
            <a:headEnd/>
            <a:tailEnd/>
          </a:ln>
        </p:spPr>
        <p:txBody>
          <a:bodyPr wrap="none" anchor="ctr"/>
          <a:lstStyle/>
          <a:p>
            <a:endParaRPr lang="en-US"/>
          </a:p>
        </p:txBody>
      </p:sp>
      <p:sp>
        <p:nvSpPr>
          <p:cNvPr id="15379" name="Rectangle 19"/>
          <p:cNvSpPr>
            <a:spLocks noChangeArrowheads="1"/>
          </p:cNvSpPr>
          <p:nvPr/>
        </p:nvSpPr>
        <p:spPr bwMode="auto">
          <a:xfrm>
            <a:off x="5397500" y="3827463"/>
            <a:ext cx="1692275" cy="2684462"/>
          </a:xfrm>
          <a:prstGeom prst="rect">
            <a:avLst/>
          </a:prstGeom>
          <a:noFill/>
          <a:ln w="9525">
            <a:noFill/>
            <a:miter lim="800000"/>
            <a:headEnd/>
            <a:tailEnd/>
          </a:ln>
        </p:spPr>
        <p:txBody>
          <a:bodyPr/>
          <a:lstStyle/>
          <a:p>
            <a:pPr marL="342900" indent="-342900" algn="ctr">
              <a:buClr>
                <a:schemeClr val="tx2"/>
              </a:buClr>
              <a:buSzPct val="75000"/>
              <a:buFont typeface="Monotype Sorts" pitchFamily="2" charset="2"/>
              <a:buNone/>
            </a:pPr>
            <a:r>
              <a:rPr kumimoji="1" lang="en-US" sz="3800" b="0">
                <a:latin typeface="Arial" charset="0"/>
              </a:rPr>
              <a:t>107.87</a:t>
            </a:r>
          </a:p>
          <a:p>
            <a:pPr marL="342900" indent="-342900" algn="ctr">
              <a:buClr>
                <a:schemeClr val="tx2"/>
              </a:buClr>
              <a:buSzPct val="75000"/>
              <a:buFont typeface="Monotype Sorts" pitchFamily="2" charset="2"/>
              <a:buNone/>
            </a:pPr>
            <a:r>
              <a:rPr kumimoji="1" lang="en-US" sz="3800" b="0">
                <a:latin typeface="Arial" charset="0"/>
              </a:rPr>
              <a:t>g Ag</a:t>
            </a:r>
          </a:p>
          <a:p>
            <a:pPr marL="342900" indent="-342900" algn="ctr">
              <a:spcBef>
                <a:spcPct val="50000"/>
              </a:spcBef>
              <a:buClr>
                <a:schemeClr val="tx2"/>
              </a:buClr>
              <a:buSzPct val="75000"/>
              <a:buFont typeface="Monotype Sorts" pitchFamily="2" charset="2"/>
              <a:buNone/>
            </a:pPr>
            <a:r>
              <a:rPr kumimoji="1" lang="en-US" sz="3800" b="0">
                <a:latin typeface="Arial" charset="0"/>
              </a:rPr>
              <a:t>1 mol</a:t>
            </a:r>
          </a:p>
          <a:p>
            <a:pPr marL="342900" indent="-342900" algn="ctr">
              <a:buClr>
                <a:schemeClr val="tx2"/>
              </a:buClr>
              <a:buSzPct val="75000"/>
              <a:buFont typeface="Monotype Sorts" pitchFamily="2" charset="2"/>
              <a:buNone/>
            </a:pPr>
            <a:r>
              <a:rPr kumimoji="1" lang="en-US" sz="3800" b="0">
                <a:latin typeface="Arial" charset="0"/>
              </a:rPr>
              <a:t>Ag</a:t>
            </a:r>
          </a:p>
        </p:txBody>
      </p:sp>
      <p:grpSp>
        <p:nvGrpSpPr>
          <p:cNvPr id="3" name="Group 24"/>
          <p:cNvGrpSpPr>
            <a:grpSpLocks/>
          </p:cNvGrpSpPr>
          <p:nvPr/>
        </p:nvGrpSpPr>
        <p:grpSpPr bwMode="auto">
          <a:xfrm>
            <a:off x="1135063" y="4541838"/>
            <a:ext cx="2346325" cy="1947862"/>
            <a:chOff x="715" y="2813"/>
            <a:chExt cx="1478" cy="1227"/>
          </a:xfrm>
        </p:grpSpPr>
        <p:sp>
          <p:nvSpPr>
            <p:cNvPr id="11286" name="Line 13"/>
            <p:cNvSpPr>
              <a:spLocks noChangeShapeType="1"/>
            </p:cNvSpPr>
            <p:nvPr/>
          </p:nvSpPr>
          <p:spPr bwMode="auto">
            <a:xfrm flipH="1">
              <a:off x="715" y="2813"/>
              <a:ext cx="621" cy="293"/>
            </a:xfrm>
            <a:prstGeom prst="line">
              <a:avLst/>
            </a:prstGeom>
            <a:noFill/>
            <a:ln w="38100">
              <a:solidFill>
                <a:srgbClr val="FF0000"/>
              </a:solidFill>
              <a:round/>
              <a:headEnd/>
              <a:tailEnd/>
            </a:ln>
          </p:spPr>
          <p:txBody>
            <a:bodyPr wrap="none" anchor="ctr"/>
            <a:lstStyle/>
            <a:p>
              <a:endParaRPr lang="en-US"/>
            </a:p>
          </p:txBody>
        </p:sp>
        <p:sp>
          <p:nvSpPr>
            <p:cNvPr id="11287" name="Line 20"/>
            <p:cNvSpPr>
              <a:spLocks noChangeShapeType="1"/>
            </p:cNvSpPr>
            <p:nvPr/>
          </p:nvSpPr>
          <p:spPr bwMode="auto">
            <a:xfrm flipH="1">
              <a:off x="1572" y="3747"/>
              <a:ext cx="621" cy="293"/>
            </a:xfrm>
            <a:prstGeom prst="line">
              <a:avLst/>
            </a:prstGeom>
            <a:noFill/>
            <a:ln w="38100">
              <a:solidFill>
                <a:srgbClr val="FF0000"/>
              </a:solidFill>
              <a:round/>
              <a:headEnd/>
              <a:tailEnd/>
            </a:ln>
          </p:spPr>
          <p:txBody>
            <a:bodyPr wrap="none" anchor="ctr"/>
            <a:lstStyle/>
            <a:p>
              <a:endParaRPr lang="en-US"/>
            </a:p>
          </p:txBody>
        </p:sp>
      </p:grpSp>
      <p:grpSp>
        <p:nvGrpSpPr>
          <p:cNvPr id="4" name="Group 26"/>
          <p:cNvGrpSpPr>
            <a:grpSpLocks/>
          </p:cNvGrpSpPr>
          <p:nvPr/>
        </p:nvGrpSpPr>
        <p:grpSpPr bwMode="auto">
          <a:xfrm>
            <a:off x="4102100" y="3967163"/>
            <a:ext cx="2798763" cy="2559050"/>
            <a:chOff x="2584" y="2451"/>
            <a:chExt cx="1763" cy="1612"/>
          </a:xfrm>
        </p:grpSpPr>
        <p:sp>
          <p:nvSpPr>
            <p:cNvPr id="11284" name="Line 22"/>
            <p:cNvSpPr>
              <a:spLocks noChangeShapeType="1"/>
            </p:cNvSpPr>
            <p:nvPr/>
          </p:nvSpPr>
          <p:spPr bwMode="auto">
            <a:xfrm flipH="1">
              <a:off x="2584" y="2451"/>
              <a:ext cx="721" cy="616"/>
            </a:xfrm>
            <a:prstGeom prst="line">
              <a:avLst/>
            </a:prstGeom>
            <a:noFill/>
            <a:ln w="38100">
              <a:solidFill>
                <a:srgbClr val="FF0000"/>
              </a:solidFill>
              <a:round/>
              <a:headEnd/>
              <a:tailEnd/>
            </a:ln>
          </p:spPr>
          <p:txBody>
            <a:bodyPr wrap="none" anchor="ctr"/>
            <a:lstStyle/>
            <a:p>
              <a:endParaRPr lang="en-US"/>
            </a:p>
          </p:txBody>
        </p:sp>
        <p:sp>
          <p:nvSpPr>
            <p:cNvPr id="11285" name="Line 23"/>
            <p:cNvSpPr>
              <a:spLocks noChangeShapeType="1"/>
            </p:cNvSpPr>
            <p:nvPr/>
          </p:nvSpPr>
          <p:spPr bwMode="auto">
            <a:xfrm flipH="1">
              <a:off x="3626" y="3447"/>
              <a:ext cx="721" cy="616"/>
            </a:xfrm>
            <a:prstGeom prst="line">
              <a:avLst/>
            </a:prstGeom>
            <a:noFill/>
            <a:ln w="38100">
              <a:solidFill>
                <a:srgbClr val="FF0000"/>
              </a:solidFill>
              <a:round/>
              <a:headEnd/>
              <a:tailEnd/>
            </a:ln>
          </p:spPr>
          <p:txBody>
            <a:bodyPr wrap="none" anchor="ctr"/>
            <a:lstStyle/>
            <a:p>
              <a:endParaRPr lang="en-US"/>
            </a:p>
          </p:txBody>
        </p:sp>
      </p:grpSp>
      <p:sp>
        <p:nvSpPr>
          <p:cNvPr id="15387" name="Rectangle 27"/>
          <p:cNvSpPr>
            <a:spLocks noChangeArrowheads="1"/>
          </p:cNvSpPr>
          <p:nvPr/>
        </p:nvSpPr>
        <p:spPr bwMode="auto">
          <a:xfrm>
            <a:off x="1292225" y="3168650"/>
            <a:ext cx="1831975" cy="71755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400" b="0" dirty="0">
                <a:solidFill>
                  <a:srgbClr val="FFFF99"/>
                </a:solidFill>
                <a:latin typeface="Arial" charset="0"/>
              </a:rPr>
              <a:t>12.0 g</a:t>
            </a:r>
            <a:endParaRPr kumimoji="1" lang="en-US" sz="3400" b="0" dirty="0">
              <a:latin typeface="Arial" charset="0"/>
            </a:endParaRPr>
          </a:p>
        </p:txBody>
      </p:sp>
      <p:sp>
        <p:nvSpPr>
          <p:cNvPr id="15388" name="Rectangle 28"/>
          <p:cNvSpPr>
            <a:spLocks noChangeArrowheads="1"/>
          </p:cNvSpPr>
          <p:nvPr/>
        </p:nvSpPr>
        <p:spPr bwMode="auto">
          <a:xfrm>
            <a:off x="5207000" y="3168650"/>
            <a:ext cx="1158875" cy="717550"/>
          </a:xfrm>
          <a:prstGeom prst="rect">
            <a:avLst/>
          </a:prstGeom>
          <a:noFill/>
          <a:ln w="9525">
            <a:noFill/>
            <a:miter lim="800000"/>
            <a:headEnd/>
            <a:tailEnd/>
          </a:ln>
        </p:spPr>
        <p:txBody>
          <a:bodyPr/>
          <a:lstStyle/>
          <a:p>
            <a:pPr marL="342900" indent="-342900">
              <a:buClr>
                <a:schemeClr val="tx2"/>
              </a:buClr>
              <a:buSzPct val="75000"/>
              <a:buFont typeface="Monotype Sorts" pitchFamily="2" charset="2"/>
              <a:buNone/>
            </a:pPr>
            <a:r>
              <a:rPr kumimoji="1" lang="en-US" sz="3400" b="0">
                <a:solidFill>
                  <a:srgbClr val="FFFF99"/>
                </a:solidFill>
                <a:latin typeface="Arial" charset="0"/>
              </a:rPr>
              <a:t>? g</a:t>
            </a:r>
            <a:endParaRPr kumimoji="1" lang="en-US" sz="3400" b="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9"/>
                                        </p:tgtEl>
                                        <p:attrNameLst>
                                          <p:attrName>style.visibility</p:attrName>
                                        </p:attrNameLst>
                                      </p:cBhvr>
                                      <p:to>
                                        <p:strVal val="visible"/>
                                      </p:to>
                                    </p:set>
                                    <p:animEffect transition="in" filter="dissolve">
                                      <p:cBhvr>
                                        <p:cTn id="7" dur="500"/>
                                        <p:tgtEl>
                                          <p:spTgt spid="153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87"/>
                                        </p:tgtEl>
                                        <p:attrNameLst>
                                          <p:attrName>style.visibility</p:attrName>
                                        </p:attrNameLst>
                                      </p:cBhvr>
                                      <p:to>
                                        <p:strVal val="visible"/>
                                      </p:to>
                                    </p:set>
                                    <p:animEffect transition="in" filter="wipe(left)">
                                      <p:cBhvr>
                                        <p:cTn id="12" dur="500"/>
                                        <p:tgtEl>
                                          <p:spTgt spid="1538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5388"/>
                                        </p:tgtEl>
                                        <p:attrNameLst>
                                          <p:attrName>style.visibility</p:attrName>
                                        </p:attrNameLst>
                                      </p:cBhvr>
                                      <p:to>
                                        <p:strVal val="visible"/>
                                      </p:to>
                                    </p:set>
                                    <p:animEffect transition="in" filter="wipe(left)">
                                      <p:cBhvr>
                                        <p:cTn id="16" dur="500"/>
                                        <p:tgtEl>
                                          <p:spTgt spid="1538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5364"/>
                                        </p:tgtEl>
                                        <p:attrNameLst>
                                          <p:attrName>style.visibility</p:attrName>
                                        </p:attrNameLst>
                                      </p:cBhvr>
                                      <p:to>
                                        <p:strVal val="visible"/>
                                      </p:to>
                                    </p:set>
                                    <p:anim calcmode="lin" valueType="num">
                                      <p:cBhvr additive="base">
                                        <p:cTn id="21" dur="500" fill="hold"/>
                                        <p:tgtEl>
                                          <p:spTgt spid="15364"/>
                                        </p:tgtEl>
                                        <p:attrNameLst>
                                          <p:attrName>ppt_x</p:attrName>
                                        </p:attrNameLst>
                                      </p:cBhvr>
                                      <p:tavLst>
                                        <p:tav tm="0">
                                          <p:val>
                                            <p:strVal val="0-#ppt_w/2"/>
                                          </p:val>
                                        </p:tav>
                                        <p:tav tm="100000">
                                          <p:val>
                                            <p:strVal val="#ppt_x"/>
                                          </p:val>
                                        </p:tav>
                                      </p:tavLst>
                                    </p:anim>
                                    <p:anim calcmode="lin" valueType="num">
                                      <p:cBhvr additive="base">
                                        <p:cTn id="22"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367"/>
                                        </p:tgtEl>
                                        <p:attrNameLst>
                                          <p:attrName>style.visibility</p:attrName>
                                        </p:attrNameLst>
                                      </p:cBhvr>
                                      <p:to>
                                        <p:strVal val="visible"/>
                                      </p:to>
                                    </p:set>
                                    <p:animEffect transition="in" filter="wipe(down)">
                                      <p:cBhvr>
                                        <p:cTn id="27" dur="500"/>
                                        <p:tgtEl>
                                          <p:spTgt spid="1536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371"/>
                                        </p:tgtEl>
                                        <p:attrNameLst>
                                          <p:attrName>style.visibility</p:attrName>
                                        </p:attrNameLst>
                                      </p:cBhvr>
                                      <p:to>
                                        <p:strVal val="visible"/>
                                      </p:to>
                                    </p:set>
                                    <p:animEffect transition="in" filter="wipe(down)">
                                      <p:cBhvr>
                                        <p:cTn id="37" dur="500"/>
                                        <p:tgtEl>
                                          <p:spTgt spid="1537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379"/>
                                        </p:tgtEl>
                                        <p:attrNameLst>
                                          <p:attrName>style.visibility</p:attrName>
                                        </p:attrNameLst>
                                      </p:cBhvr>
                                      <p:to>
                                        <p:strVal val="visible"/>
                                      </p:to>
                                    </p:set>
                                    <p:animEffect transition="in" filter="wipe(down)">
                                      <p:cBhvr>
                                        <p:cTn id="47" dur="500"/>
                                        <p:tgtEl>
                                          <p:spTgt spid="1537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left)">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5368"/>
                                        </p:tgtEl>
                                        <p:attrNameLst>
                                          <p:attrName>style.visibility</p:attrName>
                                        </p:attrNameLst>
                                      </p:cBhvr>
                                      <p:to>
                                        <p:strVal val="visible"/>
                                      </p:to>
                                    </p:set>
                                    <p:animEffect transition="in" filter="wipe(left)">
                                      <p:cBhvr>
                                        <p:cTn id="57"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7" grpId="0" autoUpdateAnimBg="0"/>
      <p:bldP spid="15368" grpId="0" autoUpdateAnimBg="0"/>
      <p:bldP spid="15369" grpId="0" autoUpdateAnimBg="0"/>
      <p:bldP spid="15371" grpId="0" autoUpdateAnimBg="0"/>
      <p:bldP spid="15379" grpId="0" autoUpdateAnimBg="0"/>
      <p:bldP spid="15387" grpId="0" autoUpdateAnimBg="0"/>
      <p:bldP spid="1538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11200" y="127000"/>
            <a:ext cx="7721600" cy="1016000"/>
          </a:xfrm>
          <a:noFill/>
          <a:ln w="50800" cap="flat">
            <a:solidFill>
              <a:schemeClr val="hlink"/>
            </a:solidFill>
          </a:ln>
        </p:spPr>
        <p:txBody>
          <a:bodyPr/>
          <a:lstStyle/>
          <a:p>
            <a:r>
              <a:rPr lang="en-US" b="1"/>
              <a:t>Points to Remember</a:t>
            </a:r>
          </a:p>
        </p:txBody>
      </p:sp>
      <p:sp>
        <p:nvSpPr>
          <p:cNvPr id="22531" name="Rectangle 3"/>
          <p:cNvSpPr>
            <a:spLocks noGrp="1" noChangeArrowheads="1"/>
          </p:cNvSpPr>
          <p:nvPr>
            <p:ph type="body" idx="1"/>
          </p:nvPr>
        </p:nvSpPr>
        <p:spPr>
          <a:xfrm>
            <a:off x="457200" y="1981200"/>
            <a:ext cx="8305800" cy="4724400"/>
          </a:xfrm>
          <a:noFill/>
          <a:ln/>
        </p:spPr>
        <p:txBody>
          <a:bodyPr/>
          <a:lstStyle/>
          <a:p>
            <a:pPr>
              <a:buFontTx/>
              <a:buNone/>
            </a:pPr>
            <a:r>
              <a:rPr lang="en-US" sz="3000" b="1" dirty="0"/>
              <a:t>1.  Read an equation in moles</a:t>
            </a:r>
          </a:p>
          <a:p>
            <a:pPr>
              <a:buFontTx/>
              <a:buNone/>
            </a:pPr>
            <a:r>
              <a:rPr lang="en-US" sz="3000" b="1" dirty="0"/>
              <a:t>2.  Convert given amount to moles</a:t>
            </a:r>
          </a:p>
          <a:p>
            <a:pPr>
              <a:buFontTx/>
              <a:buNone/>
            </a:pPr>
            <a:r>
              <a:rPr lang="en-US" sz="3000" b="1" dirty="0"/>
              <a:t>3.  Use mole factor to give desired moles</a:t>
            </a:r>
          </a:p>
          <a:p>
            <a:pPr>
              <a:buFontTx/>
              <a:buNone/>
            </a:pPr>
            <a:r>
              <a:rPr lang="en-US" sz="3000" b="1" dirty="0"/>
              <a:t>4.  Convert moles to grams</a:t>
            </a:r>
          </a:p>
          <a:p>
            <a:pPr>
              <a:buFontTx/>
              <a:buNone/>
            </a:pPr>
            <a:endParaRPr lang="en-US" sz="1000" b="1" dirty="0"/>
          </a:p>
          <a:p>
            <a:pPr>
              <a:buFontTx/>
              <a:buNone/>
            </a:pPr>
            <a:r>
              <a:rPr lang="en-US" sz="3000" b="1" dirty="0"/>
              <a:t>	grams (</a:t>
            </a:r>
            <a:r>
              <a:rPr lang="en-US" sz="3000" b="1" dirty="0" smtClean="0"/>
              <a:t>given)</a:t>
            </a:r>
            <a:r>
              <a:rPr lang="en-US" sz="3000" b="1" dirty="0"/>
              <a:t>			grams (desired)</a:t>
            </a:r>
          </a:p>
          <a:p>
            <a:pPr>
              <a:buFontTx/>
              <a:buNone/>
            </a:pPr>
            <a:endParaRPr lang="en-US" sz="3000" b="1" dirty="0"/>
          </a:p>
          <a:p>
            <a:pPr>
              <a:buFontTx/>
              <a:buNone/>
            </a:pPr>
            <a:r>
              <a:rPr lang="en-US" sz="3000" b="1" dirty="0"/>
              <a:t>   moles (given)		</a:t>
            </a:r>
            <a:r>
              <a:rPr lang="en-US" sz="3000" b="1" dirty="0" smtClean="0"/>
              <a:t>        moles </a:t>
            </a:r>
            <a:r>
              <a:rPr lang="en-US" sz="3000" b="1" dirty="0"/>
              <a:t>(desired)</a:t>
            </a:r>
          </a:p>
        </p:txBody>
      </p:sp>
      <p:sp>
        <p:nvSpPr>
          <p:cNvPr id="22532" name="Line 4"/>
          <p:cNvSpPr>
            <a:spLocks noChangeShapeType="1"/>
          </p:cNvSpPr>
          <p:nvPr/>
        </p:nvSpPr>
        <p:spPr bwMode="auto">
          <a:xfrm>
            <a:off x="1981200" y="4953000"/>
            <a:ext cx="0" cy="609600"/>
          </a:xfrm>
          <a:prstGeom prst="line">
            <a:avLst/>
          </a:prstGeom>
          <a:noFill/>
          <a:ln w="50800">
            <a:solidFill>
              <a:srgbClr val="66FF33"/>
            </a:solidFill>
            <a:round/>
            <a:headEnd type="none" w="sm" len="sm"/>
            <a:tailEnd type="stealth" w="med" len="lg"/>
          </a:ln>
          <a:effectLst/>
        </p:spPr>
        <p:txBody>
          <a:bodyPr wrap="none" anchor="ctr"/>
          <a:lstStyle/>
          <a:p>
            <a:endParaRPr lang="en-US"/>
          </a:p>
        </p:txBody>
      </p:sp>
      <p:sp>
        <p:nvSpPr>
          <p:cNvPr id="22533" name="Line 5"/>
          <p:cNvSpPr>
            <a:spLocks noChangeShapeType="1"/>
          </p:cNvSpPr>
          <p:nvPr/>
        </p:nvSpPr>
        <p:spPr bwMode="auto">
          <a:xfrm>
            <a:off x="6324600" y="4953000"/>
            <a:ext cx="0" cy="609600"/>
          </a:xfrm>
          <a:prstGeom prst="line">
            <a:avLst/>
          </a:prstGeom>
          <a:noFill/>
          <a:ln w="50800">
            <a:solidFill>
              <a:srgbClr val="66FF33"/>
            </a:solidFill>
            <a:round/>
            <a:headEnd type="stealth" w="med" len="lg"/>
            <a:tailEnd type="none" w="sm" len="sm"/>
          </a:ln>
          <a:effectLst/>
        </p:spPr>
        <p:txBody>
          <a:bodyPr wrap="none" anchor="ctr"/>
          <a:lstStyle/>
          <a:p>
            <a:endParaRPr lang="en-US"/>
          </a:p>
        </p:txBody>
      </p:sp>
      <p:sp>
        <p:nvSpPr>
          <p:cNvPr id="22534" name="Line 6"/>
          <p:cNvSpPr>
            <a:spLocks noChangeShapeType="1"/>
          </p:cNvSpPr>
          <p:nvPr/>
        </p:nvSpPr>
        <p:spPr bwMode="auto">
          <a:xfrm>
            <a:off x="3429000" y="5867400"/>
            <a:ext cx="1600200" cy="0"/>
          </a:xfrm>
          <a:prstGeom prst="line">
            <a:avLst/>
          </a:prstGeom>
          <a:noFill/>
          <a:ln w="50800">
            <a:solidFill>
              <a:srgbClr val="66FF33"/>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sz="quarter" idx="1"/>
          </p:nvPr>
        </p:nvSpPr>
        <p:spPr/>
        <p:txBody>
          <a:bodyPr/>
          <a:lstStyle/>
          <a:p>
            <a:r>
              <a:rPr lang="en-US" dirty="0" smtClean="0"/>
              <a:t>We can go from moles to # of particles (atoms, molecules, formula units) by using Avogadro’s #</a:t>
            </a:r>
            <a:endParaRPr lang="en-US" dirty="0"/>
          </a:p>
        </p:txBody>
      </p:sp>
      <p:pic>
        <p:nvPicPr>
          <p:cNvPr id="4" name="Picture 2"/>
          <p:cNvPicPr>
            <a:picLocks noChangeAspect="1" noChangeArrowheads="1"/>
          </p:cNvPicPr>
          <p:nvPr/>
        </p:nvPicPr>
        <p:blipFill>
          <a:blip r:embed="rId2"/>
          <a:srcRect/>
          <a:stretch>
            <a:fillRect/>
          </a:stretch>
        </p:blipFill>
        <p:spPr bwMode="auto">
          <a:xfrm>
            <a:off x="1219200" y="2640367"/>
            <a:ext cx="6424613" cy="4217633"/>
          </a:xfrm>
          <a:prstGeom prst="rect">
            <a:avLst/>
          </a:prstGeom>
          <a:noFill/>
          <a:ln w="9525">
            <a:noFill/>
            <a:miter lim="800000"/>
            <a:headEnd/>
            <a:tailEnd/>
          </a:ln>
          <a:effectLst/>
        </p:spPr>
      </p:pic>
      <p:sp>
        <p:nvSpPr>
          <p:cNvPr id="5" name="Oval 4"/>
          <p:cNvSpPr/>
          <p:nvPr/>
        </p:nvSpPr>
        <p:spPr>
          <a:xfrm>
            <a:off x="1447800" y="3124200"/>
            <a:ext cx="26670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6200000" flipV="1">
            <a:off x="3962400" y="4038601"/>
            <a:ext cx="1524000" cy="1371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219200" y="5181600"/>
            <a:ext cx="44196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76200"/>
            <a:ext cx="7467600" cy="1066800"/>
          </a:xfrm>
          <a:noFill/>
          <a:ln w="38100">
            <a:solidFill>
              <a:schemeClr val="hlink"/>
            </a:solidFill>
          </a:ln>
        </p:spPr>
        <p:txBody>
          <a:bodyPr/>
          <a:lstStyle/>
          <a:p>
            <a:r>
              <a:rPr lang="en-US" sz="4000" b="1"/>
              <a:t>Learning Check S 4</a:t>
            </a:r>
          </a:p>
        </p:txBody>
      </p:sp>
      <p:sp>
        <p:nvSpPr>
          <p:cNvPr id="23555" name="Rectangle 3"/>
          <p:cNvSpPr>
            <a:spLocks noGrp="1" noChangeArrowheads="1"/>
          </p:cNvSpPr>
          <p:nvPr>
            <p:ph type="body" idx="1"/>
          </p:nvPr>
        </p:nvSpPr>
        <p:spPr>
          <a:xfrm>
            <a:off x="0" y="1676400"/>
            <a:ext cx="9067800" cy="5410200"/>
          </a:xfrm>
          <a:noFill/>
          <a:ln/>
        </p:spPr>
        <p:txBody>
          <a:bodyPr/>
          <a:lstStyle/>
          <a:p>
            <a:pPr>
              <a:lnSpc>
                <a:spcPct val="120000"/>
              </a:lnSpc>
              <a:buFontTx/>
              <a:buNone/>
            </a:pPr>
            <a:r>
              <a:rPr lang="en-US" dirty="0"/>
              <a:t>	</a:t>
            </a:r>
            <a:r>
              <a:rPr lang="en-US" b="1" dirty="0"/>
              <a:t>How many O</a:t>
            </a:r>
            <a:r>
              <a:rPr lang="en-US" b="1" baseline="-25000" dirty="0"/>
              <a:t>2</a:t>
            </a:r>
            <a:r>
              <a:rPr lang="en-US" b="1" dirty="0"/>
              <a:t> molecules will react with 505 grams of Na to form Na</a:t>
            </a:r>
            <a:r>
              <a:rPr lang="en-US" b="1" baseline="-25000" dirty="0"/>
              <a:t>2</a:t>
            </a:r>
            <a:r>
              <a:rPr lang="en-US" b="1" dirty="0"/>
              <a:t>O?</a:t>
            </a:r>
          </a:p>
          <a:p>
            <a:pPr>
              <a:lnSpc>
                <a:spcPct val="120000"/>
              </a:lnSpc>
              <a:buFontTx/>
              <a:buNone/>
            </a:pPr>
            <a:r>
              <a:rPr lang="en-US" b="1" dirty="0"/>
              <a:t>		</a:t>
            </a:r>
            <a:r>
              <a:rPr lang="en-US" b="1" dirty="0">
                <a:solidFill>
                  <a:schemeClr val="accent2"/>
                </a:solidFill>
              </a:rPr>
              <a:t>4 Na   +    O</a:t>
            </a:r>
            <a:r>
              <a:rPr lang="en-US" b="1" baseline="-25000" dirty="0">
                <a:solidFill>
                  <a:schemeClr val="accent2"/>
                </a:solidFill>
              </a:rPr>
              <a:t>2</a:t>
            </a:r>
            <a:r>
              <a:rPr lang="en-US" b="1" dirty="0">
                <a:solidFill>
                  <a:schemeClr val="accent2"/>
                </a:solidFill>
              </a:rPr>
              <a:t>              2 Na</a:t>
            </a:r>
            <a:r>
              <a:rPr lang="en-US" b="1" baseline="-25000" dirty="0">
                <a:solidFill>
                  <a:schemeClr val="accent2"/>
                </a:solidFill>
              </a:rPr>
              <a:t>2</a:t>
            </a:r>
            <a:r>
              <a:rPr lang="en-US" b="1" dirty="0">
                <a:solidFill>
                  <a:schemeClr val="accent2"/>
                </a:solidFill>
              </a:rPr>
              <a:t>O</a:t>
            </a:r>
            <a:endParaRPr lang="en-US" dirty="0"/>
          </a:p>
          <a:p>
            <a:pPr>
              <a:lnSpc>
                <a:spcPct val="120000"/>
              </a:lnSpc>
              <a:buFontTx/>
              <a:buNone/>
            </a:pPr>
            <a:endParaRPr lang="en-US" sz="1000" dirty="0"/>
          </a:p>
          <a:p>
            <a:pPr>
              <a:lnSpc>
                <a:spcPct val="120000"/>
              </a:lnSpc>
              <a:buFontTx/>
              <a:buNone/>
            </a:pPr>
            <a:r>
              <a:rPr lang="en-US" b="1" dirty="0"/>
              <a:t>	Complete the set up:</a:t>
            </a:r>
          </a:p>
          <a:p>
            <a:pPr>
              <a:lnSpc>
                <a:spcPct val="120000"/>
              </a:lnSpc>
              <a:buFontTx/>
              <a:buNone/>
            </a:pPr>
            <a:endParaRPr lang="en-US" sz="1000" b="1" dirty="0"/>
          </a:p>
          <a:p>
            <a:pPr>
              <a:lnSpc>
                <a:spcPct val="120000"/>
              </a:lnSpc>
              <a:buFontTx/>
              <a:buNone/>
            </a:pPr>
            <a:r>
              <a:rPr lang="en-US" b="1" dirty="0"/>
              <a:t>505 g Na  x  </a:t>
            </a:r>
            <a:r>
              <a:rPr lang="en-US" b="1" u="sng" dirty="0"/>
              <a:t>1 mol Na</a:t>
            </a:r>
            <a:r>
              <a:rPr lang="en-US" b="1" dirty="0"/>
              <a:t>   x ________  x _______</a:t>
            </a:r>
          </a:p>
          <a:p>
            <a:pPr>
              <a:lnSpc>
                <a:spcPct val="120000"/>
              </a:lnSpc>
              <a:buFontTx/>
              <a:buNone/>
            </a:pPr>
            <a:r>
              <a:rPr lang="en-US" b="1" dirty="0"/>
              <a:t>			  </a:t>
            </a:r>
            <a:r>
              <a:rPr lang="en-US" b="1" dirty="0" smtClean="0"/>
              <a:t>23.0 </a:t>
            </a:r>
            <a:r>
              <a:rPr lang="en-US" b="1" dirty="0"/>
              <a:t>g Na	</a:t>
            </a:r>
          </a:p>
        </p:txBody>
      </p:sp>
      <p:sp>
        <p:nvSpPr>
          <p:cNvPr id="23556" name="Line 4"/>
          <p:cNvSpPr>
            <a:spLocks noChangeShapeType="1"/>
          </p:cNvSpPr>
          <p:nvPr/>
        </p:nvSpPr>
        <p:spPr bwMode="auto">
          <a:xfrm>
            <a:off x="3276600" y="3200400"/>
            <a:ext cx="990600" cy="0"/>
          </a:xfrm>
          <a:prstGeom prst="line">
            <a:avLst/>
          </a:prstGeom>
          <a:noFill/>
          <a:ln w="28575">
            <a:solidFill>
              <a:srgbClr val="FF33CC"/>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52400"/>
            <a:ext cx="7620000" cy="990600"/>
          </a:xfrm>
          <a:ln w="38100">
            <a:solidFill>
              <a:schemeClr val="hlink"/>
            </a:solidFill>
          </a:ln>
        </p:spPr>
        <p:txBody>
          <a:bodyPr/>
          <a:lstStyle/>
          <a:p>
            <a:r>
              <a:rPr lang="en-US" sz="4000" b="1"/>
              <a:t>Solution S 4</a:t>
            </a:r>
          </a:p>
        </p:txBody>
      </p:sp>
      <p:sp>
        <p:nvSpPr>
          <p:cNvPr id="37891" name="Rectangle 3"/>
          <p:cNvSpPr>
            <a:spLocks noGrp="1" noChangeArrowheads="1"/>
          </p:cNvSpPr>
          <p:nvPr>
            <p:ph type="body" idx="1"/>
          </p:nvPr>
        </p:nvSpPr>
        <p:spPr>
          <a:xfrm>
            <a:off x="304800" y="2133600"/>
            <a:ext cx="8610600" cy="4114800"/>
          </a:xfrm>
          <a:ln/>
        </p:spPr>
        <p:txBody>
          <a:bodyPr/>
          <a:lstStyle/>
          <a:p>
            <a:pPr>
              <a:buFontTx/>
              <a:buNone/>
            </a:pPr>
            <a:r>
              <a:rPr lang="en-US" b="1" dirty="0">
                <a:solidFill>
                  <a:schemeClr val="accent2"/>
                </a:solidFill>
              </a:rPr>
              <a:t>4 Na   +    O</a:t>
            </a:r>
            <a:r>
              <a:rPr lang="en-US" b="1" baseline="-25000" dirty="0">
                <a:solidFill>
                  <a:schemeClr val="accent2"/>
                </a:solidFill>
              </a:rPr>
              <a:t>2</a:t>
            </a:r>
            <a:r>
              <a:rPr lang="en-US" b="1" dirty="0">
                <a:solidFill>
                  <a:schemeClr val="accent2"/>
                </a:solidFill>
              </a:rPr>
              <a:t>              </a:t>
            </a:r>
            <a:r>
              <a:rPr lang="en-US" b="1" dirty="0" smtClean="0">
                <a:solidFill>
                  <a:schemeClr val="accent2"/>
                </a:solidFill>
              </a:rPr>
              <a:t>    2 </a:t>
            </a:r>
            <a:r>
              <a:rPr lang="en-US" b="1" dirty="0">
                <a:solidFill>
                  <a:schemeClr val="accent2"/>
                </a:solidFill>
              </a:rPr>
              <a:t>Na</a:t>
            </a:r>
            <a:r>
              <a:rPr lang="en-US" b="1" baseline="-25000" dirty="0">
                <a:solidFill>
                  <a:schemeClr val="accent2"/>
                </a:solidFill>
              </a:rPr>
              <a:t>2</a:t>
            </a:r>
            <a:r>
              <a:rPr lang="en-US" b="1" dirty="0">
                <a:solidFill>
                  <a:schemeClr val="accent2"/>
                </a:solidFill>
              </a:rPr>
              <a:t>O</a:t>
            </a:r>
          </a:p>
          <a:p>
            <a:pPr>
              <a:buFontTx/>
              <a:buNone/>
            </a:pPr>
            <a:endParaRPr lang="en-US" b="1" dirty="0">
              <a:solidFill>
                <a:schemeClr val="accent2"/>
              </a:solidFill>
            </a:endParaRPr>
          </a:p>
          <a:p>
            <a:pPr>
              <a:lnSpc>
                <a:spcPct val="120000"/>
              </a:lnSpc>
              <a:buFontTx/>
              <a:buNone/>
            </a:pPr>
            <a:r>
              <a:rPr lang="en-US" sz="3000" b="1" dirty="0"/>
              <a:t>505 g Na  x  </a:t>
            </a:r>
            <a:r>
              <a:rPr lang="en-US" sz="3000" b="1" u="sng" dirty="0"/>
              <a:t>1 mol Na</a:t>
            </a:r>
            <a:r>
              <a:rPr lang="en-US" sz="3000" b="1" dirty="0"/>
              <a:t>   x </a:t>
            </a:r>
            <a:r>
              <a:rPr lang="en-US" sz="3000" b="1" u="sng" dirty="0"/>
              <a:t>1 mol O</a:t>
            </a:r>
            <a:r>
              <a:rPr lang="en-US" sz="3000" b="1" u="sng" baseline="-25000" dirty="0"/>
              <a:t>2</a:t>
            </a:r>
            <a:r>
              <a:rPr lang="en-US" sz="3000" b="1" dirty="0"/>
              <a:t> x </a:t>
            </a:r>
            <a:r>
              <a:rPr lang="en-US" sz="3000" b="1" u="sng" dirty="0"/>
              <a:t>6.02 x 10</a:t>
            </a:r>
            <a:r>
              <a:rPr lang="en-US" sz="3000" b="1" baseline="30000" dirty="0"/>
              <a:t>23</a:t>
            </a:r>
            <a:endParaRPr lang="en-US" sz="3000" b="1" u="sng" dirty="0"/>
          </a:p>
          <a:p>
            <a:pPr>
              <a:lnSpc>
                <a:spcPct val="120000"/>
              </a:lnSpc>
              <a:buFontTx/>
              <a:buNone/>
            </a:pPr>
            <a:r>
              <a:rPr lang="en-US" sz="3000" b="1" dirty="0"/>
              <a:t>			   23.0 g Na     4 mol Na    1 mol O</a:t>
            </a:r>
            <a:r>
              <a:rPr lang="en-US" sz="3000" b="1" baseline="-25000" dirty="0"/>
              <a:t>2</a:t>
            </a:r>
          </a:p>
          <a:p>
            <a:pPr>
              <a:lnSpc>
                <a:spcPct val="120000"/>
              </a:lnSpc>
              <a:buFontTx/>
              <a:buNone/>
            </a:pPr>
            <a:endParaRPr lang="en-US" sz="3000" b="1" baseline="-25000" dirty="0"/>
          </a:p>
          <a:p>
            <a:pPr>
              <a:lnSpc>
                <a:spcPct val="120000"/>
              </a:lnSpc>
              <a:buFontTx/>
              <a:buNone/>
            </a:pPr>
            <a:r>
              <a:rPr lang="en-US" sz="3000" b="1" baseline="-25000" dirty="0"/>
              <a:t>				</a:t>
            </a:r>
            <a:r>
              <a:rPr lang="en-US" sz="3000" b="1" dirty="0"/>
              <a:t>	=  </a:t>
            </a:r>
            <a:r>
              <a:rPr lang="en-US" sz="3000" b="1" dirty="0">
                <a:solidFill>
                  <a:srgbClr val="FF9900"/>
                </a:solidFill>
              </a:rPr>
              <a:t>3.30 x 10</a:t>
            </a:r>
            <a:r>
              <a:rPr lang="en-US" sz="3000" b="1" baseline="30000" dirty="0">
                <a:solidFill>
                  <a:srgbClr val="FF9900"/>
                </a:solidFill>
              </a:rPr>
              <a:t>24</a:t>
            </a:r>
            <a:r>
              <a:rPr lang="en-US" sz="3000" b="1" dirty="0">
                <a:solidFill>
                  <a:srgbClr val="FF9900"/>
                </a:solidFill>
              </a:rPr>
              <a:t> </a:t>
            </a:r>
            <a:r>
              <a:rPr lang="en-US" sz="3000" b="1" dirty="0" err="1">
                <a:solidFill>
                  <a:srgbClr val="FF9900"/>
                </a:solidFill>
              </a:rPr>
              <a:t>molelcules</a:t>
            </a:r>
            <a:endParaRPr lang="en-US" sz="3000" b="1" dirty="0"/>
          </a:p>
          <a:p>
            <a:pPr>
              <a:buFontTx/>
              <a:buNone/>
            </a:pPr>
            <a:endParaRPr lang="en-US" sz="3000" b="1" dirty="0">
              <a:solidFill>
                <a:schemeClr val="accent2"/>
              </a:solidFill>
            </a:endParaRPr>
          </a:p>
        </p:txBody>
      </p:sp>
      <p:sp>
        <p:nvSpPr>
          <p:cNvPr id="37892" name="Line 4"/>
          <p:cNvSpPr>
            <a:spLocks noChangeShapeType="1"/>
          </p:cNvSpPr>
          <p:nvPr/>
        </p:nvSpPr>
        <p:spPr bwMode="auto">
          <a:xfrm>
            <a:off x="3200400" y="2438400"/>
            <a:ext cx="990600" cy="0"/>
          </a:xfrm>
          <a:prstGeom prst="line">
            <a:avLst/>
          </a:prstGeom>
          <a:noFill/>
          <a:ln w="28575">
            <a:solidFill>
              <a:srgbClr val="FF33CC"/>
            </a:solidFill>
            <a:round/>
            <a:headEnd type="none" w="sm" len="sm"/>
            <a:tailEnd type="stealth" w="med" len="lg"/>
          </a:ln>
          <a:effectLst/>
        </p:spPr>
        <p:txBody>
          <a:bodyPr wrap="none" anchor="ctr"/>
          <a:lstStyle/>
          <a:p>
            <a:endParaRPr lang="en-US"/>
          </a:p>
        </p:txBody>
      </p:sp>
      <p:sp>
        <p:nvSpPr>
          <p:cNvPr id="37893" name="Rectangle 5"/>
          <p:cNvSpPr>
            <a:spLocks noChangeArrowheads="1"/>
          </p:cNvSpPr>
          <p:nvPr/>
        </p:nvSpPr>
        <p:spPr bwMode="auto">
          <a:xfrm>
            <a:off x="304800" y="2057400"/>
            <a:ext cx="1066800" cy="838200"/>
          </a:xfrm>
          <a:prstGeom prst="rect">
            <a:avLst/>
          </a:prstGeom>
          <a:noFill/>
          <a:ln w="12700">
            <a:solidFill>
              <a:srgbClr val="FF33FF"/>
            </a:solidFill>
            <a:miter lim="800000"/>
            <a:headEnd type="none" w="sm" len="sm"/>
            <a:tailEnd type="none" w="sm" len="sm"/>
          </a:ln>
          <a:effectLst/>
        </p:spPr>
        <p:txBody>
          <a:bodyPr wrap="none" anchor="ctr"/>
          <a:lstStyle/>
          <a:p>
            <a:endParaRPr lang="en-US"/>
          </a:p>
        </p:txBody>
      </p:sp>
      <p:sp>
        <p:nvSpPr>
          <p:cNvPr id="37894" name="Rectangle 6"/>
          <p:cNvSpPr>
            <a:spLocks noChangeArrowheads="1"/>
          </p:cNvSpPr>
          <p:nvPr/>
        </p:nvSpPr>
        <p:spPr bwMode="auto">
          <a:xfrm>
            <a:off x="1981200" y="2057400"/>
            <a:ext cx="1066800" cy="838200"/>
          </a:xfrm>
          <a:prstGeom prst="rect">
            <a:avLst/>
          </a:prstGeom>
          <a:noFill/>
          <a:ln w="12700">
            <a:solidFill>
              <a:srgbClr val="FF33CC"/>
            </a:solidFill>
            <a:miter lim="800000"/>
            <a:headEnd type="none" w="sm" len="sm"/>
            <a:tailEnd type="none" w="sm" len="sm"/>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 we will be doing:</a:t>
            </a:r>
            <a:endParaRPr lang="en-US" dirty="0"/>
          </a:p>
        </p:txBody>
      </p:sp>
      <p:sp>
        <p:nvSpPr>
          <p:cNvPr id="3" name="Content Placeholder 2"/>
          <p:cNvSpPr>
            <a:spLocks noGrp="1"/>
          </p:cNvSpPr>
          <p:nvPr>
            <p:ph sz="quarter" idx="1"/>
          </p:nvPr>
        </p:nvSpPr>
        <p:spPr/>
        <p:txBody>
          <a:bodyPr/>
          <a:lstStyle/>
          <a:p>
            <a:r>
              <a:rPr lang="en-US" dirty="0" smtClean="0"/>
              <a:t>Mole to Mole</a:t>
            </a:r>
          </a:p>
          <a:p>
            <a:r>
              <a:rPr lang="en-US" dirty="0" smtClean="0"/>
              <a:t>Mole to mass, mass to mole</a:t>
            </a:r>
          </a:p>
          <a:p>
            <a:r>
              <a:rPr lang="en-US" dirty="0" smtClean="0"/>
              <a:t>Mass to mass</a:t>
            </a:r>
          </a:p>
          <a:p>
            <a:r>
              <a:rPr lang="en-US" dirty="0" smtClean="0"/>
              <a:t>Limiting Reactants </a:t>
            </a:r>
          </a:p>
          <a:p>
            <a:r>
              <a:rPr lang="en-US" dirty="0" smtClean="0"/>
              <a:t>% Yield</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0" y="381000"/>
            <a:ext cx="9142413" cy="6323013"/>
          </a:xfrm>
          <a:noFill/>
          <a:ln/>
        </p:spPr>
        <p:txBody>
          <a:bodyPr/>
          <a:lstStyle/>
          <a:p>
            <a:pPr algn="ctr">
              <a:lnSpc>
                <a:spcPct val="120000"/>
              </a:lnSpc>
              <a:buFontTx/>
              <a:buNone/>
            </a:pPr>
            <a:r>
              <a:rPr lang="en-US" sz="4000" b="1" dirty="0" smtClean="0"/>
              <a:t>Learning </a:t>
            </a:r>
            <a:r>
              <a:rPr lang="en-US" sz="4000" b="1" dirty="0"/>
              <a:t>Check S5 </a:t>
            </a:r>
            <a:r>
              <a:rPr lang="en-US" sz="4000" dirty="0"/>
              <a:t>	</a:t>
            </a:r>
          </a:p>
          <a:p>
            <a:pPr>
              <a:buFontTx/>
              <a:buNone/>
            </a:pPr>
            <a:endParaRPr lang="en-US" sz="3000" b="1" dirty="0"/>
          </a:p>
          <a:p>
            <a:pPr>
              <a:lnSpc>
                <a:spcPct val="110000"/>
              </a:lnSpc>
              <a:buFontTx/>
              <a:buNone/>
            </a:pPr>
            <a:r>
              <a:rPr lang="en-US" sz="3000" b="1" dirty="0"/>
              <a:t>	Acetylene gas C</a:t>
            </a:r>
            <a:r>
              <a:rPr lang="en-US" sz="3000" b="1" baseline="-25000" dirty="0"/>
              <a:t>2</a:t>
            </a:r>
            <a:r>
              <a:rPr lang="en-US" sz="3000" b="1" dirty="0"/>
              <a:t>H</a:t>
            </a:r>
            <a:r>
              <a:rPr lang="en-US" sz="3000" b="1" baseline="-25000" dirty="0"/>
              <a:t>2</a:t>
            </a:r>
            <a:r>
              <a:rPr lang="en-US" sz="3000" b="1" dirty="0"/>
              <a:t> burns in the </a:t>
            </a:r>
            <a:r>
              <a:rPr lang="en-US" sz="3000" b="1" dirty="0" err="1"/>
              <a:t>oxyactylene</a:t>
            </a:r>
            <a:r>
              <a:rPr lang="en-US" sz="3000" b="1" dirty="0"/>
              <a:t> torch for welding.  How many grams of C</a:t>
            </a:r>
            <a:r>
              <a:rPr lang="en-US" sz="3000" b="1" baseline="-25000" dirty="0"/>
              <a:t>2</a:t>
            </a:r>
            <a:r>
              <a:rPr lang="en-US" sz="3000" b="1" dirty="0"/>
              <a:t>H</a:t>
            </a:r>
            <a:r>
              <a:rPr lang="en-US" sz="3000" b="1" baseline="-25000" dirty="0"/>
              <a:t>2</a:t>
            </a:r>
            <a:r>
              <a:rPr lang="en-US" sz="3000" b="1" dirty="0"/>
              <a:t> are burned if the reaction produces 75.0 g of CO</a:t>
            </a:r>
            <a:r>
              <a:rPr lang="en-US" sz="3000" b="1" baseline="-25000" dirty="0"/>
              <a:t>2?</a:t>
            </a:r>
            <a:r>
              <a:rPr lang="en-US" sz="3000" b="1" dirty="0"/>
              <a:t> </a:t>
            </a:r>
            <a:endParaRPr lang="en-US" sz="3000" dirty="0"/>
          </a:p>
          <a:p>
            <a:pPr>
              <a:lnSpc>
                <a:spcPct val="120000"/>
              </a:lnSpc>
              <a:buFontTx/>
              <a:buNone/>
            </a:pPr>
            <a:r>
              <a:rPr lang="en-US" b="1" dirty="0"/>
              <a:t>		</a:t>
            </a:r>
            <a:r>
              <a:rPr lang="en-US" b="1" dirty="0">
                <a:solidFill>
                  <a:srgbClr val="66FF33"/>
                </a:solidFill>
              </a:rPr>
              <a:t>2 C</a:t>
            </a:r>
            <a:r>
              <a:rPr lang="en-US" b="1" baseline="-25000" dirty="0">
                <a:solidFill>
                  <a:srgbClr val="66FF33"/>
                </a:solidFill>
              </a:rPr>
              <a:t>2</a:t>
            </a:r>
            <a:r>
              <a:rPr lang="en-US" b="1" dirty="0">
                <a:solidFill>
                  <a:srgbClr val="66FF33"/>
                </a:solidFill>
              </a:rPr>
              <a:t>H</a:t>
            </a:r>
            <a:r>
              <a:rPr lang="en-US" b="1" baseline="-25000" dirty="0">
                <a:solidFill>
                  <a:srgbClr val="66FF33"/>
                </a:solidFill>
              </a:rPr>
              <a:t>2</a:t>
            </a:r>
            <a:r>
              <a:rPr lang="en-US" b="1" dirty="0">
                <a:solidFill>
                  <a:srgbClr val="66FF33"/>
                </a:solidFill>
              </a:rPr>
              <a:t>   +  5 O</a:t>
            </a:r>
            <a:r>
              <a:rPr lang="en-US" b="1" baseline="-25000" dirty="0">
                <a:solidFill>
                  <a:srgbClr val="66FF33"/>
                </a:solidFill>
              </a:rPr>
              <a:t>2</a:t>
            </a:r>
            <a:r>
              <a:rPr lang="en-US" b="1" dirty="0">
                <a:solidFill>
                  <a:srgbClr val="66FF33"/>
                </a:solidFill>
              </a:rPr>
              <a:t>            4 CO</a:t>
            </a:r>
            <a:r>
              <a:rPr lang="en-US" b="1" baseline="-25000" dirty="0">
                <a:solidFill>
                  <a:srgbClr val="66FF33"/>
                </a:solidFill>
              </a:rPr>
              <a:t>2</a:t>
            </a:r>
            <a:r>
              <a:rPr lang="en-US" b="1" dirty="0">
                <a:solidFill>
                  <a:srgbClr val="66FF33"/>
                </a:solidFill>
              </a:rPr>
              <a:t>  +  2 H</a:t>
            </a:r>
            <a:r>
              <a:rPr lang="en-US" b="1" baseline="-25000" dirty="0">
                <a:solidFill>
                  <a:srgbClr val="66FF33"/>
                </a:solidFill>
              </a:rPr>
              <a:t>2</a:t>
            </a:r>
            <a:r>
              <a:rPr lang="en-US" b="1" dirty="0">
                <a:solidFill>
                  <a:srgbClr val="66FF33"/>
                </a:solidFill>
              </a:rPr>
              <a:t>O</a:t>
            </a:r>
            <a:endParaRPr lang="en-US" b="1" dirty="0"/>
          </a:p>
          <a:p>
            <a:pPr>
              <a:lnSpc>
                <a:spcPct val="180000"/>
              </a:lnSpc>
              <a:buFontTx/>
              <a:buNone/>
            </a:pPr>
            <a:r>
              <a:rPr lang="en-US" sz="3000" b="1" dirty="0"/>
              <a:t>75.0 g CO</a:t>
            </a:r>
            <a:r>
              <a:rPr lang="en-US" sz="3000" b="1" baseline="-25000" dirty="0"/>
              <a:t>2</a:t>
            </a:r>
            <a:r>
              <a:rPr lang="en-US" sz="3000" b="1" dirty="0"/>
              <a:t>  x   _______   x _______ x _______</a:t>
            </a:r>
            <a:endParaRPr lang="en-US" b="1" dirty="0"/>
          </a:p>
          <a:p>
            <a:pPr>
              <a:buFontTx/>
              <a:buNone/>
            </a:pPr>
            <a:endParaRPr lang="en-US" b="1" dirty="0"/>
          </a:p>
        </p:txBody>
      </p:sp>
      <p:sp>
        <p:nvSpPr>
          <p:cNvPr id="24579" name="Line 3"/>
          <p:cNvSpPr>
            <a:spLocks noChangeShapeType="1"/>
          </p:cNvSpPr>
          <p:nvPr/>
        </p:nvSpPr>
        <p:spPr bwMode="auto">
          <a:xfrm>
            <a:off x="3581400" y="3733800"/>
            <a:ext cx="914400" cy="0"/>
          </a:xfrm>
          <a:prstGeom prst="line">
            <a:avLst/>
          </a:prstGeom>
          <a:noFill/>
          <a:ln w="50800">
            <a:solidFill>
              <a:schemeClr val="tx1"/>
            </a:solidFill>
            <a:round/>
            <a:headEnd type="none" w="sm" len="sm"/>
            <a:tailEnd type="stealth" w="med" len="lg"/>
          </a:ln>
          <a:effectLst/>
        </p:spPr>
        <p:txBody>
          <a:bodyPr wrap="none" anchor="ctr"/>
          <a:lstStyle/>
          <a:p>
            <a:endParaRPr lang="en-US"/>
          </a:p>
        </p:txBody>
      </p:sp>
      <p:sp>
        <p:nvSpPr>
          <p:cNvPr id="24580" name="Rectangle 4"/>
          <p:cNvSpPr>
            <a:spLocks noChangeArrowheads="1"/>
          </p:cNvSpPr>
          <p:nvPr/>
        </p:nvSpPr>
        <p:spPr bwMode="auto">
          <a:xfrm>
            <a:off x="1447800" y="76200"/>
            <a:ext cx="6705600" cy="1066800"/>
          </a:xfrm>
          <a:prstGeom prst="rect">
            <a:avLst/>
          </a:prstGeom>
          <a:noFill/>
          <a:ln w="38100">
            <a:solidFill>
              <a:schemeClr val="hlink"/>
            </a:solidFill>
            <a:miter lim="800000"/>
            <a:headEnd type="none" w="sm" len="sm"/>
            <a:tailEnd type="none" w="sm" len="sm"/>
          </a:ln>
          <a:effec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543800" cy="990600"/>
          </a:xfrm>
          <a:ln w="38100">
            <a:solidFill>
              <a:schemeClr val="hlink"/>
            </a:solidFill>
          </a:ln>
        </p:spPr>
        <p:txBody>
          <a:bodyPr/>
          <a:lstStyle/>
          <a:p>
            <a:r>
              <a:rPr lang="en-US" sz="4000" b="1"/>
              <a:t>Solution S5</a:t>
            </a:r>
          </a:p>
        </p:txBody>
      </p:sp>
      <p:sp>
        <p:nvSpPr>
          <p:cNvPr id="38915" name="Rectangle 3"/>
          <p:cNvSpPr>
            <a:spLocks noGrp="1" noChangeArrowheads="1"/>
          </p:cNvSpPr>
          <p:nvPr>
            <p:ph type="body" idx="1"/>
          </p:nvPr>
        </p:nvSpPr>
        <p:spPr>
          <a:xfrm>
            <a:off x="228600" y="1981200"/>
            <a:ext cx="8686800" cy="4114800"/>
          </a:xfrm>
        </p:spPr>
        <p:txBody>
          <a:bodyPr/>
          <a:lstStyle/>
          <a:p>
            <a:pPr>
              <a:lnSpc>
                <a:spcPct val="180000"/>
              </a:lnSpc>
              <a:buFontTx/>
              <a:buNone/>
            </a:pPr>
            <a:r>
              <a:rPr lang="en-US" b="1">
                <a:solidFill>
                  <a:srgbClr val="66FF33"/>
                </a:solidFill>
              </a:rPr>
              <a:t>  2 C</a:t>
            </a:r>
            <a:r>
              <a:rPr lang="en-US" b="1" baseline="-25000">
                <a:solidFill>
                  <a:srgbClr val="66FF33"/>
                </a:solidFill>
              </a:rPr>
              <a:t>2</a:t>
            </a:r>
            <a:r>
              <a:rPr lang="en-US" b="1">
                <a:solidFill>
                  <a:srgbClr val="66FF33"/>
                </a:solidFill>
              </a:rPr>
              <a:t>H</a:t>
            </a:r>
            <a:r>
              <a:rPr lang="en-US" b="1" baseline="-25000">
                <a:solidFill>
                  <a:srgbClr val="66FF33"/>
                </a:solidFill>
              </a:rPr>
              <a:t>2</a:t>
            </a:r>
            <a:r>
              <a:rPr lang="en-US" b="1">
                <a:solidFill>
                  <a:srgbClr val="66FF33"/>
                </a:solidFill>
              </a:rPr>
              <a:t>   +  5 O</a:t>
            </a:r>
            <a:r>
              <a:rPr lang="en-US" b="1" baseline="-25000">
                <a:solidFill>
                  <a:srgbClr val="66FF33"/>
                </a:solidFill>
              </a:rPr>
              <a:t>2</a:t>
            </a:r>
            <a:r>
              <a:rPr lang="en-US" b="1">
                <a:solidFill>
                  <a:srgbClr val="66FF33"/>
                </a:solidFill>
              </a:rPr>
              <a:t>            4 CO</a:t>
            </a:r>
            <a:r>
              <a:rPr lang="en-US" b="1" baseline="-25000">
                <a:solidFill>
                  <a:srgbClr val="66FF33"/>
                </a:solidFill>
              </a:rPr>
              <a:t>2</a:t>
            </a:r>
            <a:r>
              <a:rPr lang="en-US" b="1">
                <a:solidFill>
                  <a:srgbClr val="66FF33"/>
                </a:solidFill>
              </a:rPr>
              <a:t>  +  2 H</a:t>
            </a:r>
            <a:r>
              <a:rPr lang="en-US" b="1" baseline="-25000">
                <a:solidFill>
                  <a:srgbClr val="66FF33"/>
                </a:solidFill>
              </a:rPr>
              <a:t>2</a:t>
            </a:r>
            <a:r>
              <a:rPr lang="en-US" b="1">
                <a:solidFill>
                  <a:srgbClr val="66FF33"/>
                </a:solidFill>
              </a:rPr>
              <a:t>O</a:t>
            </a:r>
            <a:endParaRPr lang="en-US" sz="3000" b="1"/>
          </a:p>
          <a:p>
            <a:pPr>
              <a:lnSpc>
                <a:spcPct val="180000"/>
              </a:lnSpc>
              <a:buFontTx/>
              <a:buNone/>
            </a:pPr>
            <a:r>
              <a:rPr lang="en-US" sz="2800" b="1"/>
              <a:t>75.0 g CO</a:t>
            </a:r>
            <a:r>
              <a:rPr lang="en-US" sz="2800" b="1" baseline="-25000"/>
              <a:t>2</a:t>
            </a:r>
            <a:r>
              <a:rPr lang="en-US" sz="2800" b="1"/>
              <a:t> x  </a:t>
            </a:r>
            <a:r>
              <a:rPr lang="en-US" sz="2800" b="1" u="sng"/>
              <a:t>1 mol CO</a:t>
            </a:r>
            <a:r>
              <a:rPr lang="en-US" sz="2800" b="1" baseline="-25000"/>
              <a:t>2</a:t>
            </a:r>
            <a:r>
              <a:rPr lang="en-US" sz="2800" b="1"/>
              <a:t> x </a:t>
            </a:r>
            <a:r>
              <a:rPr lang="en-US" sz="2800" b="1" u="sng"/>
              <a:t>2 mol C</a:t>
            </a:r>
            <a:r>
              <a:rPr lang="en-US" sz="2800" b="1" u="sng" baseline="-25000"/>
              <a:t>2</a:t>
            </a:r>
            <a:r>
              <a:rPr lang="en-US" sz="2800" b="1" u="sng"/>
              <a:t>H</a:t>
            </a:r>
            <a:r>
              <a:rPr lang="en-US" sz="2800" b="1" u="sng" baseline="-25000"/>
              <a:t>2</a:t>
            </a:r>
            <a:r>
              <a:rPr lang="en-US" sz="2800" b="1"/>
              <a:t> x </a:t>
            </a:r>
            <a:r>
              <a:rPr lang="en-US" sz="2800" b="1" u="sng"/>
              <a:t>26.0 g C</a:t>
            </a:r>
            <a:r>
              <a:rPr lang="en-US" sz="2800" b="1" u="sng" baseline="-25000"/>
              <a:t>2</a:t>
            </a:r>
            <a:r>
              <a:rPr lang="en-US" sz="2800" b="1" u="sng"/>
              <a:t>H</a:t>
            </a:r>
            <a:r>
              <a:rPr lang="en-US" sz="2800" b="1" baseline="-25000"/>
              <a:t>2</a:t>
            </a:r>
            <a:endParaRPr lang="en-US" sz="2800" b="1"/>
          </a:p>
          <a:p>
            <a:pPr>
              <a:buFontTx/>
              <a:buNone/>
            </a:pPr>
            <a:r>
              <a:rPr lang="en-US" sz="2800" b="1"/>
              <a:t>                      44.0 g CO</a:t>
            </a:r>
            <a:r>
              <a:rPr lang="en-US" sz="2800" b="1" baseline="-25000"/>
              <a:t>2      </a:t>
            </a:r>
            <a:r>
              <a:rPr lang="en-US" sz="2800" b="1"/>
              <a:t>4 mol CO</a:t>
            </a:r>
            <a:r>
              <a:rPr lang="en-US" sz="2800" b="1" baseline="-25000"/>
              <a:t>2         </a:t>
            </a:r>
            <a:r>
              <a:rPr lang="en-US" sz="2800" b="1"/>
              <a:t>1 mol C</a:t>
            </a:r>
            <a:r>
              <a:rPr lang="en-US" sz="2800" b="1" baseline="-25000"/>
              <a:t>2</a:t>
            </a:r>
            <a:r>
              <a:rPr lang="en-US" sz="2800" b="1"/>
              <a:t>H</a:t>
            </a:r>
            <a:r>
              <a:rPr lang="en-US" sz="2800" b="1" baseline="-25000"/>
              <a:t>2</a:t>
            </a:r>
          </a:p>
          <a:p>
            <a:pPr>
              <a:buFontTx/>
              <a:buNone/>
            </a:pPr>
            <a:endParaRPr lang="en-US" sz="2800" b="1" baseline="-25000"/>
          </a:p>
          <a:p>
            <a:pPr>
              <a:buFontTx/>
              <a:buNone/>
            </a:pPr>
            <a:r>
              <a:rPr lang="en-US" sz="2800" b="1" baseline="-25000"/>
              <a:t>		</a:t>
            </a:r>
          </a:p>
          <a:p>
            <a:pPr>
              <a:buFontTx/>
              <a:buNone/>
            </a:pPr>
            <a:r>
              <a:rPr lang="en-US" sz="2800" b="1" baseline="-25000"/>
              <a:t>				</a:t>
            </a:r>
            <a:r>
              <a:rPr lang="en-US" sz="2800" b="1"/>
              <a:t>=  </a:t>
            </a:r>
            <a:r>
              <a:rPr lang="en-US" sz="3000" b="1">
                <a:solidFill>
                  <a:srgbClr val="FF9900"/>
                </a:solidFill>
              </a:rPr>
              <a:t>22.2 g C</a:t>
            </a:r>
            <a:r>
              <a:rPr lang="en-US" sz="3000" b="1" baseline="-25000">
                <a:solidFill>
                  <a:srgbClr val="FF9900"/>
                </a:solidFill>
              </a:rPr>
              <a:t>2</a:t>
            </a:r>
            <a:r>
              <a:rPr lang="en-US" sz="3000" b="1">
                <a:solidFill>
                  <a:srgbClr val="FF9900"/>
                </a:solidFill>
              </a:rPr>
              <a:t>H</a:t>
            </a:r>
            <a:r>
              <a:rPr lang="en-US" sz="3000" b="1" baseline="-25000">
                <a:solidFill>
                  <a:srgbClr val="FF9900"/>
                </a:solidFill>
              </a:rPr>
              <a:t>2</a:t>
            </a:r>
            <a:endParaRPr lang="en-US" sz="2800">
              <a:solidFill>
                <a:srgbClr val="FF9900"/>
              </a:solidFill>
            </a:endParaRPr>
          </a:p>
        </p:txBody>
      </p:sp>
      <p:sp>
        <p:nvSpPr>
          <p:cNvPr id="38916" name="Line 4"/>
          <p:cNvSpPr>
            <a:spLocks noChangeShapeType="1"/>
          </p:cNvSpPr>
          <p:nvPr/>
        </p:nvSpPr>
        <p:spPr bwMode="auto">
          <a:xfrm>
            <a:off x="3124200" y="2514600"/>
            <a:ext cx="914400" cy="0"/>
          </a:xfrm>
          <a:prstGeom prst="line">
            <a:avLst/>
          </a:prstGeom>
          <a:noFill/>
          <a:ln w="50800">
            <a:solidFill>
              <a:schemeClr val="tx1"/>
            </a:solidFill>
            <a:round/>
            <a:headEnd type="none" w="sm" len="sm"/>
            <a:tailEnd type="stealth" w="med" len="lg"/>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8153400" cy="990600"/>
          </a:xfrm>
          <a:ln w="38100">
            <a:solidFill>
              <a:schemeClr val="hlink"/>
            </a:solidFill>
          </a:ln>
        </p:spPr>
        <p:txBody>
          <a:bodyPr>
            <a:normAutofit fontScale="90000"/>
          </a:bodyPr>
          <a:lstStyle/>
          <a:p>
            <a:r>
              <a:rPr lang="en-US" sz="4000" b="1">
                <a:solidFill>
                  <a:schemeClr val="tx1"/>
                </a:solidFill>
              </a:rPr>
              <a:t>Pathways for Problems Using Equations</a:t>
            </a:r>
            <a:endParaRPr lang="en-US">
              <a:solidFill>
                <a:schemeClr val="tx1"/>
              </a:solidFill>
            </a:endParaRPr>
          </a:p>
        </p:txBody>
      </p:sp>
      <p:sp>
        <p:nvSpPr>
          <p:cNvPr id="39939" name="Rectangle 3"/>
          <p:cNvSpPr>
            <a:spLocks noGrp="1" noChangeArrowheads="1"/>
          </p:cNvSpPr>
          <p:nvPr>
            <p:ph type="body" idx="1"/>
          </p:nvPr>
        </p:nvSpPr>
        <p:spPr>
          <a:xfrm>
            <a:off x="304800" y="1676400"/>
            <a:ext cx="8839200" cy="4953000"/>
          </a:xfrm>
        </p:spPr>
        <p:txBody>
          <a:bodyPr>
            <a:normAutofit lnSpcReduction="10000"/>
          </a:bodyPr>
          <a:lstStyle/>
          <a:p>
            <a:pPr>
              <a:buFontTx/>
              <a:buNone/>
            </a:pPr>
            <a:r>
              <a:rPr lang="en-US" sz="2800" b="1" dirty="0">
                <a:solidFill>
                  <a:schemeClr val="accent2"/>
                </a:solidFill>
              </a:rPr>
              <a:t>Given (A)  	   				Find (B)</a:t>
            </a:r>
          </a:p>
          <a:p>
            <a:pPr>
              <a:buFontTx/>
              <a:buNone/>
            </a:pPr>
            <a:r>
              <a:rPr lang="en-US" sz="2800" dirty="0"/>
              <a:t> grams (A)					grams (B)</a:t>
            </a:r>
          </a:p>
          <a:p>
            <a:pPr>
              <a:buFontTx/>
              <a:buNone/>
            </a:pPr>
            <a:endParaRPr lang="en-US" sz="2800" dirty="0"/>
          </a:p>
          <a:p>
            <a:pPr>
              <a:buFontTx/>
              <a:buNone/>
            </a:pPr>
            <a:r>
              <a:rPr lang="en-US" sz="2800" dirty="0"/>
              <a:t>	</a:t>
            </a:r>
            <a:r>
              <a:rPr lang="en-US" sz="2800" dirty="0">
                <a:solidFill>
                  <a:srgbClr val="FF9900"/>
                </a:solidFill>
              </a:rPr>
              <a:t>		                     	</a:t>
            </a:r>
          </a:p>
          <a:p>
            <a:pPr>
              <a:buFontTx/>
              <a:buNone/>
            </a:pPr>
            <a:endParaRPr lang="en-US" sz="2800" dirty="0"/>
          </a:p>
          <a:p>
            <a:pPr>
              <a:buFontTx/>
              <a:buNone/>
            </a:pPr>
            <a:r>
              <a:rPr lang="en-US" sz="2800" dirty="0"/>
              <a:t>moles (A) 			   		moles (B)</a:t>
            </a:r>
          </a:p>
          <a:p>
            <a:pPr>
              <a:buFontTx/>
              <a:buNone/>
            </a:pPr>
            <a:r>
              <a:rPr lang="en-US" sz="2800" dirty="0">
                <a:solidFill>
                  <a:srgbClr val="FF6633"/>
                </a:solidFill>
              </a:rPr>
              <a:t>	     </a:t>
            </a:r>
            <a:r>
              <a:rPr lang="en-US" sz="2800" dirty="0">
                <a:solidFill>
                  <a:srgbClr val="FF9900"/>
                </a:solidFill>
              </a:rPr>
              <a:t>	</a:t>
            </a:r>
          </a:p>
          <a:p>
            <a:pPr>
              <a:buFontTx/>
              <a:buNone/>
            </a:pPr>
            <a:endParaRPr lang="en-US" sz="2800" dirty="0"/>
          </a:p>
          <a:p>
            <a:pPr>
              <a:buFontTx/>
              <a:buNone/>
            </a:pPr>
            <a:endParaRPr lang="en-US" sz="2800" dirty="0"/>
          </a:p>
          <a:p>
            <a:pPr>
              <a:lnSpc>
                <a:spcPct val="70000"/>
              </a:lnSpc>
              <a:buFontTx/>
              <a:buNone/>
            </a:pPr>
            <a:r>
              <a:rPr lang="en-US" sz="2800" dirty="0"/>
              <a:t>particles (A)</a:t>
            </a:r>
            <a:r>
              <a:rPr lang="en-US" sz="2800" dirty="0">
                <a:solidFill>
                  <a:srgbClr val="FF9900"/>
                </a:solidFill>
              </a:rPr>
              <a:t>				</a:t>
            </a:r>
            <a:r>
              <a:rPr lang="en-US" sz="2800" dirty="0" smtClean="0">
                <a:solidFill>
                  <a:srgbClr val="FF9900"/>
                </a:solidFill>
              </a:rPr>
              <a:t>          </a:t>
            </a:r>
            <a:r>
              <a:rPr lang="en-US" sz="2800" dirty="0" smtClean="0"/>
              <a:t>particles </a:t>
            </a:r>
            <a:r>
              <a:rPr lang="en-US" sz="2800" dirty="0"/>
              <a:t>(B)</a:t>
            </a:r>
          </a:p>
          <a:p>
            <a:pPr>
              <a:buFontTx/>
              <a:buNone/>
            </a:pPr>
            <a:endParaRPr lang="en-US" sz="2800" dirty="0"/>
          </a:p>
        </p:txBody>
      </p:sp>
      <p:sp>
        <p:nvSpPr>
          <p:cNvPr id="39940" name="Line 4"/>
          <p:cNvSpPr>
            <a:spLocks noChangeShapeType="1"/>
          </p:cNvSpPr>
          <p:nvPr/>
        </p:nvSpPr>
        <p:spPr bwMode="auto">
          <a:xfrm>
            <a:off x="914400" y="2743200"/>
            <a:ext cx="0" cy="12954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39943" name="Line 7"/>
          <p:cNvSpPr>
            <a:spLocks noChangeShapeType="1"/>
          </p:cNvSpPr>
          <p:nvPr/>
        </p:nvSpPr>
        <p:spPr bwMode="auto">
          <a:xfrm>
            <a:off x="1981200" y="4495800"/>
            <a:ext cx="3429000" cy="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39945" name="Line 9"/>
          <p:cNvSpPr>
            <a:spLocks noChangeShapeType="1"/>
          </p:cNvSpPr>
          <p:nvPr/>
        </p:nvSpPr>
        <p:spPr bwMode="auto">
          <a:xfrm flipV="1">
            <a:off x="914400" y="4648200"/>
            <a:ext cx="0" cy="11430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39947" name="Line 11"/>
          <p:cNvSpPr>
            <a:spLocks noChangeShapeType="1"/>
          </p:cNvSpPr>
          <p:nvPr/>
        </p:nvSpPr>
        <p:spPr bwMode="auto">
          <a:xfrm>
            <a:off x="6248400" y="4495800"/>
            <a:ext cx="0" cy="12954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39948" name="Line 12"/>
          <p:cNvSpPr>
            <a:spLocks noChangeShapeType="1"/>
          </p:cNvSpPr>
          <p:nvPr/>
        </p:nvSpPr>
        <p:spPr bwMode="auto">
          <a:xfrm flipV="1">
            <a:off x="6248400" y="2667000"/>
            <a:ext cx="0" cy="13716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39949" name="Rectangle 13"/>
          <p:cNvSpPr>
            <a:spLocks noChangeArrowheads="1"/>
          </p:cNvSpPr>
          <p:nvPr/>
        </p:nvSpPr>
        <p:spPr bwMode="auto">
          <a:xfrm>
            <a:off x="1143000" y="2971800"/>
            <a:ext cx="2209800" cy="609600"/>
          </a:xfrm>
          <a:prstGeom prst="rect">
            <a:avLst/>
          </a:prstGeom>
          <a:noFill/>
          <a:ln w="12700">
            <a:noFill/>
            <a:miter lim="800000"/>
            <a:headEnd type="none" w="sm" len="sm"/>
            <a:tailEnd type="none" w="sm" len="sm"/>
          </a:ln>
          <a:effectLst/>
        </p:spPr>
        <p:txBody>
          <a:bodyPr wrap="none" anchor="ctr"/>
          <a:lstStyle/>
          <a:p>
            <a:endParaRPr lang="en-US"/>
          </a:p>
        </p:txBody>
      </p:sp>
      <p:sp>
        <p:nvSpPr>
          <p:cNvPr id="39950" name="Rectangle 14"/>
          <p:cNvSpPr>
            <a:spLocks noChangeArrowheads="1"/>
          </p:cNvSpPr>
          <p:nvPr/>
        </p:nvSpPr>
        <p:spPr bwMode="auto">
          <a:xfrm>
            <a:off x="6400800" y="5105400"/>
            <a:ext cx="2209800" cy="6858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9951" name="Rectangle 15"/>
          <p:cNvSpPr>
            <a:spLocks noChangeArrowheads="1"/>
          </p:cNvSpPr>
          <p:nvPr/>
        </p:nvSpPr>
        <p:spPr bwMode="auto">
          <a:xfrm>
            <a:off x="2667000" y="3810000"/>
            <a:ext cx="2209800" cy="6096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9952" name="Rectangle 16"/>
          <p:cNvSpPr>
            <a:spLocks noChangeArrowheads="1"/>
          </p:cNvSpPr>
          <p:nvPr/>
        </p:nvSpPr>
        <p:spPr bwMode="auto">
          <a:xfrm>
            <a:off x="1143000" y="5105400"/>
            <a:ext cx="2209800" cy="6858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9953" name="Rectangle 17"/>
          <p:cNvSpPr>
            <a:spLocks noChangeArrowheads="1"/>
          </p:cNvSpPr>
          <p:nvPr/>
        </p:nvSpPr>
        <p:spPr bwMode="auto">
          <a:xfrm>
            <a:off x="6553200" y="3124200"/>
            <a:ext cx="2209800" cy="6858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9954" name="Rectangle 18"/>
          <p:cNvSpPr>
            <a:spLocks noChangeArrowheads="1"/>
          </p:cNvSpPr>
          <p:nvPr/>
        </p:nvSpPr>
        <p:spPr bwMode="auto">
          <a:xfrm>
            <a:off x="1143000" y="3048000"/>
            <a:ext cx="2209800" cy="6096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52400"/>
            <a:ext cx="8229600" cy="990600"/>
          </a:xfrm>
          <a:ln w="38100">
            <a:solidFill>
              <a:schemeClr val="hlink"/>
            </a:solidFill>
          </a:ln>
        </p:spPr>
        <p:txBody>
          <a:bodyPr>
            <a:normAutofit fontScale="90000"/>
          </a:bodyPr>
          <a:lstStyle/>
          <a:p>
            <a:r>
              <a:rPr lang="en-US" sz="4000" b="1">
                <a:solidFill>
                  <a:schemeClr val="tx1"/>
                </a:solidFill>
              </a:rPr>
              <a:t>Pathways for Problems Using Equations</a:t>
            </a:r>
            <a:endParaRPr lang="en-US">
              <a:solidFill>
                <a:schemeClr val="tx1"/>
              </a:solidFill>
            </a:endParaRPr>
          </a:p>
        </p:txBody>
      </p:sp>
      <p:sp>
        <p:nvSpPr>
          <p:cNvPr id="50179" name="Rectangle 3"/>
          <p:cNvSpPr>
            <a:spLocks noGrp="1" noChangeArrowheads="1"/>
          </p:cNvSpPr>
          <p:nvPr>
            <p:ph type="body" idx="1"/>
          </p:nvPr>
        </p:nvSpPr>
        <p:spPr>
          <a:xfrm>
            <a:off x="304800" y="1676400"/>
            <a:ext cx="8839200" cy="4953000"/>
          </a:xfrm>
        </p:spPr>
        <p:txBody>
          <a:bodyPr/>
          <a:lstStyle/>
          <a:p>
            <a:pPr>
              <a:lnSpc>
                <a:spcPct val="90000"/>
              </a:lnSpc>
              <a:buFontTx/>
              <a:buNone/>
            </a:pPr>
            <a:r>
              <a:rPr lang="en-US" sz="2800" b="1" dirty="0">
                <a:solidFill>
                  <a:schemeClr val="accent2"/>
                </a:solidFill>
              </a:rPr>
              <a:t>Given (A)  	   				Find (B)</a:t>
            </a:r>
          </a:p>
          <a:p>
            <a:pPr>
              <a:lnSpc>
                <a:spcPct val="90000"/>
              </a:lnSpc>
              <a:buFontTx/>
              <a:buNone/>
            </a:pPr>
            <a:r>
              <a:rPr lang="en-US" sz="2800" dirty="0"/>
              <a:t> </a:t>
            </a:r>
            <a:r>
              <a:rPr lang="en-US" sz="2800" b="1" dirty="0"/>
              <a:t>grams (A)					grams (B)</a:t>
            </a:r>
          </a:p>
          <a:p>
            <a:pPr>
              <a:lnSpc>
                <a:spcPct val="90000"/>
              </a:lnSpc>
              <a:buFontTx/>
              <a:buNone/>
            </a:pPr>
            <a:r>
              <a:rPr lang="en-US" sz="2800" b="1" dirty="0"/>
              <a:t>	    </a:t>
            </a:r>
            <a:r>
              <a:rPr lang="en-US" sz="2800" b="1" dirty="0">
                <a:solidFill>
                  <a:srgbClr val="FF9900"/>
                </a:solidFill>
              </a:rPr>
              <a:t> molar 		 	                  </a:t>
            </a:r>
            <a:r>
              <a:rPr lang="en-US" sz="2800" b="1" dirty="0" smtClean="0">
                <a:solidFill>
                  <a:srgbClr val="FF9900"/>
                </a:solidFill>
              </a:rPr>
              <a:t>          </a:t>
            </a:r>
            <a:r>
              <a:rPr lang="en-US" sz="2800" b="1" dirty="0" err="1" smtClean="0">
                <a:solidFill>
                  <a:srgbClr val="FF9900"/>
                </a:solidFill>
              </a:rPr>
              <a:t>molar</a:t>
            </a:r>
            <a:r>
              <a:rPr lang="en-US" sz="2800" b="1" dirty="0" smtClean="0">
                <a:solidFill>
                  <a:srgbClr val="FF9900"/>
                </a:solidFill>
              </a:rPr>
              <a:t> </a:t>
            </a:r>
            <a:endParaRPr lang="en-US" sz="2800" b="1" dirty="0">
              <a:solidFill>
                <a:srgbClr val="FF9900"/>
              </a:solidFill>
            </a:endParaRPr>
          </a:p>
          <a:p>
            <a:pPr>
              <a:lnSpc>
                <a:spcPct val="90000"/>
              </a:lnSpc>
              <a:buFontTx/>
              <a:buNone/>
            </a:pPr>
            <a:r>
              <a:rPr lang="en-US" sz="2800" b="1" dirty="0">
                <a:solidFill>
                  <a:srgbClr val="FF9900"/>
                </a:solidFill>
              </a:rPr>
              <a:t>	     mass (A)			                  mass (B)</a:t>
            </a:r>
          </a:p>
          <a:p>
            <a:pPr>
              <a:lnSpc>
                <a:spcPct val="90000"/>
              </a:lnSpc>
              <a:buFontTx/>
              <a:buNone/>
            </a:pPr>
            <a:r>
              <a:rPr lang="en-US" sz="2800" b="1" dirty="0">
                <a:solidFill>
                  <a:srgbClr val="FF9900"/>
                </a:solidFill>
              </a:rPr>
              <a:t>	                       </a:t>
            </a:r>
            <a:r>
              <a:rPr lang="en-US" sz="2800" b="1" dirty="0" smtClean="0">
                <a:solidFill>
                  <a:srgbClr val="FF9900"/>
                </a:solidFill>
              </a:rPr>
              <a:t>coefficients </a:t>
            </a:r>
            <a:endParaRPr lang="en-US" sz="2800" b="1" dirty="0">
              <a:solidFill>
                <a:srgbClr val="FF9900"/>
              </a:solidFill>
            </a:endParaRPr>
          </a:p>
          <a:p>
            <a:pPr>
              <a:lnSpc>
                <a:spcPct val="90000"/>
              </a:lnSpc>
              <a:buFontTx/>
              <a:buNone/>
            </a:pPr>
            <a:r>
              <a:rPr lang="en-US" sz="2800" b="1" dirty="0"/>
              <a:t>moles (A) 			   		moles (B)</a:t>
            </a:r>
          </a:p>
          <a:p>
            <a:pPr>
              <a:lnSpc>
                <a:spcPct val="90000"/>
              </a:lnSpc>
              <a:buFontTx/>
              <a:buNone/>
            </a:pPr>
            <a:r>
              <a:rPr lang="en-US" sz="2800" b="1" dirty="0">
                <a:solidFill>
                  <a:srgbClr val="FF6633"/>
                </a:solidFill>
              </a:rPr>
              <a:t>	     </a:t>
            </a:r>
            <a:r>
              <a:rPr lang="en-US" sz="2800" b="1" dirty="0">
                <a:solidFill>
                  <a:srgbClr val="FF9900"/>
                </a:solidFill>
              </a:rPr>
              <a:t>Avogadro's 		               	</a:t>
            </a:r>
            <a:r>
              <a:rPr lang="en-US" sz="2800" b="1" dirty="0" smtClean="0">
                <a:solidFill>
                  <a:srgbClr val="FF9900"/>
                </a:solidFill>
              </a:rPr>
              <a:t>         </a:t>
            </a:r>
            <a:r>
              <a:rPr lang="en-US" sz="2800" b="1" dirty="0" err="1" smtClean="0">
                <a:solidFill>
                  <a:srgbClr val="FF9900"/>
                </a:solidFill>
              </a:rPr>
              <a:t>Avogradro’s</a:t>
            </a:r>
            <a:endParaRPr lang="en-US" sz="2800" b="1" dirty="0">
              <a:solidFill>
                <a:srgbClr val="FF9900"/>
              </a:solidFill>
            </a:endParaRPr>
          </a:p>
          <a:p>
            <a:pPr>
              <a:lnSpc>
                <a:spcPct val="90000"/>
              </a:lnSpc>
              <a:buFontTx/>
              <a:buNone/>
            </a:pPr>
            <a:r>
              <a:rPr lang="en-US" sz="2800" b="1" dirty="0">
                <a:solidFill>
                  <a:srgbClr val="FF9900"/>
                </a:solidFill>
              </a:rPr>
              <a:t>         number			   		</a:t>
            </a:r>
            <a:r>
              <a:rPr lang="en-US" sz="2800" b="1" dirty="0" err="1">
                <a:solidFill>
                  <a:srgbClr val="FF9900"/>
                </a:solidFill>
              </a:rPr>
              <a:t>number</a:t>
            </a:r>
            <a:r>
              <a:rPr lang="en-US" sz="2800" b="1" dirty="0">
                <a:solidFill>
                  <a:srgbClr val="FF9900"/>
                </a:solidFill>
              </a:rPr>
              <a:t>	</a:t>
            </a:r>
          </a:p>
          <a:p>
            <a:pPr>
              <a:lnSpc>
                <a:spcPct val="90000"/>
              </a:lnSpc>
              <a:buFontTx/>
              <a:buNone/>
            </a:pPr>
            <a:endParaRPr lang="en-US" sz="2800" b="1" dirty="0"/>
          </a:p>
          <a:p>
            <a:pPr>
              <a:lnSpc>
                <a:spcPct val="70000"/>
              </a:lnSpc>
              <a:buFontTx/>
              <a:buNone/>
            </a:pPr>
            <a:r>
              <a:rPr lang="en-US" sz="2800" b="1" dirty="0"/>
              <a:t>particles (A)</a:t>
            </a:r>
            <a:r>
              <a:rPr lang="en-US" sz="2800" b="1" dirty="0">
                <a:solidFill>
                  <a:srgbClr val="FF9900"/>
                </a:solidFill>
              </a:rPr>
              <a:t>				</a:t>
            </a:r>
            <a:r>
              <a:rPr lang="en-US" sz="2800" b="1" dirty="0" smtClean="0">
                <a:solidFill>
                  <a:srgbClr val="FF9900"/>
                </a:solidFill>
              </a:rPr>
              <a:t>       </a:t>
            </a:r>
            <a:r>
              <a:rPr lang="en-US" sz="2800" b="1" dirty="0" smtClean="0"/>
              <a:t>particles </a:t>
            </a:r>
            <a:r>
              <a:rPr lang="en-US" sz="2800" b="1" dirty="0"/>
              <a:t>(B)</a:t>
            </a:r>
          </a:p>
          <a:p>
            <a:pPr>
              <a:lnSpc>
                <a:spcPct val="90000"/>
              </a:lnSpc>
              <a:buFontTx/>
              <a:buNone/>
            </a:pPr>
            <a:endParaRPr lang="en-US" sz="2800" b="1" dirty="0"/>
          </a:p>
        </p:txBody>
      </p:sp>
      <p:sp>
        <p:nvSpPr>
          <p:cNvPr id="50180" name="Line 4"/>
          <p:cNvSpPr>
            <a:spLocks noChangeShapeType="1"/>
          </p:cNvSpPr>
          <p:nvPr/>
        </p:nvSpPr>
        <p:spPr bwMode="auto">
          <a:xfrm>
            <a:off x="914400" y="2590800"/>
            <a:ext cx="0" cy="12954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50181" name="Line 5"/>
          <p:cNvSpPr>
            <a:spLocks noChangeShapeType="1"/>
          </p:cNvSpPr>
          <p:nvPr/>
        </p:nvSpPr>
        <p:spPr bwMode="auto">
          <a:xfrm>
            <a:off x="2209800" y="4267200"/>
            <a:ext cx="3429000" cy="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50182" name="Line 6"/>
          <p:cNvSpPr>
            <a:spLocks noChangeShapeType="1"/>
          </p:cNvSpPr>
          <p:nvPr/>
        </p:nvSpPr>
        <p:spPr bwMode="auto">
          <a:xfrm flipV="1">
            <a:off x="914400" y="4648200"/>
            <a:ext cx="0" cy="11430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50183" name="Line 7"/>
          <p:cNvSpPr>
            <a:spLocks noChangeShapeType="1"/>
          </p:cNvSpPr>
          <p:nvPr/>
        </p:nvSpPr>
        <p:spPr bwMode="auto">
          <a:xfrm>
            <a:off x="6324600" y="4495800"/>
            <a:ext cx="0" cy="12954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
        <p:nvSpPr>
          <p:cNvPr id="50184" name="Line 8"/>
          <p:cNvSpPr>
            <a:spLocks noChangeShapeType="1"/>
          </p:cNvSpPr>
          <p:nvPr/>
        </p:nvSpPr>
        <p:spPr bwMode="auto">
          <a:xfrm flipV="1">
            <a:off x="6248400" y="2590800"/>
            <a:ext cx="0" cy="1371600"/>
          </a:xfrm>
          <a:prstGeom prst="line">
            <a:avLst/>
          </a:prstGeom>
          <a:noFill/>
          <a:ln w="38100">
            <a:solidFill>
              <a:schemeClr val="accent2"/>
            </a:solidFill>
            <a:round/>
            <a:headEnd type="none" w="sm" len="sm"/>
            <a:tailEnd type="triangle" w="sm" len="sm"/>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76200"/>
            <a:ext cx="8153400" cy="990600"/>
          </a:xfrm>
          <a:ln w="38100">
            <a:solidFill>
              <a:schemeClr val="hlink"/>
            </a:solidFill>
          </a:ln>
        </p:spPr>
        <p:txBody>
          <a:bodyPr/>
          <a:lstStyle/>
          <a:p>
            <a:r>
              <a:rPr lang="en-US" sz="4000" b="1" dirty="0"/>
              <a:t>Limiting Reactants</a:t>
            </a:r>
            <a:endParaRPr lang="en-US" dirty="0"/>
          </a:p>
        </p:txBody>
      </p:sp>
      <p:sp>
        <p:nvSpPr>
          <p:cNvPr id="53251" name="Rectangle 3"/>
          <p:cNvSpPr>
            <a:spLocks noGrp="1" noChangeArrowheads="1"/>
          </p:cNvSpPr>
          <p:nvPr>
            <p:ph type="body" idx="1"/>
          </p:nvPr>
        </p:nvSpPr>
        <p:spPr>
          <a:xfrm>
            <a:off x="381000" y="1676400"/>
            <a:ext cx="8382000" cy="4724400"/>
          </a:xfrm>
        </p:spPr>
        <p:txBody>
          <a:bodyPr/>
          <a:lstStyle/>
          <a:p>
            <a:pPr>
              <a:buSzPct val="105000"/>
              <a:buFont typeface="Wingdings" pitchFamily="2" charset="2"/>
              <a:buChar char="l"/>
            </a:pPr>
            <a:r>
              <a:rPr lang="en-US" sz="3000" b="1"/>
              <a:t>If the amounts of </a:t>
            </a:r>
            <a:r>
              <a:rPr lang="en-US" sz="3000" b="1">
                <a:solidFill>
                  <a:srgbClr val="FF9900"/>
                </a:solidFill>
              </a:rPr>
              <a:t>two reactants </a:t>
            </a:r>
            <a:r>
              <a:rPr lang="en-US" sz="3000" b="1"/>
              <a:t>are given, the reactant used up first determines the amount of product formed.</a:t>
            </a:r>
          </a:p>
          <a:p>
            <a:pPr>
              <a:buFontTx/>
              <a:buNone/>
            </a:pPr>
            <a:endParaRPr lang="en-US" sz="3000"/>
          </a:p>
          <a:p>
            <a:pPr>
              <a:buFontTx/>
              <a:buNone/>
            </a:pPr>
            <a:endParaRPr lang="en-US" sz="3000" b="1">
              <a:solidFill>
                <a:srgbClr val="FF9900"/>
              </a:solidFill>
            </a:endParaRPr>
          </a:p>
          <a:p>
            <a:pPr>
              <a:buFontTx/>
              <a:buNone/>
            </a:pPr>
            <a:endParaRPr lang="en-US" sz="3000">
              <a:solidFill>
                <a:srgbClr val="FF99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ln w="38100">
            <a:solidFill>
              <a:schemeClr val="hlink"/>
            </a:solidFill>
          </a:ln>
        </p:spPr>
        <p:txBody>
          <a:bodyPr/>
          <a:lstStyle/>
          <a:p>
            <a:r>
              <a:rPr lang="en-US" sz="4000" b="1"/>
              <a:t>Analogy</a:t>
            </a:r>
            <a:endParaRPr lang="en-US"/>
          </a:p>
        </p:txBody>
      </p:sp>
      <p:sp>
        <p:nvSpPr>
          <p:cNvPr id="54275" name="Rectangle 3"/>
          <p:cNvSpPr>
            <a:spLocks noGrp="1" noChangeArrowheads="1"/>
          </p:cNvSpPr>
          <p:nvPr>
            <p:ph type="body" idx="1"/>
          </p:nvPr>
        </p:nvSpPr>
        <p:spPr/>
        <p:txBody>
          <a:bodyPr/>
          <a:lstStyle/>
          <a:p>
            <a:pPr>
              <a:buFontTx/>
              <a:buNone/>
            </a:pPr>
            <a:r>
              <a:rPr lang="en-US" sz="3000" b="1"/>
              <a:t>	Suppose you are preparing cheese sandwiches.  Each sandwich requires 2 pieces of bread and 1 slice of cheese.  If you have 4 slices of cheese and 10 pieces of bread, how many cheese sandwiches can you make?</a:t>
            </a:r>
          </a:p>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5" name="Rectangle 19"/>
          <p:cNvSpPr>
            <a:spLocks noChangeArrowheads="1"/>
          </p:cNvSpPr>
          <p:nvPr/>
        </p:nvSpPr>
        <p:spPr bwMode="auto">
          <a:xfrm>
            <a:off x="6629400" y="5105400"/>
            <a:ext cx="838200" cy="838200"/>
          </a:xfrm>
          <a:prstGeom prst="rect">
            <a:avLst/>
          </a:prstGeom>
          <a:solidFill>
            <a:srgbClr val="FFFFFF"/>
          </a:solidFill>
          <a:ln w="12700">
            <a:solidFill>
              <a:srgbClr val="000000"/>
            </a:solidFill>
            <a:miter lim="800000"/>
            <a:headEnd/>
            <a:tailEnd/>
          </a:ln>
          <a:effectLst/>
        </p:spPr>
        <p:txBody>
          <a:bodyPr/>
          <a:lstStyle/>
          <a:p>
            <a:endParaRPr lang="en-US"/>
          </a:p>
        </p:txBody>
      </p:sp>
      <p:sp>
        <p:nvSpPr>
          <p:cNvPr id="55311" name="Rectangle 15"/>
          <p:cNvSpPr>
            <a:spLocks noChangeArrowheads="1"/>
          </p:cNvSpPr>
          <p:nvPr/>
        </p:nvSpPr>
        <p:spPr bwMode="auto">
          <a:xfrm>
            <a:off x="7315200" y="2590800"/>
            <a:ext cx="838200" cy="838200"/>
          </a:xfrm>
          <a:prstGeom prst="rect">
            <a:avLst/>
          </a:prstGeom>
          <a:solidFill>
            <a:srgbClr val="FFFFFF"/>
          </a:solidFill>
          <a:ln w="12700">
            <a:solidFill>
              <a:srgbClr val="000000"/>
            </a:solidFill>
            <a:miter lim="800000"/>
            <a:headEnd/>
            <a:tailEnd/>
          </a:ln>
          <a:effectLst/>
        </p:spPr>
        <p:txBody>
          <a:bodyPr/>
          <a:lstStyle/>
          <a:p>
            <a:r>
              <a:rPr lang="en-US"/>
              <a:t> </a:t>
            </a:r>
          </a:p>
        </p:txBody>
      </p:sp>
      <p:sp>
        <p:nvSpPr>
          <p:cNvPr id="55298" name="Rectangle 2"/>
          <p:cNvSpPr>
            <a:spLocks noGrp="1" noChangeArrowheads="1"/>
          </p:cNvSpPr>
          <p:nvPr>
            <p:ph type="title"/>
          </p:nvPr>
        </p:nvSpPr>
        <p:spPr>
          <a:xfrm>
            <a:off x="533400" y="228600"/>
            <a:ext cx="8004048" cy="838200"/>
          </a:xfrm>
          <a:ln w="38100">
            <a:solidFill>
              <a:schemeClr val="hlink"/>
            </a:solidFill>
          </a:ln>
        </p:spPr>
        <p:txBody>
          <a:bodyPr/>
          <a:lstStyle/>
          <a:p>
            <a:r>
              <a:rPr lang="en-US" sz="4000"/>
              <a:t>Cheese Sandwich Products</a:t>
            </a:r>
            <a:endParaRPr lang="en-US"/>
          </a:p>
        </p:txBody>
      </p:sp>
      <p:sp>
        <p:nvSpPr>
          <p:cNvPr id="55299" name="Rectangle 3"/>
          <p:cNvSpPr>
            <a:spLocks noGrp="1" noChangeArrowheads="1"/>
          </p:cNvSpPr>
          <p:nvPr>
            <p:ph type="body" idx="1"/>
          </p:nvPr>
        </p:nvSpPr>
        <p:spPr>
          <a:xfrm>
            <a:off x="304800" y="1981200"/>
            <a:ext cx="8839200" cy="4114800"/>
          </a:xfrm>
        </p:spPr>
        <p:txBody>
          <a:bodyPr/>
          <a:lstStyle/>
          <a:p>
            <a:pPr>
              <a:buFontTx/>
              <a:buNone/>
            </a:pPr>
            <a:r>
              <a:rPr lang="en-US" b="1"/>
              <a:t>Sandwich 1</a:t>
            </a:r>
          </a:p>
          <a:p>
            <a:pPr>
              <a:buFontTx/>
              <a:buNone/>
            </a:pPr>
            <a:r>
              <a:rPr lang="en-US"/>
              <a:t>	         +      	  +                        = </a:t>
            </a:r>
          </a:p>
          <a:p>
            <a:pPr>
              <a:buFontTx/>
              <a:buNone/>
            </a:pPr>
            <a:endParaRPr lang="en-US"/>
          </a:p>
          <a:p>
            <a:pPr>
              <a:buFontTx/>
              <a:buNone/>
            </a:pPr>
            <a:endParaRPr lang="en-US"/>
          </a:p>
          <a:p>
            <a:pPr>
              <a:buFontTx/>
              <a:buNone/>
            </a:pPr>
            <a:r>
              <a:rPr lang="en-US" b="1"/>
              <a:t>Sandwich 2</a:t>
            </a:r>
          </a:p>
          <a:p>
            <a:pPr>
              <a:buFontTx/>
              <a:buNone/>
            </a:pPr>
            <a:endParaRPr lang="en-US"/>
          </a:p>
          <a:p>
            <a:pPr>
              <a:buFontTx/>
              <a:buNone/>
            </a:pPr>
            <a:r>
              <a:rPr lang="en-US"/>
              <a:t>	      +            +                           =</a:t>
            </a:r>
          </a:p>
          <a:p>
            <a:pPr>
              <a:buFontTx/>
              <a:buNone/>
            </a:pPr>
            <a:endParaRPr lang="en-US"/>
          </a:p>
        </p:txBody>
      </p:sp>
      <p:sp>
        <p:nvSpPr>
          <p:cNvPr id="55300" name="Rectangle 4"/>
          <p:cNvSpPr>
            <a:spLocks noChangeArrowheads="1"/>
          </p:cNvSpPr>
          <p:nvPr/>
        </p:nvSpPr>
        <p:spPr bwMode="auto">
          <a:xfrm>
            <a:off x="381000" y="2667000"/>
            <a:ext cx="838200" cy="838200"/>
          </a:xfrm>
          <a:prstGeom prst="rect">
            <a:avLst/>
          </a:prstGeom>
          <a:solidFill>
            <a:srgbClr val="FFFFFF"/>
          </a:solidFill>
          <a:ln w="12700">
            <a:solidFill>
              <a:srgbClr val="000000"/>
            </a:solidFill>
            <a:miter lim="800000"/>
            <a:headEnd/>
            <a:tailEnd/>
          </a:ln>
          <a:effectLst/>
        </p:spPr>
        <p:txBody>
          <a:bodyPr/>
          <a:lstStyle/>
          <a:p>
            <a:endParaRPr lang="en-US"/>
          </a:p>
        </p:txBody>
      </p:sp>
      <p:sp>
        <p:nvSpPr>
          <p:cNvPr id="55301" name="Rectangle 5"/>
          <p:cNvSpPr>
            <a:spLocks noChangeArrowheads="1"/>
          </p:cNvSpPr>
          <p:nvPr/>
        </p:nvSpPr>
        <p:spPr bwMode="auto">
          <a:xfrm>
            <a:off x="2209800" y="2667000"/>
            <a:ext cx="838200" cy="838200"/>
          </a:xfrm>
          <a:prstGeom prst="rect">
            <a:avLst/>
          </a:prstGeom>
          <a:solidFill>
            <a:srgbClr val="FFFFFF"/>
          </a:solidFill>
          <a:ln w="12700">
            <a:solidFill>
              <a:srgbClr val="000000"/>
            </a:solidFill>
            <a:miter lim="800000"/>
            <a:headEnd/>
            <a:tailEnd/>
          </a:ln>
          <a:effectLst/>
        </p:spPr>
        <p:txBody>
          <a:bodyPr/>
          <a:lstStyle/>
          <a:p>
            <a:r>
              <a:rPr lang="en-US"/>
              <a:t> </a:t>
            </a:r>
          </a:p>
        </p:txBody>
      </p:sp>
      <p:sp>
        <p:nvSpPr>
          <p:cNvPr id="55302" name="Rectangle 6"/>
          <p:cNvSpPr>
            <a:spLocks noChangeArrowheads="1"/>
          </p:cNvSpPr>
          <p:nvPr/>
        </p:nvSpPr>
        <p:spPr bwMode="auto">
          <a:xfrm>
            <a:off x="533400" y="5257800"/>
            <a:ext cx="838200" cy="838200"/>
          </a:xfrm>
          <a:prstGeom prst="rect">
            <a:avLst/>
          </a:prstGeom>
          <a:solidFill>
            <a:srgbClr val="FFFFFF"/>
          </a:solidFill>
          <a:ln w="12700">
            <a:solidFill>
              <a:srgbClr val="000000"/>
            </a:solidFill>
            <a:miter lim="800000"/>
            <a:headEnd/>
            <a:tailEnd/>
          </a:ln>
          <a:effectLst/>
        </p:spPr>
        <p:txBody>
          <a:bodyPr/>
          <a:lstStyle/>
          <a:p>
            <a:endParaRPr lang="en-US"/>
          </a:p>
        </p:txBody>
      </p:sp>
      <p:sp>
        <p:nvSpPr>
          <p:cNvPr id="55303" name="Rectangle 7"/>
          <p:cNvSpPr>
            <a:spLocks noChangeArrowheads="1"/>
          </p:cNvSpPr>
          <p:nvPr/>
        </p:nvSpPr>
        <p:spPr bwMode="auto">
          <a:xfrm>
            <a:off x="2057400" y="5334000"/>
            <a:ext cx="838200" cy="838200"/>
          </a:xfrm>
          <a:prstGeom prst="rect">
            <a:avLst/>
          </a:prstGeom>
          <a:solidFill>
            <a:srgbClr val="FFFFFF"/>
          </a:solidFill>
          <a:ln w="12700">
            <a:solidFill>
              <a:srgbClr val="000000"/>
            </a:solidFill>
            <a:miter lim="800000"/>
            <a:headEnd/>
            <a:tailEnd/>
          </a:ln>
          <a:effectLst/>
        </p:spPr>
        <p:txBody>
          <a:bodyPr/>
          <a:lstStyle/>
          <a:p>
            <a:endParaRPr lang="en-US"/>
          </a:p>
        </p:txBody>
      </p:sp>
      <p:sp>
        <p:nvSpPr>
          <p:cNvPr id="55304" name="Oval 8"/>
          <p:cNvSpPr>
            <a:spLocks noChangeArrowheads="1"/>
          </p:cNvSpPr>
          <p:nvPr/>
        </p:nvSpPr>
        <p:spPr bwMode="auto">
          <a:xfrm>
            <a:off x="3810000" y="2514600"/>
            <a:ext cx="1143000" cy="1143000"/>
          </a:xfrm>
          <a:prstGeom prst="ellipse">
            <a:avLst/>
          </a:prstGeom>
          <a:solidFill>
            <a:schemeClr val="accent1"/>
          </a:solidFill>
          <a:ln w="12700">
            <a:solidFill>
              <a:srgbClr val="000000"/>
            </a:solidFill>
            <a:round/>
            <a:headEnd/>
            <a:tailEnd/>
          </a:ln>
          <a:effectLst/>
        </p:spPr>
        <p:txBody>
          <a:bodyPr/>
          <a:lstStyle/>
          <a:p>
            <a:endParaRPr lang="en-US"/>
          </a:p>
        </p:txBody>
      </p:sp>
      <p:sp>
        <p:nvSpPr>
          <p:cNvPr id="55313" name="Oval 17"/>
          <p:cNvSpPr>
            <a:spLocks noChangeArrowheads="1"/>
          </p:cNvSpPr>
          <p:nvPr/>
        </p:nvSpPr>
        <p:spPr bwMode="auto">
          <a:xfrm>
            <a:off x="3810000" y="5105400"/>
            <a:ext cx="1143000" cy="1143000"/>
          </a:xfrm>
          <a:prstGeom prst="ellipse">
            <a:avLst/>
          </a:prstGeom>
          <a:solidFill>
            <a:schemeClr val="accent1"/>
          </a:solidFill>
          <a:ln w="12700">
            <a:solidFill>
              <a:srgbClr val="000000"/>
            </a:solidFill>
            <a:round/>
            <a:headEnd/>
            <a:tailEnd/>
          </a:ln>
          <a:effectLst/>
        </p:spPr>
        <p:txBody>
          <a:bodyPr/>
          <a:lstStyle/>
          <a:p>
            <a:endParaRPr lang="en-US"/>
          </a:p>
        </p:txBody>
      </p:sp>
      <p:sp>
        <p:nvSpPr>
          <p:cNvPr id="55314" name="Oval 18"/>
          <p:cNvSpPr>
            <a:spLocks noChangeArrowheads="1"/>
          </p:cNvSpPr>
          <p:nvPr/>
        </p:nvSpPr>
        <p:spPr bwMode="auto">
          <a:xfrm>
            <a:off x="6629400" y="5105400"/>
            <a:ext cx="1143000" cy="1143000"/>
          </a:xfrm>
          <a:prstGeom prst="ellipse">
            <a:avLst/>
          </a:prstGeom>
          <a:solidFill>
            <a:schemeClr val="accent1"/>
          </a:solidFill>
          <a:ln w="12700">
            <a:solidFill>
              <a:srgbClr val="000000"/>
            </a:solidFill>
            <a:round/>
            <a:headEnd/>
            <a:tailEnd/>
          </a:ln>
          <a:effectLst/>
        </p:spPr>
        <p:txBody>
          <a:bodyPr/>
          <a:lstStyle/>
          <a:p>
            <a:endParaRPr lang="en-US"/>
          </a:p>
        </p:txBody>
      </p:sp>
      <p:sp>
        <p:nvSpPr>
          <p:cNvPr id="55316" name="Rectangle 20"/>
          <p:cNvSpPr>
            <a:spLocks noChangeArrowheads="1"/>
          </p:cNvSpPr>
          <p:nvPr/>
        </p:nvSpPr>
        <p:spPr bwMode="auto">
          <a:xfrm>
            <a:off x="7086600" y="5410200"/>
            <a:ext cx="838200" cy="838200"/>
          </a:xfrm>
          <a:prstGeom prst="rect">
            <a:avLst/>
          </a:prstGeom>
          <a:solidFill>
            <a:srgbClr val="FFFFFF"/>
          </a:solidFill>
          <a:ln w="12700">
            <a:solidFill>
              <a:srgbClr val="000000"/>
            </a:solidFill>
            <a:miter lim="800000"/>
            <a:headEnd/>
            <a:tailEnd/>
          </a:ln>
          <a:effectLst/>
        </p:spPr>
        <p:txBody>
          <a:bodyPr/>
          <a:lstStyle/>
          <a:p>
            <a:endParaRPr lang="en-US"/>
          </a:p>
        </p:txBody>
      </p:sp>
      <p:sp>
        <p:nvSpPr>
          <p:cNvPr id="55317" name="Oval 21"/>
          <p:cNvSpPr>
            <a:spLocks noChangeArrowheads="1"/>
          </p:cNvSpPr>
          <p:nvPr/>
        </p:nvSpPr>
        <p:spPr bwMode="auto">
          <a:xfrm>
            <a:off x="7010400" y="2438400"/>
            <a:ext cx="1143000" cy="1143000"/>
          </a:xfrm>
          <a:prstGeom prst="ellipse">
            <a:avLst/>
          </a:prstGeom>
          <a:solidFill>
            <a:schemeClr val="accent1"/>
          </a:solidFill>
          <a:ln w="12700">
            <a:solidFill>
              <a:srgbClr val="000000"/>
            </a:solidFill>
            <a:round/>
            <a:headEnd/>
            <a:tailEnd/>
          </a:ln>
          <a:effectLst/>
        </p:spPr>
        <p:txBody>
          <a:bodyPr/>
          <a:lstStyle/>
          <a:p>
            <a:endParaRPr lang="en-US"/>
          </a:p>
        </p:txBody>
      </p:sp>
      <p:sp>
        <p:nvSpPr>
          <p:cNvPr id="55318" name="Rectangle 22"/>
          <p:cNvSpPr>
            <a:spLocks noChangeArrowheads="1"/>
          </p:cNvSpPr>
          <p:nvPr/>
        </p:nvSpPr>
        <p:spPr bwMode="auto">
          <a:xfrm>
            <a:off x="6858000" y="2667000"/>
            <a:ext cx="838200" cy="838200"/>
          </a:xfrm>
          <a:prstGeom prst="rect">
            <a:avLst/>
          </a:prstGeom>
          <a:solidFill>
            <a:srgbClr val="FFFFFF"/>
          </a:solidFill>
          <a:ln w="12700">
            <a:solidFill>
              <a:srgbClr val="000000"/>
            </a:solidFill>
            <a:miter lim="800000"/>
            <a:headEnd/>
            <a:tailEnd/>
          </a:ln>
          <a:effectLst/>
        </p:spPr>
        <p:txBody>
          <a:bodyPr/>
          <a:lstStyle/>
          <a:p>
            <a:r>
              <a:rPr lang="en-US"/>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52400"/>
            <a:ext cx="8080248" cy="914400"/>
          </a:xfrm>
          <a:ln w="38100">
            <a:solidFill>
              <a:schemeClr val="hlink"/>
            </a:solidFill>
          </a:ln>
        </p:spPr>
        <p:txBody>
          <a:bodyPr/>
          <a:lstStyle/>
          <a:p>
            <a:r>
              <a:rPr lang="en-US" sz="4000" b="1"/>
              <a:t>Learning Check S 6</a:t>
            </a:r>
          </a:p>
        </p:txBody>
      </p:sp>
      <p:sp>
        <p:nvSpPr>
          <p:cNvPr id="56323" name="Rectangle 3"/>
          <p:cNvSpPr>
            <a:spLocks noGrp="1" noChangeArrowheads="1"/>
          </p:cNvSpPr>
          <p:nvPr>
            <p:ph type="body" idx="1"/>
          </p:nvPr>
        </p:nvSpPr>
        <p:spPr>
          <a:xfrm>
            <a:off x="381000" y="1981200"/>
            <a:ext cx="8458200" cy="4267200"/>
          </a:xfrm>
        </p:spPr>
        <p:txBody>
          <a:bodyPr/>
          <a:lstStyle/>
          <a:p>
            <a:pPr>
              <a:lnSpc>
                <a:spcPct val="130000"/>
              </a:lnSpc>
              <a:buFontTx/>
              <a:buNone/>
            </a:pPr>
            <a:r>
              <a:rPr lang="en-US" b="1"/>
              <a:t>How many sandwiches can you make?</a:t>
            </a:r>
          </a:p>
          <a:p>
            <a:pPr>
              <a:lnSpc>
                <a:spcPct val="130000"/>
              </a:lnSpc>
              <a:buFontTx/>
              <a:buNone/>
            </a:pPr>
            <a:r>
              <a:rPr lang="en-US" b="1"/>
              <a:t>   ____ </a:t>
            </a:r>
            <a:r>
              <a:rPr lang="en-US" b="1">
                <a:solidFill>
                  <a:srgbClr val="FF9900"/>
                </a:solidFill>
              </a:rPr>
              <a:t>slices of bread</a:t>
            </a:r>
            <a:r>
              <a:rPr lang="en-US" b="1"/>
              <a:t> </a:t>
            </a:r>
          </a:p>
          <a:p>
            <a:pPr>
              <a:lnSpc>
                <a:spcPct val="130000"/>
              </a:lnSpc>
              <a:buFontTx/>
              <a:buNone/>
            </a:pPr>
            <a:r>
              <a:rPr lang="en-US" b="1"/>
              <a:t>+ ____ </a:t>
            </a:r>
            <a:r>
              <a:rPr lang="en-US" b="1">
                <a:solidFill>
                  <a:srgbClr val="FF9900"/>
                </a:solidFill>
              </a:rPr>
              <a:t>slices of cheese</a:t>
            </a:r>
            <a:r>
              <a:rPr lang="en-US" b="1"/>
              <a:t> </a:t>
            </a:r>
          </a:p>
          <a:p>
            <a:pPr>
              <a:lnSpc>
                <a:spcPct val="130000"/>
              </a:lnSpc>
              <a:buFontTx/>
              <a:buNone/>
            </a:pPr>
            <a:r>
              <a:rPr lang="en-US" b="1"/>
              <a:t>= ____ </a:t>
            </a:r>
            <a:r>
              <a:rPr lang="en-US" b="1">
                <a:solidFill>
                  <a:srgbClr val="FF9900"/>
                </a:solidFill>
              </a:rPr>
              <a:t>sandwiches</a:t>
            </a:r>
          </a:p>
          <a:p>
            <a:pPr>
              <a:lnSpc>
                <a:spcPct val="130000"/>
              </a:lnSpc>
              <a:buFontTx/>
              <a:buNone/>
            </a:pPr>
            <a:r>
              <a:rPr lang="en-US" b="1"/>
              <a:t>What is left over?  ________________</a:t>
            </a:r>
          </a:p>
          <a:p>
            <a:pPr>
              <a:lnSpc>
                <a:spcPct val="130000"/>
              </a:lnSpc>
              <a:buFontTx/>
              <a:buNone/>
            </a:pPr>
            <a:r>
              <a:rPr lang="en-US" b="1"/>
              <a:t>What is the limiting reactant?  </a:t>
            </a:r>
          </a:p>
          <a:p>
            <a:pPr>
              <a:lnSpc>
                <a:spcPct val="130000"/>
              </a:lnSpc>
              <a:buFontTx/>
              <a:buNone/>
            </a:pPr>
            <a:endParaRPr lang="en-US" b="1"/>
          </a:p>
        </p:txBody>
      </p:sp>
      <p:graphicFrame>
        <p:nvGraphicFramePr>
          <p:cNvPr id="79872" name="Object 0"/>
          <p:cNvGraphicFramePr>
            <a:graphicFrameLocks noChangeAspect="1"/>
          </p:cNvGraphicFramePr>
          <p:nvPr/>
        </p:nvGraphicFramePr>
        <p:xfrm>
          <a:off x="6172200" y="2819400"/>
          <a:ext cx="2360613" cy="1295400"/>
        </p:xfrm>
        <a:graphic>
          <a:graphicData uri="http://schemas.openxmlformats.org/presentationml/2006/ole">
            <p:oleObj spid="_x0000_s10242" name="Clip" r:id="rId3" imgW="799560" imgH="829080" progId="MS_ClipArt_Gallery.2">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12648" y="152400"/>
            <a:ext cx="8153400" cy="990600"/>
          </a:xfrm>
          <a:ln w="38100">
            <a:solidFill>
              <a:schemeClr val="hlink"/>
            </a:solidFill>
          </a:ln>
        </p:spPr>
        <p:txBody>
          <a:bodyPr/>
          <a:lstStyle/>
          <a:p>
            <a:r>
              <a:rPr lang="en-US" sz="4000" b="1"/>
              <a:t>Solution S 6</a:t>
            </a:r>
          </a:p>
        </p:txBody>
      </p:sp>
      <p:sp>
        <p:nvSpPr>
          <p:cNvPr id="73731" name="Rectangle 3"/>
          <p:cNvSpPr>
            <a:spLocks noGrp="1" noChangeArrowheads="1"/>
          </p:cNvSpPr>
          <p:nvPr>
            <p:ph type="body" idx="1"/>
          </p:nvPr>
        </p:nvSpPr>
        <p:spPr>
          <a:xfrm>
            <a:off x="381000" y="1981200"/>
            <a:ext cx="8458200" cy="4267200"/>
          </a:xfrm>
        </p:spPr>
        <p:txBody>
          <a:bodyPr/>
          <a:lstStyle/>
          <a:p>
            <a:pPr>
              <a:lnSpc>
                <a:spcPct val="130000"/>
              </a:lnSpc>
              <a:buFontTx/>
              <a:buNone/>
            </a:pPr>
            <a:r>
              <a:rPr lang="en-US" b="1"/>
              <a:t>How many sandwiches can you make?</a:t>
            </a:r>
          </a:p>
          <a:p>
            <a:pPr>
              <a:lnSpc>
                <a:spcPct val="130000"/>
              </a:lnSpc>
              <a:buFontTx/>
              <a:buNone/>
            </a:pPr>
            <a:r>
              <a:rPr lang="en-US" b="1"/>
              <a:t>   __</a:t>
            </a:r>
            <a:r>
              <a:rPr lang="en-US" b="1" u="sng"/>
              <a:t>10</a:t>
            </a:r>
            <a:r>
              <a:rPr lang="en-US" b="1"/>
              <a:t>__ </a:t>
            </a:r>
            <a:r>
              <a:rPr lang="en-US" b="1">
                <a:solidFill>
                  <a:srgbClr val="FF9900"/>
                </a:solidFill>
              </a:rPr>
              <a:t>slices of bread</a:t>
            </a:r>
            <a:r>
              <a:rPr lang="en-US" b="1"/>
              <a:t> </a:t>
            </a:r>
          </a:p>
          <a:p>
            <a:pPr>
              <a:lnSpc>
                <a:spcPct val="130000"/>
              </a:lnSpc>
              <a:buFontTx/>
              <a:buNone/>
            </a:pPr>
            <a:r>
              <a:rPr lang="en-US" b="1"/>
              <a:t>+ __</a:t>
            </a:r>
            <a:r>
              <a:rPr lang="en-US" b="1" u="sng"/>
              <a:t>4</a:t>
            </a:r>
            <a:r>
              <a:rPr lang="en-US" b="1"/>
              <a:t>__ </a:t>
            </a:r>
            <a:r>
              <a:rPr lang="en-US" b="1">
                <a:solidFill>
                  <a:srgbClr val="FF9900"/>
                </a:solidFill>
              </a:rPr>
              <a:t>slices of cheese</a:t>
            </a:r>
            <a:r>
              <a:rPr lang="en-US" b="1"/>
              <a:t> </a:t>
            </a:r>
          </a:p>
          <a:p>
            <a:pPr>
              <a:lnSpc>
                <a:spcPct val="130000"/>
              </a:lnSpc>
              <a:buFontTx/>
              <a:buNone/>
            </a:pPr>
            <a:r>
              <a:rPr lang="en-US" b="1"/>
              <a:t>= </a:t>
            </a:r>
            <a:r>
              <a:rPr lang="en-US" b="1" u="sng"/>
              <a:t>__4__</a:t>
            </a:r>
            <a:r>
              <a:rPr lang="en-US" b="1"/>
              <a:t> </a:t>
            </a:r>
            <a:r>
              <a:rPr lang="en-US" b="1">
                <a:solidFill>
                  <a:srgbClr val="FF9900"/>
                </a:solidFill>
              </a:rPr>
              <a:t>sandwiches</a:t>
            </a:r>
          </a:p>
          <a:p>
            <a:pPr>
              <a:lnSpc>
                <a:spcPct val="130000"/>
              </a:lnSpc>
              <a:buFontTx/>
              <a:buNone/>
            </a:pPr>
            <a:r>
              <a:rPr lang="en-US" b="1"/>
              <a:t>What is left over?  </a:t>
            </a:r>
            <a:r>
              <a:rPr lang="en-US" b="1" u="sng"/>
              <a:t>_</a:t>
            </a:r>
            <a:r>
              <a:rPr lang="en-US" b="1" u="sng">
                <a:solidFill>
                  <a:srgbClr val="99FF33"/>
                </a:solidFill>
              </a:rPr>
              <a:t>2 slices of bread</a:t>
            </a:r>
            <a:endParaRPr lang="en-US" b="1"/>
          </a:p>
          <a:p>
            <a:pPr>
              <a:lnSpc>
                <a:spcPct val="130000"/>
              </a:lnSpc>
              <a:buFontTx/>
              <a:buNone/>
            </a:pPr>
            <a:r>
              <a:rPr lang="en-US" b="1"/>
              <a:t>What is the limiting reactant?  </a:t>
            </a:r>
            <a:r>
              <a:rPr lang="en-US" b="1">
                <a:solidFill>
                  <a:srgbClr val="99FF33"/>
                </a:solidFill>
              </a:rPr>
              <a:t>cheese</a:t>
            </a:r>
            <a:endParaRPr lang="en-US" b="1"/>
          </a:p>
          <a:p>
            <a:pPr>
              <a:lnSpc>
                <a:spcPct val="130000"/>
              </a:lnSpc>
              <a:buFontTx/>
              <a:buNone/>
            </a:pPr>
            <a:endParaRPr lang="en-US" b="1"/>
          </a:p>
        </p:txBody>
      </p:sp>
      <p:graphicFrame>
        <p:nvGraphicFramePr>
          <p:cNvPr id="80896" name="Object 0"/>
          <p:cNvGraphicFramePr>
            <a:graphicFrameLocks noChangeAspect="1"/>
          </p:cNvGraphicFramePr>
          <p:nvPr/>
        </p:nvGraphicFramePr>
        <p:xfrm>
          <a:off x="6172200" y="2819400"/>
          <a:ext cx="2360613" cy="1295400"/>
        </p:xfrm>
        <a:graphic>
          <a:graphicData uri="http://schemas.openxmlformats.org/presentationml/2006/ole">
            <p:oleObj spid="_x0000_s11266" name="Clip" r:id="rId3" imgW="799560" imgH="829080" progId="MS_ClipArt_Gallery.2">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4800" y="228600"/>
            <a:ext cx="8534400" cy="1143000"/>
          </a:xfrm>
          <a:ln w="38100">
            <a:solidFill>
              <a:schemeClr val="hlink"/>
            </a:solidFill>
          </a:ln>
        </p:spPr>
        <p:txBody>
          <a:bodyPr/>
          <a:lstStyle/>
          <a:p>
            <a:r>
              <a:rPr lang="en-US" sz="4000" b="1" dirty="0" smtClean="0"/>
              <a:t>Solving LR </a:t>
            </a:r>
            <a:r>
              <a:rPr lang="en-US" sz="4000" b="1" dirty="0"/>
              <a:t>Problems</a:t>
            </a:r>
            <a:endParaRPr lang="en-US" dirty="0"/>
          </a:p>
        </p:txBody>
      </p:sp>
      <p:sp>
        <p:nvSpPr>
          <p:cNvPr id="57347" name="Rectangle 3"/>
          <p:cNvSpPr>
            <a:spLocks noGrp="1" noChangeArrowheads="1"/>
          </p:cNvSpPr>
          <p:nvPr>
            <p:ph type="body" idx="1"/>
          </p:nvPr>
        </p:nvSpPr>
        <p:spPr>
          <a:xfrm>
            <a:off x="304800" y="1600200"/>
            <a:ext cx="8610600" cy="4114800"/>
          </a:xfrm>
        </p:spPr>
        <p:txBody>
          <a:bodyPr>
            <a:normAutofit fontScale="92500" lnSpcReduction="20000"/>
          </a:bodyPr>
          <a:lstStyle/>
          <a:p>
            <a:pPr>
              <a:buFontTx/>
              <a:buNone/>
            </a:pPr>
            <a:r>
              <a:rPr lang="en-US" sz="3000" b="1" dirty="0"/>
              <a:t>1</a:t>
            </a:r>
            <a:r>
              <a:rPr lang="en-US" sz="2800" b="1" dirty="0"/>
              <a:t>. For each reactant amount given, calculate the </a:t>
            </a:r>
          </a:p>
          <a:p>
            <a:pPr>
              <a:buFontTx/>
              <a:buNone/>
            </a:pPr>
            <a:r>
              <a:rPr lang="en-US" sz="2800" b="1" dirty="0"/>
              <a:t>    moles (or grams) of a product it could produce.</a:t>
            </a:r>
          </a:p>
          <a:p>
            <a:pPr>
              <a:buFontTx/>
              <a:buNone/>
            </a:pPr>
            <a:endParaRPr lang="en-US" sz="2800" b="1" dirty="0"/>
          </a:p>
          <a:p>
            <a:pPr>
              <a:buFontTx/>
              <a:buNone/>
            </a:pPr>
            <a:r>
              <a:rPr lang="en-US" sz="2800" b="1" dirty="0"/>
              <a:t>2.The reactant that produces the smaller amount of product is the </a:t>
            </a:r>
            <a:r>
              <a:rPr lang="en-US" sz="2800" b="1" u="sng" dirty="0">
                <a:solidFill>
                  <a:srgbClr val="FF9900"/>
                </a:solidFill>
              </a:rPr>
              <a:t>limiting reactant</a:t>
            </a:r>
            <a:r>
              <a:rPr lang="en-US" sz="2800" b="1" dirty="0">
                <a:solidFill>
                  <a:srgbClr val="FF9900"/>
                </a:solidFill>
              </a:rPr>
              <a:t>.   </a:t>
            </a:r>
          </a:p>
          <a:p>
            <a:pPr>
              <a:buFontTx/>
              <a:buNone/>
            </a:pPr>
            <a:endParaRPr lang="en-US" sz="2800" b="1" dirty="0"/>
          </a:p>
          <a:p>
            <a:pPr>
              <a:buFontTx/>
              <a:buNone/>
            </a:pPr>
            <a:r>
              <a:rPr lang="en-US" sz="2800" b="1" dirty="0"/>
              <a:t>3. The number of moles of product produced by the limiting reactant is</a:t>
            </a:r>
            <a:r>
              <a:rPr lang="en-US" sz="2800" b="1" dirty="0">
                <a:solidFill>
                  <a:srgbClr val="FF9900"/>
                </a:solidFill>
              </a:rPr>
              <a:t> ALL</a:t>
            </a:r>
            <a:r>
              <a:rPr lang="en-US" sz="2800" b="1" dirty="0"/>
              <a:t> the product </a:t>
            </a:r>
            <a:r>
              <a:rPr lang="en-US" sz="2800" b="1" dirty="0" smtClean="0"/>
              <a:t>that possible can possibly be made.  </a:t>
            </a:r>
            <a:r>
              <a:rPr lang="en-US" sz="2800" b="1" dirty="0"/>
              <a:t>There is no more limiting reactant left</a:t>
            </a:r>
            <a:r>
              <a:rPr lang="en-US" sz="2800" b="1" dirty="0" smtClean="0"/>
              <a:t>. The other reactant is called an excess reactant and some will be </a:t>
            </a:r>
            <a:r>
              <a:rPr lang="en-US" sz="2800" b="1" dirty="0" err="1" smtClean="0"/>
              <a:t>leftr</a:t>
            </a:r>
            <a:r>
              <a:rPr lang="en-US" sz="2800" b="1" dirty="0" smtClean="0"/>
              <a:t> over </a:t>
            </a:r>
            <a:endParaRPr lang="en-US" sz="2800" b="1" dirty="0"/>
          </a:p>
          <a:p>
            <a:pPr lvl="2">
              <a:buFontTx/>
              <a:buNone/>
            </a:pPr>
            <a:endParaRPr lang="en-US" sz="2800" b="1" dirty="0"/>
          </a:p>
          <a:p>
            <a:pPr lvl="2">
              <a:buFontTx/>
              <a:buNone/>
            </a:pPr>
            <a:endParaRPr lang="en-US" sz="2800" b="1" dirty="0"/>
          </a:p>
          <a:p>
            <a:pPr>
              <a:buFontTx/>
              <a:buNone/>
            </a:pP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457200"/>
            <a:ext cx="8610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7171" name="Text Box 3"/>
          <p:cNvSpPr txBox="1">
            <a:spLocks noChangeArrowheads="1"/>
          </p:cNvSpPr>
          <p:nvPr/>
        </p:nvSpPr>
        <p:spPr bwMode="auto">
          <a:xfrm>
            <a:off x="0" y="0"/>
            <a:ext cx="9144000" cy="762000"/>
          </a:xfrm>
          <a:prstGeom prst="rect">
            <a:avLst/>
          </a:prstGeom>
          <a:solidFill>
            <a:srgbClr val="800080"/>
          </a:solidFill>
          <a:ln w="9525">
            <a:noFill/>
            <a:miter lim="800000"/>
            <a:headEnd/>
            <a:tailEnd/>
          </a:ln>
          <a:effectLst/>
        </p:spPr>
        <p:txBody>
          <a:bodyPr>
            <a:spAutoFit/>
          </a:bodyPr>
          <a:lstStyle/>
          <a:p>
            <a:pPr algn="ctr">
              <a:spcBef>
                <a:spcPct val="50000"/>
              </a:spcBef>
            </a:pPr>
            <a:r>
              <a:rPr lang="en-US" sz="4400" b="1">
                <a:solidFill>
                  <a:schemeClr val="hlink"/>
                </a:solidFill>
                <a:effectLst>
                  <a:outerShdw blurRad="38100" dist="38100" dir="2700000" algn="tl">
                    <a:srgbClr val="000000"/>
                  </a:outerShdw>
                </a:effectLst>
                <a:latin typeface="Arial Rounded MT Bold" pitchFamily="34" charset="0"/>
              </a:rPr>
              <a:t>STOICHIOMETRY</a:t>
            </a:r>
          </a:p>
        </p:txBody>
      </p:sp>
      <p:sp>
        <p:nvSpPr>
          <p:cNvPr id="7172" name="Text Box 4"/>
          <p:cNvSpPr txBox="1">
            <a:spLocks noChangeArrowheads="1"/>
          </p:cNvSpPr>
          <p:nvPr/>
        </p:nvSpPr>
        <p:spPr bwMode="auto">
          <a:xfrm>
            <a:off x="1447800" y="1905000"/>
            <a:ext cx="7696200" cy="641350"/>
          </a:xfrm>
          <a:prstGeom prst="rect">
            <a:avLst/>
          </a:prstGeom>
          <a:noFill/>
          <a:ln w="9525">
            <a:noFill/>
            <a:miter lim="800000"/>
            <a:headEnd/>
            <a:tailEnd/>
          </a:ln>
          <a:effectLst/>
        </p:spPr>
        <p:txBody>
          <a:bodyPr>
            <a:spAutoFit/>
          </a:bodyPr>
          <a:lstStyle/>
          <a:p>
            <a:pPr>
              <a:spcBef>
                <a:spcPct val="50000"/>
              </a:spcBef>
            </a:pPr>
            <a:r>
              <a:rPr lang="en-US" sz="3600" b="1" dirty="0">
                <a:solidFill>
                  <a:srgbClr val="00B0F0"/>
                </a:solidFill>
                <a:latin typeface="Arial Unicode MS" pitchFamily="34" charset="-128"/>
              </a:rPr>
              <a:t>The </a:t>
            </a:r>
            <a:r>
              <a:rPr lang="en-US" sz="3600" b="1" dirty="0" err="1">
                <a:solidFill>
                  <a:srgbClr val="00B0F0"/>
                </a:solidFill>
                <a:latin typeface="Arial Unicode MS" pitchFamily="34" charset="-128"/>
              </a:rPr>
              <a:t>Stoichiometry</a:t>
            </a:r>
            <a:r>
              <a:rPr lang="en-US" sz="3600" b="1" dirty="0">
                <a:solidFill>
                  <a:srgbClr val="00B0F0"/>
                </a:solidFill>
                <a:latin typeface="Arial Unicode MS" pitchFamily="34" charset="-128"/>
              </a:rPr>
              <a:t> Flow Chart</a:t>
            </a:r>
            <a:endParaRPr lang="en-US" sz="2800" b="1" dirty="0">
              <a:solidFill>
                <a:srgbClr val="00B0F0"/>
              </a:solidFill>
              <a:latin typeface="Arial Unicode MS" pitchFamily="34" charset="-128"/>
            </a:endParaRPr>
          </a:p>
        </p:txBody>
      </p:sp>
      <p:graphicFrame>
        <p:nvGraphicFramePr>
          <p:cNvPr id="7179" name="Object 11"/>
          <p:cNvGraphicFramePr>
            <a:graphicFrameLocks noChangeAspect="1"/>
          </p:cNvGraphicFramePr>
          <p:nvPr/>
        </p:nvGraphicFramePr>
        <p:xfrm>
          <a:off x="0" y="3810000"/>
          <a:ext cx="9029700" cy="1455738"/>
        </p:xfrm>
        <a:graphic>
          <a:graphicData uri="http://schemas.openxmlformats.org/presentationml/2006/ole">
            <p:oleObj spid="_x0000_s1026" name="MS Org Chart" r:id="rId4" imgW="6026040" imgH="971280" progId="OrgPlusWOPX.4">
              <p:embed followColorScheme="full"/>
            </p:oleObj>
          </a:graphicData>
        </a:graphic>
      </p:graphicFrame>
      <p:sp>
        <p:nvSpPr>
          <p:cNvPr id="7180" name="Text Box 12"/>
          <p:cNvSpPr txBox="1">
            <a:spLocks noChangeArrowheads="1"/>
          </p:cNvSpPr>
          <p:nvPr/>
        </p:nvSpPr>
        <p:spPr bwMode="auto">
          <a:xfrm>
            <a:off x="2133600" y="2514600"/>
            <a:ext cx="5562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7181" name="Text Box 13"/>
          <p:cNvSpPr txBox="1">
            <a:spLocks noChangeArrowheads="1"/>
          </p:cNvSpPr>
          <p:nvPr/>
        </p:nvSpPr>
        <p:spPr bwMode="auto">
          <a:xfrm>
            <a:off x="1143000" y="3200400"/>
            <a:ext cx="1752600" cy="822325"/>
          </a:xfrm>
          <a:prstGeom prst="rect">
            <a:avLst/>
          </a:prstGeom>
          <a:noFill/>
          <a:ln w="9525">
            <a:noFill/>
            <a:miter lim="800000"/>
            <a:headEnd/>
            <a:tailEnd/>
          </a:ln>
          <a:effectLst/>
        </p:spPr>
        <p:txBody>
          <a:bodyPr>
            <a:spAutoFit/>
          </a:bodyPr>
          <a:lstStyle/>
          <a:p>
            <a:pPr>
              <a:spcBef>
                <a:spcPct val="50000"/>
              </a:spcBef>
            </a:pPr>
            <a:r>
              <a:rPr lang="en-US" b="1">
                <a:solidFill>
                  <a:srgbClr val="990099"/>
                </a:solidFill>
              </a:rPr>
              <a:t>Use Molar mass (A)</a:t>
            </a:r>
          </a:p>
        </p:txBody>
      </p:sp>
      <p:sp>
        <p:nvSpPr>
          <p:cNvPr id="7182" name="Text Box 14"/>
          <p:cNvSpPr txBox="1">
            <a:spLocks noChangeArrowheads="1"/>
          </p:cNvSpPr>
          <p:nvPr/>
        </p:nvSpPr>
        <p:spPr bwMode="auto">
          <a:xfrm>
            <a:off x="3810000" y="2819400"/>
            <a:ext cx="1447800" cy="923330"/>
          </a:xfrm>
          <a:prstGeom prst="rect">
            <a:avLst/>
          </a:prstGeom>
          <a:noFill/>
          <a:ln w="9525">
            <a:noFill/>
            <a:miter lim="800000"/>
            <a:headEnd/>
            <a:tailEnd/>
          </a:ln>
          <a:effectLst/>
        </p:spPr>
        <p:txBody>
          <a:bodyPr>
            <a:spAutoFit/>
          </a:bodyPr>
          <a:lstStyle/>
          <a:p>
            <a:pPr>
              <a:spcBef>
                <a:spcPct val="50000"/>
              </a:spcBef>
            </a:pPr>
            <a:r>
              <a:rPr lang="en-US" dirty="0">
                <a:solidFill>
                  <a:schemeClr val="accent3">
                    <a:lumMod val="40000"/>
                    <a:lumOff val="60000"/>
                  </a:schemeClr>
                </a:solidFill>
              </a:rPr>
              <a:t>Use mole ratio from equation</a:t>
            </a:r>
          </a:p>
        </p:txBody>
      </p:sp>
      <p:sp>
        <p:nvSpPr>
          <p:cNvPr id="7183" name="Text Box 15"/>
          <p:cNvSpPr txBox="1">
            <a:spLocks noChangeArrowheads="1"/>
          </p:cNvSpPr>
          <p:nvPr/>
        </p:nvSpPr>
        <p:spPr bwMode="auto">
          <a:xfrm>
            <a:off x="6019800" y="3200400"/>
            <a:ext cx="1905000" cy="822325"/>
          </a:xfrm>
          <a:prstGeom prst="rect">
            <a:avLst/>
          </a:prstGeom>
          <a:noFill/>
          <a:ln w="9525">
            <a:noFill/>
            <a:miter lim="800000"/>
            <a:headEnd/>
            <a:tailEnd/>
          </a:ln>
          <a:effectLst/>
        </p:spPr>
        <p:txBody>
          <a:bodyPr>
            <a:spAutoFit/>
          </a:bodyPr>
          <a:lstStyle/>
          <a:p>
            <a:pPr>
              <a:spcBef>
                <a:spcPct val="50000"/>
              </a:spcBef>
            </a:pPr>
            <a:r>
              <a:rPr lang="en-US" b="1">
                <a:solidFill>
                  <a:srgbClr val="990099"/>
                </a:solidFill>
              </a:rPr>
              <a:t>Use Molar mass (B)</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dirty="0" smtClean="0"/>
              <a:t>Limiting </a:t>
            </a:r>
            <a:r>
              <a:rPr lang="en-US" dirty="0" smtClean="0"/>
              <a:t>Reactants</a:t>
            </a:r>
          </a:p>
        </p:txBody>
      </p:sp>
      <p:sp>
        <p:nvSpPr>
          <p:cNvPr id="23555" name="Rectangle 3"/>
          <p:cNvSpPr>
            <a:spLocks noGrp="1" noChangeArrowheads="1"/>
          </p:cNvSpPr>
          <p:nvPr>
            <p:ph type="body" idx="1"/>
          </p:nvPr>
        </p:nvSpPr>
        <p:spPr>
          <a:xfrm>
            <a:off x="1060450" y="2057400"/>
            <a:ext cx="7780338" cy="4419600"/>
          </a:xfrm>
        </p:spPr>
        <p:txBody>
          <a:bodyPr/>
          <a:lstStyle/>
          <a:p>
            <a:pPr>
              <a:spcBef>
                <a:spcPct val="80000"/>
              </a:spcBef>
              <a:buFont typeface="Monotype Sorts" pitchFamily="2" charset="2"/>
              <a:buNone/>
              <a:defRPr/>
            </a:pPr>
            <a:r>
              <a:rPr lang="en-US" b="1" dirty="0" smtClean="0">
                <a:effectLst>
                  <a:outerShdw blurRad="38100" dist="38100" dir="2700000" algn="tl">
                    <a:srgbClr val="000000"/>
                  </a:outerShdw>
                </a:effectLst>
              </a:rPr>
              <a:t>Limiting Reactant</a:t>
            </a:r>
            <a:endParaRPr lang="en-US" dirty="0" smtClean="0"/>
          </a:p>
          <a:p>
            <a:pPr lvl="1">
              <a:spcBef>
                <a:spcPct val="10000"/>
              </a:spcBef>
              <a:defRPr/>
            </a:pPr>
            <a:r>
              <a:rPr lang="en-US" dirty="0" smtClean="0"/>
              <a:t>used up in a reaction</a:t>
            </a:r>
          </a:p>
          <a:p>
            <a:pPr lvl="1">
              <a:spcBef>
                <a:spcPct val="10000"/>
              </a:spcBef>
              <a:defRPr/>
            </a:pPr>
            <a:r>
              <a:rPr lang="en-US" dirty="0" smtClean="0"/>
              <a:t>determines the amount of product</a:t>
            </a:r>
          </a:p>
          <a:p>
            <a:pPr>
              <a:spcBef>
                <a:spcPct val="50000"/>
              </a:spcBef>
              <a:buFont typeface="Monotype Sorts" pitchFamily="2" charset="2"/>
              <a:buNone/>
              <a:defRPr/>
            </a:pPr>
            <a:r>
              <a:rPr lang="en-US" b="1" dirty="0" smtClean="0">
                <a:effectLst>
                  <a:outerShdw blurRad="38100" dist="38100" dir="2700000" algn="tl">
                    <a:srgbClr val="000000"/>
                  </a:outerShdw>
                </a:effectLst>
              </a:rPr>
              <a:t>Excess Reactant</a:t>
            </a:r>
            <a:endParaRPr lang="en-US" dirty="0" smtClean="0"/>
          </a:p>
          <a:p>
            <a:pPr lvl="1">
              <a:spcBef>
                <a:spcPct val="10000"/>
              </a:spcBef>
              <a:defRPr/>
            </a:pPr>
            <a:r>
              <a:rPr lang="en-US" dirty="0" smtClean="0"/>
              <a:t>added to ensure that the other reactant is completely used up</a:t>
            </a:r>
          </a:p>
          <a:p>
            <a:pPr lvl="1">
              <a:spcBef>
                <a:spcPct val="10000"/>
              </a:spcBef>
              <a:defRPr/>
            </a:pPr>
            <a:r>
              <a:rPr lang="en-US" dirty="0" smtClean="0"/>
              <a:t>cheaper &amp; easier to recycle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wipe(left)">
                                      <p:cBhvr>
                                        <p:cTn id="3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smtClean="0"/>
              <a:t>1.   SiO</a:t>
            </a:r>
            <a:r>
              <a:rPr lang="en-US" baseline="-25000" smtClean="0"/>
              <a:t>2 </a:t>
            </a:r>
            <a:r>
              <a:rPr lang="en-US" smtClean="0"/>
              <a:t>+ 4HF → SiF</a:t>
            </a:r>
            <a:r>
              <a:rPr lang="en-US" baseline="-25000" smtClean="0"/>
              <a:t>4 </a:t>
            </a:r>
            <a:r>
              <a:rPr lang="en-US" smtClean="0"/>
              <a:t>+ 2H</a:t>
            </a:r>
            <a:r>
              <a:rPr lang="en-US" baseline="-25000" smtClean="0"/>
              <a:t>2</a:t>
            </a:r>
            <a:r>
              <a:rPr lang="en-US" smtClean="0"/>
              <a:t>O</a:t>
            </a:r>
            <a:endParaRPr lang="en-US" baseline="-25000" smtClean="0"/>
          </a:p>
        </p:txBody>
      </p:sp>
      <p:sp>
        <p:nvSpPr>
          <p:cNvPr id="9219" name="Text Box 6"/>
          <p:cNvSpPr txBox="1">
            <a:spLocks noChangeArrowheads="1"/>
          </p:cNvSpPr>
          <p:nvPr/>
        </p:nvSpPr>
        <p:spPr bwMode="auto">
          <a:xfrm>
            <a:off x="1816100" y="1749425"/>
            <a:ext cx="6519863" cy="457200"/>
          </a:xfrm>
          <a:prstGeom prst="rect">
            <a:avLst/>
          </a:prstGeom>
          <a:noFill/>
          <a:ln w="9525">
            <a:noFill/>
            <a:miter lim="800000"/>
            <a:headEnd/>
            <a:tailEnd/>
          </a:ln>
        </p:spPr>
        <p:txBody>
          <a:bodyPr>
            <a:spAutoFit/>
          </a:bodyPr>
          <a:lstStyle/>
          <a:p>
            <a:pPr>
              <a:spcBef>
                <a:spcPct val="50000"/>
              </a:spcBef>
            </a:pPr>
            <a:endParaRPr lang="en-US"/>
          </a:p>
        </p:txBody>
      </p:sp>
      <p:sp>
        <p:nvSpPr>
          <p:cNvPr id="9220" name="Text Box 8"/>
          <p:cNvSpPr txBox="1">
            <a:spLocks noChangeArrowheads="1"/>
          </p:cNvSpPr>
          <p:nvPr/>
        </p:nvSpPr>
        <p:spPr bwMode="auto">
          <a:xfrm>
            <a:off x="304800" y="1758950"/>
            <a:ext cx="3429000" cy="954107"/>
          </a:xfrm>
          <a:prstGeom prst="rect">
            <a:avLst/>
          </a:prstGeom>
          <a:noFill/>
          <a:ln w="9525">
            <a:solidFill>
              <a:schemeClr val="tx1"/>
            </a:solidFill>
            <a:miter lim="800000"/>
            <a:headEnd/>
            <a:tailEnd/>
          </a:ln>
        </p:spPr>
        <p:txBody>
          <a:bodyPr wrap="square">
            <a:spAutoFit/>
          </a:bodyPr>
          <a:lstStyle/>
          <a:p>
            <a:pPr>
              <a:spcBef>
                <a:spcPct val="50000"/>
              </a:spcBef>
            </a:pPr>
            <a:r>
              <a:rPr lang="en-US" sz="2800" u="sng"/>
              <a:t>Given</a:t>
            </a:r>
            <a:r>
              <a:rPr lang="en-US" sz="2800"/>
              <a:t>: 2.0 mol HF	       	 4.0 mol SiO</a:t>
            </a:r>
            <a:r>
              <a:rPr lang="en-US" sz="2800" baseline="-25000"/>
              <a:t>2</a:t>
            </a:r>
          </a:p>
        </p:txBody>
      </p:sp>
      <p:sp>
        <p:nvSpPr>
          <p:cNvPr id="9221" name="Text Box 9"/>
          <p:cNvSpPr txBox="1">
            <a:spLocks noChangeArrowheads="1"/>
          </p:cNvSpPr>
          <p:nvPr/>
        </p:nvSpPr>
        <p:spPr bwMode="auto">
          <a:xfrm>
            <a:off x="4752975" y="1778000"/>
            <a:ext cx="4041775" cy="523220"/>
          </a:xfrm>
          <a:prstGeom prst="rect">
            <a:avLst/>
          </a:prstGeom>
          <a:noFill/>
          <a:ln w="9525">
            <a:solidFill>
              <a:schemeClr val="tx1"/>
            </a:solidFill>
            <a:miter lim="800000"/>
            <a:headEnd/>
            <a:tailEnd/>
          </a:ln>
        </p:spPr>
        <p:txBody>
          <a:bodyPr>
            <a:spAutoFit/>
          </a:bodyPr>
          <a:lstStyle/>
          <a:p>
            <a:r>
              <a:rPr lang="en-US" sz="2800" u="sng" dirty="0"/>
              <a:t>Unknown</a:t>
            </a:r>
            <a:r>
              <a:rPr lang="en-US" sz="2800" dirty="0"/>
              <a:t>: limiting reagent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0450" y="0"/>
            <a:ext cx="7772400" cy="768350"/>
          </a:xfrm>
        </p:spPr>
        <p:txBody>
          <a:bodyPr/>
          <a:lstStyle/>
          <a:p>
            <a:pPr>
              <a:defRPr/>
            </a:pPr>
            <a:r>
              <a:rPr lang="en-US" smtClean="0"/>
              <a:t>2.  N</a:t>
            </a:r>
            <a:r>
              <a:rPr lang="en-US" baseline="-25000" smtClean="0"/>
              <a:t>2</a:t>
            </a:r>
            <a:r>
              <a:rPr lang="en-US" smtClean="0"/>
              <a:t>H</a:t>
            </a:r>
            <a:r>
              <a:rPr lang="en-US" baseline="-25000" smtClean="0"/>
              <a:t>4</a:t>
            </a:r>
            <a:r>
              <a:rPr lang="en-US" smtClean="0"/>
              <a:t> + 2H</a:t>
            </a:r>
            <a:r>
              <a:rPr lang="en-US" baseline="-25000" smtClean="0"/>
              <a:t>2</a:t>
            </a:r>
            <a:r>
              <a:rPr lang="en-US" smtClean="0"/>
              <a:t>O</a:t>
            </a:r>
            <a:r>
              <a:rPr lang="en-US" baseline="-25000" smtClean="0"/>
              <a:t>2</a:t>
            </a:r>
            <a:r>
              <a:rPr lang="en-US" smtClean="0"/>
              <a:t> → N</a:t>
            </a:r>
            <a:r>
              <a:rPr lang="en-US" baseline="-25000" smtClean="0"/>
              <a:t>2</a:t>
            </a:r>
            <a:r>
              <a:rPr lang="en-US" smtClean="0"/>
              <a:t> + 4H</a:t>
            </a:r>
            <a:r>
              <a:rPr lang="en-US" baseline="-25000" smtClean="0"/>
              <a:t>2</a:t>
            </a:r>
            <a:r>
              <a:rPr lang="en-US" smtClean="0"/>
              <a:t>O</a:t>
            </a:r>
          </a:p>
        </p:txBody>
      </p:sp>
      <p:sp>
        <p:nvSpPr>
          <p:cNvPr id="10243" name="Text Box 4"/>
          <p:cNvSpPr txBox="1">
            <a:spLocks noChangeArrowheads="1"/>
          </p:cNvSpPr>
          <p:nvPr/>
        </p:nvSpPr>
        <p:spPr bwMode="auto">
          <a:xfrm>
            <a:off x="4038600" y="1760537"/>
            <a:ext cx="4876800" cy="1600438"/>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smtClean="0"/>
              <a:t>Unknowns</a:t>
            </a:r>
            <a:r>
              <a:rPr lang="en-US" sz="2800" dirty="0"/>
              <a:t>: limiting reagent	     </a:t>
            </a:r>
            <a:endParaRPr lang="en-US" sz="2800" dirty="0" smtClean="0"/>
          </a:p>
          <a:p>
            <a:pPr>
              <a:spcBef>
                <a:spcPct val="50000"/>
              </a:spcBef>
            </a:pPr>
            <a:r>
              <a:rPr lang="en-US" sz="2800" dirty="0"/>
              <a:t>	 </a:t>
            </a:r>
            <a:r>
              <a:rPr lang="en-US" sz="2800" dirty="0" smtClean="0"/>
              <a:t>     moles </a:t>
            </a:r>
            <a:r>
              <a:rPr lang="en-US" sz="2800" dirty="0"/>
              <a:t>excess reactant	     </a:t>
            </a:r>
            <a:r>
              <a:rPr lang="en-US" sz="2800" dirty="0" smtClean="0"/>
              <a:t>	      moles </a:t>
            </a:r>
            <a:r>
              <a:rPr lang="en-US" sz="2800" dirty="0"/>
              <a:t>of each product</a:t>
            </a:r>
          </a:p>
        </p:txBody>
      </p:sp>
      <p:sp>
        <p:nvSpPr>
          <p:cNvPr id="10244" name="Text Box 5"/>
          <p:cNvSpPr txBox="1">
            <a:spLocks noChangeArrowheads="1"/>
          </p:cNvSpPr>
          <p:nvPr/>
        </p:nvSpPr>
        <p:spPr bwMode="auto">
          <a:xfrm>
            <a:off x="304800" y="1774825"/>
            <a:ext cx="3505200" cy="1384995"/>
          </a:xfrm>
          <a:prstGeom prst="rect">
            <a:avLst/>
          </a:prstGeom>
          <a:noFill/>
          <a:ln w="9525">
            <a:solidFill>
              <a:schemeClr val="tx1"/>
            </a:solidFill>
            <a:miter lim="800000"/>
            <a:headEnd/>
            <a:tailEnd/>
          </a:ln>
        </p:spPr>
        <p:txBody>
          <a:bodyPr wrap="square">
            <a:spAutoFit/>
          </a:bodyPr>
          <a:lstStyle/>
          <a:p>
            <a:r>
              <a:rPr lang="en-US" sz="2800" u="sng" dirty="0"/>
              <a:t>Given</a:t>
            </a:r>
            <a:r>
              <a:rPr lang="en-US" sz="2800" dirty="0"/>
              <a:t>: 0.750 mol N</a:t>
            </a:r>
            <a:r>
              <a:rPr lang="en-US" sz="2800" baseline="-25000" dirty="0"/>
              <a:t>2</a:t>
            </a:r>
            <a:r>
              <a:rPr lang="en-US" sz="2800" dirty="0"/>
              <a:t>H</a:t>
            </a:r>
            <a:r>
              <a:rPr lang="en-US" sz="2800" baseline="-25000" dirty="0"/>
              <a:t>4</a:t>
            </a:r>
            <a:r>
              <a:rPr lang="en-US" sz="2800" dirty="0"/>
              <a:t>     	</a:t>
            </a:r>
            <a:r>
              <a:rPr lang="en-US" sz="2800" dirty="0" smtClean="0"/>
              <a:t> 0.500 </a:t>
            </a:r>
            <a:r>
              <a:rPr lang="en-US" sz="2800" dirty="0"/>
              <a:t>mol H</a:t>
            </a:r>
            <a:r>
              <a:rPr lang="en-US" sz="2800" baseline="-25000" dirty="0"/>
              <a:t>2</a:t>
            </a:r>
            <a:r>
              <a:rPr lang="en-US" sz="2800" dirty="0"/>
              <a:t>O</a:t>
            </a:r>
            <a:r>
              <a:rPr lang="en-US" sz="2800" baseline="-25000" dirty="0"/>
              <a:t>2</a:t>
            </a:r>
            <a:r>
              <a:rPr lang="en-US" sz="2800" dirty="0">
                <a:solidFill>
                  <a:srgbClr val="000000"/>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en-US" smtClean="0"/>
              <a:t>3.  3Fe + 4H</a:t>
            </a:r>
            <a:r>
              <a:rPr lang="en-US" baseline="-25000" smtClean="0"/>
              <a:t>2</a:t>
            </a:r>
            <a:r>
              <a:rPr lang="en-US" smtClean="0"/>
              <a:t>O → Fe</a:t>
            </a:r>
            <a:r>
              <a:rPr lang="en-US" baseline="-25000" smtClean="0"/>
              <a:t>3</a:t>
            </a:r>
            <a:r>
              <a:rPr lang="en-US" smtClean="0"/>
              <a:t>O</a:t>
            </a:r>
            <a:r>
              <a:rPr lang="en-US" baseline="-25000" smtClean="0"/>
              <a:t>4</a:t>
            </a:r>
            <a:r>
              <a:rPr lang="en-US" smtClean="0"/>
              <a:t> + 4H</a:t>
            </a:r>
            <a:r>
              <a:rPr lang="en-US" baseline="-25000" smtClean="0"/>
              <a:t>2</a:t>
            </a:r>
          </a:p>
        </p:txBody>
      </p:sp>
      <p:sp>
        <p:nvSpPr>
          <p:cNvPr id="11267" name="Text Box 4"/>
          <p:cNvSpPr txBox="1">
            <a:spLocks noChangeArrowheads="1"/>
          </p:cNvSpPr>
          <p:nvPr/>
        </p:nvSpPr>
        <p:spPr bwMode="auto">
          <a:xfrm>
            <a:off x="228600" y="1682750"/>
            <a:ext cx="3338513" cy="1169551"/>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Given</a:t>
            </a:r>
            <a:r>
              <a:rPr lang="en-US" sz="2800" dirty="0"/>
              <a:t>: 36.0 g H</a:t>
            </a:r>
            <a:r>
              <a:rPr lang="en-US" sz="2800" baseline="-25000" dirty="0"/>
              <a:t>2</a:t>
            </a:r>
            <a:r>
              <a:rPr lang="en-US" sz="2800" dirty="0"/>
              <a:t>0</a:t>
            </a:r>
          </a:p>
          <a:p>
            <a:pPr>
              <a:spcBef>
                <a:spcPct val="50000"/>
              </a:spcBef>
            </a:pPr>
            <a:r>
              <a:rPr lang="en-US" sz="2800" dirty="0"/>
              <a:t>	</a:t>
            </a:r>
            <a:r>
              <a:rPr lang="en-US" sz="2800" dirty="0" smtClean="0"/>
              <a:t> 167 </a:t>
            </a:r>
            <a:r>
              <a:rPr lang="en-US" sz="2800" dirty="0"/>
              <a:t>g Fe</a:t>
            </a:r>
          </a:p>
        </p:txBody>
      </p:sp>
      <p:sp>
        <p:nvSpPr>
          <p:cNvPr id="11268" name="Text Box 5"/>
          <p:cNvSpPr txBox="1">
            <a:spLocks noChangeArrowheads="1"/>
          </p:cNvSpPr>
          <p:nvPr/>
        </p:nvSpPr>
        <p:spPr bwMode="auto">
          <a:xfrm>
            <a:off x="3962400" y="1638300"/>
            <a:ext cx="4952999" cy="1815882"/>
          </a:xfrm>
          <a:prstGeom prst="rect">
            <a:avLst/>
          </a:prstGeom>
          <a:noFill/>
          <a:ln w="9525">
            <a:solidFill>
              <a:schemeClr val="tx1"/>
            </a:solidFill>
            <a:miter lim="800000"/>
            <a:headEnd/>
            <a:tailEnd/>
          </a:ln>
        </p:spPr>
        <p:txBody>
          <a:bodyPr wrap="square">
            <a:spAutoFit/>
          </a:bodyPr>
          <a:lstStyle/>
          <a:p>
            <a:pPr>
              <a:spcBef>
                <a:spcPct val="50000"/>
              </a:spcBef>
            </a:pPr>
            <a:r>
              <a:rPr lang="en-US" sz="2800" u="sng"/>
              <a:t>Unknowns</a:t>
            </a:r>
            <a:r>
              <a:rPr lang="en-US" sz="2800"/>
              <a:t>:  limiting reagent</a:t>
            </a:r>
          </a:p>
          <a:p>
            <a:pPr>
              <a:spcBef>
                <a:spcPct val="50000"/>
              </a:spcBef>
            </a:pPr>
            <a:r>
              <a:rPr lang="en-US" sz="2800"/>
              <a:t>           mass of Fe</a:t>
            </a:r>
            <a:r>
              <a:rPr lang="en-US" sz="2800" baseline="-25000"/>
              <a:t>3</a:t>
            </a:r>
            <a:r>
              <a:rPr lang="en-US" sz="2800"/>
              <a:t>O</a:t>
            </a:r>
            <a:r>
              <a:rPr lang="en-US" sz="2800" baseline="-25000"/>
              <a:t>4</a:t>
            </a:r>
            <a:r>
              <a:rPr lang="en-US" sz="2800"/>
              <a:t> produced</a:t>
            </a:r>
          </a:p>
          <a:p>
            <a:pPr>
              <a:spcBef>
                <a:spcPct val="50000"/>
              </a:spcBef>
            </a:pPr>
            <a:r>
              <a:rPr lang="en-US" sz="2800"/>
              <a:t>           mass of excess reactant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smtClean="0"/>
              <a:t>4.    8Zn + S</a:t>
            </a:r>
            <a:r>
              <a:rPr lang="en-US" baseline="-25000" smtClean="0"/>
              <a:t>8</a:t>
            </a:r>
            <a:r>
              <a:rPr lang="en-US" smtClean="0"/>
              <a:t> → 8ZnS</a:t>
            </a:r>
          </a:p>
        </p:txBody>
      </p:sp>
      <p:sp>
        <p:nvSpPr>
          <p:cNvPr id="12291" name="Text Box 4"/>
          <p:cNvSpPr txBox="1">
            <a:spLocks noChangeArrowheads="1"/>
          </p:cNvSpPr>
          <p:nvPr/>
        </p:nvSpPr>
        <p:spPr bwMode="auto">
          <a:xfrm>
            <a:off x="76200" y="1670050"/>
            <a:ext cx="3703638" cy="1169551"/>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Given</a:t>
            </a:r>
            <a:r>
              <a:rPr lang="en-US" sz="2800" dirty="0"/>
              <a:t>: </a:t>
            </a:r>
            <a:r>
              <a:rPr lang="en-US" sz="2800" dirty="0" smtClean="0"/>
              <a:t>  2.00 </a:t>
            </a:r>
            <a:r>
              <a:rPr lang="en-US" sz="2800" dirty="0"/>
              <a:t>mol Zn</a:t>
            </a:r>
          </a:p>
          <a:p>
            <a:pPr>
              <a:spcBef>
                <a:spcPct val="50000"/>
              </a:spcBef>
            </a:pPr>
            <a:r>
              <a:rPr lang="en-US" sz="2800" dirty="0"/>
              <a:t>            1.00 mol S</a:t>
            </a:r>
            <a:r>
              <a:rPr lang="en-US" sz="2800" baseline="-25000" dirty="0"/>
              <a:t>8</a:t>
            </a:r>
          </a:p>
        </p:txBody>
      </p:sp>
      <p:sp>
        <p:nvSpPr>
          <p:cNvPr id="12292" name="Text Box 5"/>
          <p:cNvSpPr txBox="1">
            <a:spLocks noChangeArrowheads="1"/>
          </p:cNvSpPr>
          <p:nvPr/>
        </p:nvSpPr>
        <p:spPr bwMode="auto">
          <a:xfrm>
            <a:off x="4038600" y="1624012"/>
            <a:ext cx="4953000" cy="2462213"/>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Unknowns</a:t>
            </a:r>
            <a:r>
              <a:rPr lang="en-US" sz="2800" dirty="0"/>
              <a:t>: limiting reagent</a:t>
            </a:r>
          </a:p>
          <a:p>
            <a:pPr>
              <a:spcBef>
                <a:spcPct val="50000"/>
              </a:spcBef>
            </a:pPr>
            <a:r>
              <a:rPr lang="en-US" sz="2800" dirty="0"/>
              <a:t>         </a:t>
            </a:r>
            <a:r>
              <a:rPr lang="en-US" sz="2800" dirty="0" smtClean="0"/>
              <a:t>    moles </a:t>
            </a:r>
            <a:r>
              <a:rPr lang="en-US" sz="2800" dirty="0"/>
              <a:t>of excess reactant</a:t>
            </a:r>
          </a:p>
          <a:p>
            <a:pPr>
              <a:spcBef>
                <a:spcPct val="50000"/>
              </a:spcBef>
            </a:pPr>
            <a:r>
              <a:rPr lang="en-US" sz="2800" dirty="0"/>
              <a:t>        </a:t>
            </a:r>
            <a:r>
              <a:rPr lang="en-US" sz="2800" dirty="0" smtClean="0"/>
              <a:t>     </a:t>
            </a:r>
            <a:r>
              <a:rPr lang="en-US" sz="2800" dirty="0"/>
              <a:t>moles of each product</a:t>
            </a:r>
          </a:p>
          <a:p>
            <a:pPr>
              <a:spcBef>
                <a:spcPct val="50000"/>
              </a:spcBef>
            </a:pPr>
            <a:r>
              <a:rPr lang="en-US" sz="2800" dirty="0"/>
              <a:t>        </a:t>
            </a:r>
            <a:r>
              <a:rPr lang="en-US" sz="2800" dirty="0" smtClean="0"/>
              <a:t>     </a:t>
            </a:r>
            <a:r>
              <a:rPr lang="en-US" sz="2800" dirty="0"/>
              <a:t>mass of each product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04800"/>
            <a:ext cx="7772400" cy="1143000"/>
          </a:xfrm>
          <a:ln w="38100">
            <a:solidFill>
              <a:schemeClr val="hlink"/>
            </a:solidFill>
          </a:ln>
        </p:spPr>
        <p:txBody>
          <a:bodyPr/>
          <a:lstStyle/>
          <a:p>
            <a:r>
              <a:rPr lang="en-US" sz="4000" b="1"/>
              <a:t>Percent Yield</a:t>
            </a:r>
            <a:endParaRPr lang="en-US"/>
          </a:p>
        </p:txBody>
      </p:sp>
      <p:sp>
        <p:nvSpPr>
          <p:cNvPr id="59395" name="Rectangle 3"/>
          <p:cNvSpPr>
            <a:spLocks noGrp="1" noChangeArrowheads="1"/>
          </p:cNvSpPr>
          <p:nvPr>
            <p:ph type="body" idx="1"/>
          </p:nvPr>
        </p:nvSpPr>
        <p:spPr>
          <a:xfrm>
            <a:off x="304800" y="1676400"/>
            <a:ext cx="8458200" cy="4953000"/>
          </a:xfrm>
        </p:spPr>
        <p:txBody>
          <a:bodyPr/>
          <a:lstStyle/>
          <a:p>
            <a:pPr>
              <a:lnSpc>
                <a:spcPct val="90000"/>
              </a:lnSpc>
              <a:buFontTx/>
              <a:buNone/>
            </a:pPr>
            <a:r>
              <a:rPr lang="en-US" b="1" dirty="0"/>
              <a:t>	</a:t>
            </a:r>
            <a:r>
              <a:rPr lang="en-US" sz="2800" b="1" dirty="0"/>
              <a:t>You prepared cookie dough to make 5 dozen cookies.  The phone rings while a sheet of 12 cookies is baking.  You talk too long and the cookies burn.  You throw them out (or give them to your dog.)  The rest of the cookies are okay.</a:t>
            </a:r>
          </a:p>
          <a:p>
            <a:pPr>
              <a:lnSpc>
                <a:spcPct val="50000"/>
              </a:lnSpc>
              <a:buFontTx/>
              <a:buNone/>
            </a:pPr>
            <a:endParaRPr lang="en-US" sz="2800" b="1" dirty="0"/>
          </a:p>
          <a:p>
            <a:pPr>
              <a:lnSpc>
                <a:spcPct val="90000"/>
              </a:lnSpc>
              <a:buFontTx/>
              <a:buNone/>
            </a:pPr>
            <a:r>
              <a:rPr lang="en-US" sz="2800" b="1" dirty="0"/>
              <a:t>	How many cookies could you have made </a:t>
            </a:r>
            <a:r>
              <a:rPr lang="en-US" sz="2800" b="1" dirty="0" smtClean="0"/>
              <a:t>  </a:t>
            </a:r>
            <a:r>
              <a:rPr lang="en-US" sz="2800" b="1" dirty="0" smtClean="0">
                <a:solidFill>
                  <a:srgbClr val="FF9900"/>
                </a:solidFill>
              </a:rPr>
              <a:t>(</a:t>
            </a:r>
            <a:r>
              <a:rPr lang="en-US" sz="2800" b="1" dirty="0">
                <a:solidFill>
                  <a:srgbClr val="FF9900"/>
                </a:solidFill>
              </a:rPr>
              <a:t>theoretical yield)</a:t>
            </a:r>
            <a:r>
              <a:rPr lang="en-US" sz="2800" b="1" dirty="0"/>
              <a:t>?</a:t>
            </a:r>
          </a:p>
          <a:p>
            <a:pPr>
              <a:lnSpc>
                <a:spcPct val="90000"/>
              </a:lnSpc>
              <a:buFontTx/>
              <a:buNone/>
            </a:pPr>
            <a:r>
              <a:rPr lang="en-US" sz="2800" b="1" dirty="0"/>
              <a:t>	How many cookies did you actually make to eat?  </a:t>
            </a:r>
            <a:r>
              <a:rPr lang="en-US" sz="2800" b="1" dirty="0">
                <a:solidFill>
                  <a:srgbClr val="FF9900"/>
                </a:solidFill>
              </a:rPr>
              <a:t>(Actual yield)</a:t>
            </a:r>
            <a:endParaRPr lang="en-US" sz="2800" b="1" dirty="0"/>
          </a:p>
          <a:p>
            <a:pPr>
              <a:buFontTx/>
              <a:buNone/>
            </a:pPr>
            <a:endParaRPr lang="en-US" sz="2800" dirty="0"/>
          </a:p>
          <a:p>
            <a:pPr>
              <a:buFontTx/>
              <a:buNone/>
            </a:pP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0" y="76200"/>
            <a:ext cx="7543800" cy="990600"/>
          </a:xfrm>
          <a:ln w="38100">
            <a:solidFill>
              <a:schemeClr val="hlink"/>
            </a:solidFill>
          </a:ln>
        </p:spPr>
        <p:txBody>
          <a:bodyPr/>
          <a:lstStyle/>
          <a:p>
            <a:r>
              <a:rPr lang="en-US" sz="4000" b="1"/>
              <a:t>Vocabulary</a:t>
            </a:r>
            <a:endParaRPr lang="en-US"/>
          </a:p>
        </p:txBody>
      </p:sp>
      <p:sp>
        <p:nvSpPr>
          <p:cNvPr id="61443" name="Rectangle 3"/>
          <p:cNvSpPr>
            <a:spLocks noGrp="1" noChangeArrowheads="1"/>
          </p:cNvSpPr>
          <p:nvPr>
            <p:ph type="body" idx="1"/>
          </p:nvPr>
        </p:nvSpPr>
        <p:spPr>
          <a:xfrm>
            <a:off x="304800" y="1524000"/>
            <a:ext cx="8534400" cy="4495800"/>
          </a:xfrm>
        </p:spPr>
        <p:txBody>
          <a:bodyPr>
            <a:normAutofit lnSpcReduction="10000"/>
          </a:bodyPr>
          <a:lstStyle/>
          <a:p>
            <a:pPr>
              <a:buFontTx/>
              <a:buNone/>
            </a:pPr>
            <a:r>
              <a:rPr lang="en-US" sz="2800" b="1" dirty="0">
                <a:solidFill>
                  <a:srgbClr val="FF9900"/>
                </a:solidFill>
              </a:rPr>
              <a:t>Actual yield</a:t>
            </a:r>
            <a:r>
              <a:rPr lang="en-US" sz="2800" b="1" dirty="0"/>
              <a:t>  is the amount of product actually recovered from an experiment </a:t>
            </a:r>
            <a:r>
              <a:rPr lang="en-US" sz="2800" b="1" dirty="0" smtClean="0"/>
              <a:t>(will be smaller than theoretical yield)</a:t>
            </a:r>
            <a:endParaRPr lang="en-US" sz="2800" b="1" dirty="0"/>
          </a:p>
          <a:p>
            <a:pPr>
              <a:buFontTx/>
              <a:buNone/>
            </a:pPr>
            <a:endParaRPr lang="en-US" sz="2800" b="1" dirty="0">
              <a:solidFill>
                <a:srgbClr val="FF9900"/>
              </a:solidFill>
            </a:endParaRPr>
          </a:p>
          <a:p>
            <a:pPr>
              <a:buFontTx/>
              <a:buNone/>
            </a:pPr>
            <a:r>
              <a:rPr lang="en-US" sz="2800" b="1" dirty="0">
                <a:solidFill>
                  <a:srgbClr val="FF9900"/>
                </a:solidFill>
              </a:rPr>
              <a:t>Theoretical (possible)  yield</a:t>
            </a:r>
            <a:r>
              <a:rPr lang="en-US" sz="2800" b="1" dirty="0"/>
              <a:t> is the maximum </a:t>
            </a:r>
          </a:p>
          <a:p>
            <a:pPr>
              <a:buFontTx/>
              <a:buNone/>
            </a:pPr>
            <a:r>
              <a:rPr lang="en-US" sz="2800" b="1" dirty="0"/>
              <a:t>   amount of product that could be produced from </a:t>
            </a:r>
          </a:p>
          <a:p>
            <a:pPr>
              <a:buFontTx/>
              <a:buNone/>
            </a:pPr>
            <a:r>
              <a:rPr lang="en-US" sz="2800" b="1" dirty="0"/>
              <a:t>	the reactant.</a:t>
            </a:r>
          </a:p>
          <a:p>
            <a:pPr>
              <a:buFontTx/>
              <a:buNone/>
            </a:pPr>
            <a:endParaRPr lang="en-US" sz="2800" b="1" dirty="0"/>
          </a:p>
          <a:p>
            <a:pPr>
              <a:buFontTx/>
              <a:buNone/>
            </a:pPr>
            <a:r>
              <a:rPr lang="en-US" sz="2800" b="1" dirty="0">
                <a:solidFill>
                  <a:srgbClr val="FF9900"/>
                </a:solidFill>
              </a:rPr>
              <a:t>Percent Yield </a:t>
            </a:r>
            <a:r>
              <a:rPr lang="en-US" sz="2800" b="1" dirty="0"/>
              <a:t> is the actual yield compared to the maximum (theoretical yield) possible.</a:t>
            </a:r>
          </a:p>
          <a:p>
            <a:pPr>
              <a:buFontTx/>
              <a:buNone/>
            </a:pPr>
            <a:endParaRPr lang="en-US" sz="2800" dirty="0"/>
          </a:p>
          <a:p>
            <a:pPr>
              <a:buFontTx/>
              <a:buNone/>
            </a:pPr>
            <a:endParaRPr lang="en-US" sz="2800" b="1" dirty="0"/>
          </a:p>
          <a:p>
            <a:pPr>
              <a:buFontTx/>
              <a:buNone/>
            </a:pP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dirty="0" smtClean="0"/>
              <a:t>Percent </a:t>
            </a:r>
            <a:r>
              <a:rPr lang="en-US" dirty="0" smtClean="0"/>
              <a:t>Yield</a:t>
            </a:r>
          </a:p>
        </p:txBody>
      </p:sp>
      <p:graphicFrame>
        <p:nvGraphicFramePr>
          <p:cNvPr id="29702" name="Object 6"/>
          <p:cNvGraphicFramePr>
            <a:graphicFrameLocks noChangeAspect="1"/>
          </p:cNvGraphicFramePr>
          <p:nvPr/>
        </p:nvGraphicFramePr>
        <p:xfrm>
          <a:off x="747713" y="2905125"/>
          <a:ext cx="8281987" cy="1633538"/>
        </p:xfrm>
        <a:graphic>
          <a:graphicData uri="http://schemas.openxmlformats.org/presentationml/2006/ole">
            <p:oleObj spid="_x0000_s12290" name="Equation" r:id="rId4" imgW="2082600" imgH="419040" progId="Equation.3">
              <p:embed/>
            </p:oleObj>
          </a:graphicData>
        </a:graphic>
      </p:graphicFrame>
      <p:grpSp>
        <p:nvGrpSpPr>
          <p:cNvPr id="2" name="Group 15"/>
          <p:cNvGrpSpPr>
            <a:grpSpLocks/>
          </p:cNvGrpSpPr>
          <p:nvPr/>
        </p:nvGrpSpPr>
        <p:grpSpPr bwMode="auto">
          <a:xfrm>
            <a:off x="1654175" y="4397375"/>
            <a:ext cx="6823075" cy="1831975"/>
            <a:chOff x="1042" y="2770"/>
            <a:chExt cx="4298" cy="1154"/>
          </a:xfrm>
        </p:grpSpPr>
        <p:sp>
          <p:nvSpPr>
            <p:cNvPr id="3080" name="Rectangle 8"/>
            <p:cNvSpPr>
              <a:spLocks noChangeArrowheads="1"/>
            </p:cNvSpPr>
            <p:nvPr/>
          </p:nvSpPr>
          <p:spPr bwMode="auto">
            <a:xfrm>
              <a:off x="1042" y="3228"/>
              <a:ext cx="4298" cy="696"/>
            </a:xfrm>
            <a:prstGeom prst="rect">
              <a:avLst/>
            </a:prstGeom>
            <a:noFill/>
            <a:ln w="9525">
              <a:noFill/>
              <a:miter lim="800000"/>
              <a:headEnd/>
              <a:tailEnd/>
            </a:ln>
          </p:spPr>
          <p:txBody>
            <a:bodyPr/>
            <a:lstStyle/>
            <a:p>
              <a:pPr marL="342900" indent="-342900" algn="ctr">
                <a:lnSpc>
                  <a:spcPct val="150000"/>
                </a:lnSpc>
                <a:spcBef>
                  <a:spcPct val="20000"/>
                </a:spcBef>
                <a:buClr>
                  <a:schemeClr val="tx2"/>
                </a:buClr>
                <a:buSzPct val="75000"/>
                <a:buFont typeface="Monotype Sorts" pitchFamily="2" charset="2"/>
                <a:buNone/>
              </a:pPr>
              <a:r>
                <a:rPr kumimoji="1" lang="en-US" sz="3800" b="0">
                  <a:solidFill>
                    <a:srgbClr val="FFFF66"/>
                  </a:solidFill>
                  <a:latin typeface="Arial" charset="0"/>
                  <a:sym typeface="Symbol" pitchFamily="18" charset="2"/>
                </a:rPr>
                <a:t>calculated on paper</a:t>
              </a:r>
            </a:p>
          </p:txBody>
        </p:sp>
        <p:sp>
          <p:nvSpPr>
            <p:cNvPr id="3081" name="AutoShape 9"/>
            <p:cNvSpPr>
              <a:spLocks noChangeArrowheads="1"/>
            </p:cNvSpPr>
            <p:nvPr/>
          </p:nvSpPr>
          <p:spPr bwMode="auto">
            <a:xfrm>
              <a:off x="2872" y="2770"/>
              <a:ext cx="185" cy="623"/>
            </a:xfrm>
            <a:prstGeom prst="upArrow">
              <a:avLst>
                <a:gd name="adj1" fmla="val 34056"/>
                <a:gd name="adj2" fmla="val 84330"/>
              </a:avLst>
            </a:prstGeom>
            <a:solidFill>
              <a:srgbClr val="FFFF66"/>
            </a:solidFill>
            <a:ln w="19050">
              <a:solidFill>
                <a:schemeClr val="bg2"/>
              </a:solidFill>
              <a:miter lim="800000"/>
              <a:headEnd/>
              <a:tailEnd/>
            </a:ln>
          </p:spPr>
          <p:txBody>
            <a:bodyPr wrap="none" anchor="ctr"/>
            <a:lstStyle/>
            <a:p>
              <a:endParaRPr lang="en-US"/>
            </a:p>
          </p:txBody>
        </p:sp>
      </p:grpSp>
      <p:grpSp>
        <p:nvGrpSpPr>
          <p:cNvPr id="3" name="Group 13"/>
          <p:cNvGrpSpPr>
            <a:grpSpLocks/>
          </p:cNvGrpSpPr>
          <p:nvPr/>
        </p:nvGrpSpPr>
        <p:grpSpPr bwMode="auto">
          <a:xfrm>
            <a:off x="1685925" y="1333501"/>
            <a:ext cx="6759575" cy="1701800"/>
            <a:chOff x="1062" y="840"/>
            <a:chExt cx="4258" cy="1072"/>
          </a:xfrm>
        </p:grpSpPr>
        <p:sp>
          <p:nvSpPr>
            <p:cNvPr id="3078" name="Rectangle 11"/>
            <p:cNvSpPr>
              <a:spLocks noChangeArrowheads="1"/>
            </p:cNvSpPr>
            <p:nvPr/>
          </p:nvSpPr>
          <p:spPr bwMode="auto">
            <a:xfrm>
              <a:off x="1062" y="840"/>
              <a:ext cx="4258" cy="696"/>
            </a:xfrm>
            <a:prstGeom prst="rect">
              <a:avLst/>
            </a:prstGeom>
            <a:noFill/>
            <a:ln w="9525">
              <a:noFill/>
              <a:miter lim="800000"/>
              <a:headEnd/>
              <a:tailEnd/>
            </a:ln>
          </p:spPr>
          <p:txBody>
            <a:bodyPr/>
            <a:lstStyle/>
            <a:p>
              <a:pPr marL="342900" indent="-342900" algn="ctr">
                <a:lnSpc>
                  <a:spcPct val="150000"/>
                </a:lnSpc>
                <a:spcBef>
                  <a:spcPct val="20000"/>
                </a:spcBef>
                <a:buClr>
                  <a:schemeClr val="tx2"/>
                </a:buClr>
                <a:buSzPct val="75000"/>
                <a:buFont typeface="Monotype Sorts" pitchFamily="2" charset="2"/>
                <a:buNone/>
              </a:pPr>
              <a:r>
                <a:rPr kumimoji="1" lang="en-US" sz="3800" b="0" dirty="0">
                  <a:solidFill>
                    <a:srgbClr val="FFFF66"/>
                  </a:solidFill>
                  <a:latin typeface="Arial" charset="0"/>
                </a:rPr>
                <a:t>measured in lab</a:t>
              </a:r>
              <a:endParaRPr kumimoji="1" lang="en-US" sz="3800" b="0" dirty="0">
                <a:latin typeface="Arial" charset="0"/>
                <a:sym typeface="Symbol" pitchFamily="18" charset="2"/>
              </a:endParaRPr>
            </a:p>
          </p:txBody>
        </p:sp>
        <p:sp>
          <p:nvSpPr>
            <p:cNvPr id="3079" name="AutoShape 12"/>
            <p:cNvSpPr>
              <a:spLocks noChangeArrowheads="1"/>
            </p:cNvSpPr>
            <p:nvPr/>
          </p:nvSpPr>
          <p:spPr bwMode="auto">
            <a:xfrm flipV="1">
              <a:off x="3205" y="1289"/>
              <a:ext cx="185" cy="623"/>
            </a:xfrm>
            <a:prstGeom prst="upArrow">
              <a:avLst>
                <a:gd name="adj1" fmla="val 34056"/>
                <a:gd name="adj2" fmla="val 84330"/>
              </a:avLst>
            </a:prstGeom>
            <a:solidFill>
              <a:srgbClr val="FFFF66"/>
            </a:solidFill>
            <a:ln w="19050">
              <a:solidFill>
                <a:schemeClr val="bg2"/>
              </a:solidFill>
              <a:miter lim="800000"/>
              <a:headEnd/>
              <a:tailEn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dissolve">
                                      <p:cBhvr>
                                        <p:cTn id="7" dur="5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
            <a:ext cx="8382000" cy="1066800"/>
          </a:xfrm>
          <a:ln w="38100">
            <a:solidFill>
              <a:schemeClr val="hlink"/>
            </a:solidFill>
          </a:ln>
        </p:spPr>
        <p:txBody>
          <a:bodyPr/>
          <a:lstStyle/>
          <a:p>
            <a:r>
              <a:rPr lang="en-US" sz="4000" b="1"/>
              <a:t>Percent Yield Calculation</a:t>
            </a:r>
            <a:endParaRPr lang="en-US"/>
          </a:p>
        </p:txBody>
      </p:sp>
      <p:sp>
        <p:nvSpPr>
          <p:cNvPr id="60419" name="Rectangle 3"/>
          <p:cNvSpPr>
            <a:spLocks noGrp="1" noChangeArrowheads="1"/>
          </p:cNvSpPr>
          <p:nvPr>
            <p:ph type="body" idx="1"/>
          </p:nvPr>
        </p:nvSpPr>
        <p:spPr>
          <a:xfrm>
            <a:off x="304800" y="1600200"/>
            <a:ext cx="8534400" cy="4495800"/>
          </a:xfrm>
        </p:spPr>
        <p:txBody>
          <a:bodyPr/>
          <a:lstStyle/>
          <a:p>
            <a:pPr>
              <a:buFontTx/>
              <a:buNone/>
            </a:pPr>
            <a:endParaRPr lang="en-US" sz="3000" b="1"/>
          </a:p>
          <a:p>
            <a:pPr>
              <a:buFontTx/>
              <a:buNone/>
            </a:pPr>
            <a:r>
              <a:rPr lang="en-US" sz="3000" b="1"/>
              <a:t>What is the percent yield of cookies? </a:t>
            </a:r>
          </a:p>
          <a:p>
            <a:endParaRPr lang="en-US" sz="2800"/>
          </a:p>
          <a:p>
            <a:pPr>
              <a:buFontTx/>
              <a:buNone/>
            </a:pPr>
            <a:r>
              <a:rPr lang="en-US" sz="2800" b="1"/>
              <a:t> Percent Yield = </a:t>
            </a:r>
            <a:r>
              <a:rPr lang="en-US" sz="2800" b="1" u="sng"/>
              <a:t>Actual Yield (g) recovered </a:t>
            </a:r>
            <a:r>
              <a:rPr lang="en-US" sz="2800" b="1"/>
              <a:t> X 100				Possible Yield (g)</a:t>
            </a:r>
          </a:p>
          <a:p>
            <a:pPr>
              <a:buFontTx/>
              <a:buNone/>
            </a:pPr>
            <a:endParaRPr lang="en-US" sz="2800" b="1"/>
          </a:p>
          <a:p>
            <a:pPr>
              <a:buFontTx/>
              <a:buNone/>
            </a:pPr>
            <a:r>
              <a:rPr lang="en-US" sz="2800" b="1"/>
              <a:t>% cookie yield =   </a:t>
            </a:r>
            <a:r>
              <a:rPr lang="en-US" sz="2800" b="1" u="sng"/>
              <a:t> 48 cookies</a:t>
            </a:r>
            <a:r>
              <a:rPr lang="en-US" sz="2800" b="1"/>
              <a:t>  x 100 =   80% yield</a:t>
            </a:r>
          </a:p>
          <a:p>
            <a:pPr>
              <a:buFontTx/>
              <a:buNone/>
            </a:pPr>
            <a:r>
              <a:rPr lang="en-US" sz="2800" b="1"/>
              <a:t>				    60 cookies</a:t>
            </a:r>
            <a:r>
              <a:rPr lang="en-US" sz="2800" b="1" u="sng"/>
              <a:t> </a:t>
            </a:r>
            <a:endParaRPr lang="en-US" sz="2800"/>
          </a:p>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smtClean="0"/>
              <a:t>1.  C</a:t>
            </a:r>
            <a:r>
              <a:rPr lang="en-US" baseline="-25000" smtClean="0"/>
              <a:t>6</a:t>
            </a:r>
            <a:r>
              <a:rPr lang="en-US" smtClean="0"/>
              <a:t>H</a:t>
            </a:r>
            <a:r>
              <a:rPr lang="en-US" baseline="-25000" smtClean="0"/>
              <a:t>6 </a:t>
            </a:r>
            <a:r>
              <a:rPr lang="en-US" smtClean="0"/>
              <a:t>+ Cl</a:t>
            </a:r>
            <a:r>
              <a:rPr lang="en-US" baseline="-25000" smtClean="0"/>
              <a:t>2</a:t>
            </a:r>
            <a:r>
              <a:rPr lang="en-US" smtClean="0"/>
              <a:t> → C</a:t>
            </a:r>
            <a:r>
              <a:rPr lang="en-US" baseline="-25000" smtClean="0"/>
              <a:t>6</a:t>
            </a:r>
            <a:r>
              <a:rPr lang="en-US" smtClean="0"/>
              <a:t>H</a:t>
            </a:r>
            <a:r>
              <a:rPr lang="en-US" baseline="-25000" smtClean="0"/>
              <a:t>5</a:t>
            </a:r>
            <a:r>
              <a:rPr lang="en-US" smtClean="0"/>
              <a:t>Cl + HCl</a:t>
            </a:r>
          </a:p>
        </p:txBody>
      </p:sp>
      <p:sp>
        <p:nvSpPr>
          <p:cNvPr id="13315" name="Text Box 4"/>
          <p:cNvSpPr txBox="1">
            <a:spLocks noChangeArrowheads="1"/>
          </p:cNvSpPr>
          <p:nvPr/>
        </p:nvSpPr>
        <p:spPr bwMode="auto">
          <a:xfrm>
            <a:off x="228600" y="2133600"/>
            <a:ext cx="4876800" cy="1384995"/>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Given</a:t>
            </a:r>
            <a:r>
              <a:rPr lang="en-US" sz="2800" dirty="0"/>
              <a:t>:         </a:t>
            </a:r>
            <a:r>
              <a:rPr lang="en-US" sz="2800" dirty="0" smtClean="0"/>
              <a:t>36.8 </a:t>
            </a:r>
            <a:r>
              <a:rPr lang="en-US" sz="2800" dirty="0"/>
              <a:t>g C</a:t>
            </a:r>
            <a:r>
              <a:rPr lang="en-US" sz="2800" baseline="-25000" dirty="0"/>
              <a:t>6</a:t>
            </a:r>
            <a:r>
              <a:rPr lang="en-US" sz="2800" dirty="0"/>
              <a:t>H</a:t>
            </a:r>
            <a:r>
              <a:rPr lang="en-US" sz="2800" baseline="-25000" dirty="0"/>
              <a:t>6</a:t>
            </a:r>
            <a:r>
              <a:rPr lang="en-US" sz="2800" dirty="0"/>
              <a:t>                                             	          </a:t>
            </a:r>
            <a:r>
              <a:rPr lang="en-US" sz="2800" dirty="0" smtClean="0"/>
              <a:t>excess </a:t>
            </a:r>
            <a:r>
              <a:rPr lang="en-US" sz="2800" dirty="0"/>
              <a:t>Cl</a:t>
            </a:r>
            <a:r>
              <a:rPr lang="en-US" sz="2800" baseline="-25000" dirty="0"/>
              <a:t>2 </a:t>
            </a:r>
            <a:r>
              <a:rPr lang="en-US" sz="2800" baseline="-25000" dirty="0" smtClean="0"/>
              <a:t>                             </a:t>
            </a:r>
            <a:r>
              <a:rPr lang="en-US" sz="2800" dirty="0" smtClean="0"/>
              <a:t>actual </a:t>
            </a:r>
            <a:r>
              <a:rPr lang="en-US" sz="2800" dirty="0"/>
              <a:t>yield of C</a:t>
            </a:r>
            <a:r>
              <a:rPr lang="en-US" sz="2800" baseline="-25000" dirty="0"/>
              <a:t>5</a:t>
            </a:r>
            <a:r>
              <a:rPr lang="en-US" sz="2800" dirty="0"/>
              <a:t>H</a:t>
            </a:r>
            <a:r>
              <a:rPr lang="en-US" sz="2800" baseline="-25000" dirty="0"/>
              <a:t>5</a:t>
            </a:r>
            <a:r>
              <a:rPr lang="en-US" sz="2800" dirty="0"/>
              <a:t>Cl = 38.8 g</a:t>
            </a:r>
          </a:p>
        </p:txBody>
      </p:sp>
      <p:sp>
        <p:nvSpPr>
          <p:cNvPr id="13316" name="Text Box 5"/>
          <p:cNvSpPr txBox="1">
            <a:spLocks noChangeArrowheads="1"/>
          </p:cNvSpPr>
          <p:nvPr/>
        </p:nvSpPr>
        <p:spPr bwMode="auto">
          <a:xfrm>
            <a:off x="5849938" y="2133600"/>
            <a:ext cx="3048000" cy="1384995"/>
          </a:xfrm>
          <a:prstGeom prst="rect">
            <a:avLst/>
          </a:prstGeom>
          <a:noFill/>
          <a:ln w="9525">
            <a:solidFill>
              <a:schemeClr val="tx1"/>
            </a:solidFill>
            <a:miter lim="800000"/>
            <a:headEnd/>
            <a:tailEnd/>
          </a:ln>
        </p:spPr>
        <p:txBody>
          <a:bodyPr>
            <a:spAutoFit/>
          </a:bodyPr>
          <a:lstStyle/>
          <a:p>
            <a:pPr>
              <a:spcBef>
                <a:spcPct val="50000"/>
              </a:spcBef>
            </a:pPr>
            <a:r>
              <a:rPr lang="en-US" sz="2800" u="sng" dirty="0"/>
              <a:t>Unknown</a:t>
            </a:r>
            <a:r>
              <a:rPr lang="en-US" sz="2800" dirty="0"/>
              <a:t>: % yield </a:t>
            </a:r>
            <a:r>
              <a:rPr lang="en-US" sz="2800" dirty="0" smtClean="0"/>
              <a:t>			of         </a:t>
            </a:r>
            <a:r>
              <a:rPr lang="en-US" sz="2800" dirty="0"/>
              <a:t>	       </a:t>
            </a:r>
            <a:r>
              <a:rPr lang="en-US" sz="2800" dirty="0" smtClean="0"/>
              <a:t>C</a:t>
            </a:r>
            <a:r>
              <a:rPr lang="en-US" sz="2800" baseline="-25000" dirty="0" smtClean="0"/>
              <a:t>5</a:t>
            </a:r>
            <a:r>
              <a:rPr lang="en-US" sz="2800" dirty="0" smtClean="0"/>
              <a:t>H</a:t>
            </a:r>
            <a:r>
              <a:rPr lang="en-US" sz="2800" baseline="-25000" dirty="0" smtClean="0"/>
              <a:t>5</a:t>
            </a:r>
            <a:r>
              <a:rPr lang="en-US" sz="2800" dirty="0" smtClean="0"/>
              <a:t>Cl</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dirty="0" smtClean="0"/>
              <a:t>Molar </a:t>
            </a:r>
            <a:r>
              <a:rPr lang="en-US" dirty="0" smtClean="0"/>
              <a:t>Volume at STP</a:t>
            </a:r>
          </a:p>
        </p:txBody>
      </p:sp>
      <p:sp>
        <p:nvSpPr>
          <p:cNvPr id="38915" name="Rectangle 3"/>
          <p:cNvSpPr>
            <a:spLocks noChangeArrowheads="1"/>
          </p:cNvSpPr>
          <p:nvPr/>
        </p:nvSpPr>
        <p:spPr bwMode="auto">
          <a:xfrm>
            <a:off x="1546225" y="3563938"/>
            <a:ext cx="2012950" cy="811212"/>
          </a:xfrm>
          <a:prstGeom prst="rect">
            <a:avLst/>
          </a:prstGeom>
          <a:noFill/>
          <a:ln w="9525">
            <a:noFill/>
            <a:miter lim="800000"/>
            <a:headEnd/>
            <a:tailEnd/>
          </a:ln>
        </p:spPr>
        <p:txBody>
          <a:bodyPr lIns="12700" tIns="12700" rIns="12700" bIns="12700"/>
          <a:lstStyle/>
          <a:p>
            <a:pPr algn="ctr"/>
            <a:r>
              <a:rPr lang="en-US">
                <a:solidFill>
                  <a:srgbClr val="FFFF66"/>
                </a:solidFill>
                <a:latin typeface="Arial" charset="0"/>
              </a:rPr>
              <a:t>Molar Mass</a:t>
            </a:r>
          </a:p>
          <a:p>
            <a:pPr algn="ctr"/>
            <a:r>
              <a:rPr lang="en-US" sz="2000">
                <a:solidFill>
                  <a:srgbClr val="FFFF66"/>
                </a:solidFill>
                <a:latin typeface="Arial" charset="0"/>
              </a:rPr>
              <a:t>(</a:t>
            </a:r>
            <a:r>
              <a:rPr lang="en-US" sz="2000" i="1">
                <a:solidFill>
                  <a:srgbClr val="FFFF66"/>
                </a:solidFill>
                <a:latin typeface="Arial" charset="0"/>
              </a:rPr>
              <a:t>g/mol</a:t>
            </a:r>
            <a:r>
              <a:rPr lang="en-US" sz="2000">
                <a:solidFill>
                  <a:srgbClr val="FFFF66"/>
                </a:solidFill>
                <a:latin typeface="Arial" charset="0"/>
              </a:rPr>
              <a:t>)</a:t>
            </a:r>
            <a:endParaRPr lang="en-US">
              <a:solidFill>
                <a:srgbClr val="FFFF66"/>
              </a:solidFill>
              <a:latin typeface="Arial" charset="0"/>
            </a:endParaRPr>
          </a:p>
        </p:txBody>
      </p:sp>
      <p:sp>
        <p:nvSpPr>
          <p:cNvPr id="38916" name="Rectangle 4"/>
          <p:cNvSpPr>
            <a:spLocks noChangeArrowheads="1"/>
          </p:cNvSpPr>
          <p:nvPr/>
        </p:nvSpPr>
        <p:spPr bwMode="auto">
          <a:xfrm>
            <a:off x="4605338" y="3563938"/>
            <a:ext cx="2828925" cy="639762"/>
          </a:xfrm>
          <a:prstGeom prst="rect">
            <a:avLst/>
          </a:prstGeom>
          <a:noFill/>
          <a:ln w="9525">
            <a:noFill/>
            <a:miter lim="800000"/>
            <a:headEnd/>
            <a:tailEnd/>
          </a:ln>
        </p:spPr>
        <p:txBody>
          <a:bodyPr lIns="12700" tIns="12700" rIns="12700" bIns="12700"/>
          <a:lstStyle/>
          <a:p>
            <a:pPr algn="ctr"/>
            <a:r>
              <a:rPr lang="en-US">
                <a:solidFill>
                  <a:srgbClr val="FFCC00"/>
                </a:solidFill>
                <a:latin typeface="Arial" charset="0"/>
              </a:rPr>
              <a:t>6.02 </a:t>
            </a:r>
            <a:r>
              <a:rPr lang="en-US">
                <a:solidFill>
                  <a:srgbClr val="FFCC00"/>
                </a:solidFill>
                <a:latin typeface="Arial" charset="0"/>
                <a:sym typeface="Symbol" pitchFamily="18" charset="2"/>
              </a:rPr>
              <a:t> 10</a:t>
            </a:r>
            <a:r>
              <a:rPr lang="en-US" baseline="30000">
                <a:solidFill>
                  <a:srgbClr val="FFCC00"/>
                </a:solidFill>
                <a:latin typeface="Arial" charset="0"/>
                <a:sym typeface="Symbol" pitchFamily="18" charset="2"/>
              </a:rPr>
              <a:t>23</a:t>
            </a:r>
          </a:p>
          <a:p>
            <a:pPr algn="ctr"/>
            <a:r>
              <a:rPr lang="en-US" sz="2000" i="1">
                <a:solidFill>
                  <a:srgbClr val="FFCC00"/>
                </a:solidFill>
                <a:latin typeface="Arial" charset="0"/>
              </a:rPr>
              <a:t>particles/mol</a:t>
            </a:r>
            <a:endParaRPr lang="en-US">
              <a:solidFill>
                <a:srgbClr val="FFCC00"/>
              </a:solidFill>
              <a:latin typeface="Arial" charset="0"/>
            </a:endParaRPr>
          </a:p>
        </p:txBody>
      </p:sp>
      <p:sp>
        <p:nvSpPr>
          <p:cNvPr id="8198" name="Rectangle 6"/>
          <p:cNvSpPr>
            <a:spLocks noChangeArrowheads="1"/>
          </p:cNvSpPr>
          <p:nvPr/>
        </p:nvSpPr>
        <p:spPr bwMode="auto">
          <a:xfrm>
            <a:off x="31750" y="3351213"/>
            <a:ext cx="1522413" cy="1160462"/>
          </a:xfrm>
          <a:prstGeom prst="rect">
            <a:avLst/>
          </a:prstGeom>
          <a:solidFill>
            <a:srgbClr val="17597D"/>
          </a:solidFill>
          <a:ln w="38100">
            <a:solidFill>
              <a:schemeClr val="tx1"/>
            </a:solidFill>
            <a:miter lim="800000"/>
            <a:headEnd/>
            <a:tailEnd/>
          </a:ln>
        </p:spPr>
        <p:txBody>
          <a:bodyPr lIns="12700" tIns="12700" rIns="12700" bIns="12700"/>
          <a:lstStyle/>
          <a:p>
            <a:pPr algn="ctr"/>
            <a:r>
              <a:rPr lang="en-US">
                <a:latin typeface="Arial" charset="0"/>
              </a:rPr>
              <a:t>MASS</a:t>
            </a:r>
          </a:p>
          <a:p>
            <a:pPr algn="ctr"/>
            <a:r>
              <a:rPr lang="en-US">
                <a:latin typeface="Arial" charset="0"/>
              </a:rPr>
              <a:t>IN</a:t>
            </a:r>
          </a:p>
          <a:p>
            <a:pPr algn="ctr"/>
            <a:r>
              <a:rPr lang="en-US">
                <a:latin typeface="Arial" charset="0"/>
              </a:rPr>
              <a:t>GRAMS</a:t>
            </a:r>
          </a:p>
        </p:txBody>
      </p:sp>
      <p:sp>
        <p:nvSpPr>
          <p:cNvPr id="8199" name="Rectangle 7"/>
          <p:cNvSpPr>
            <a:spLocks noChangeArrowheads="1"/>
          </p:cNvSpPr>
          <p:nvPr/>
        </p:nvSpPr>
        <p:spPr bwMode="auto">
          <a:xfrm>
            <a:off x="3513138" y="3352800"/>
            <a:ext cx="1522412" cy="1160463"/>
          </a:xfrm>
          <a:prstGeom prst="rect">
            <a:avLst/>
          </a:prstGeom>
          <a:noFill/>
          <a:ln w="38100">
            <a:solidFill>
              <a:schemeClr val="tx1"/>
            </a:solidFill>
            <a:miter lim="800000"/>
            <a:headEnd/>
            <a:tailEnd/>
          </a:ln>
        </p:spPr>
        <p:txBody>
          <a:bodyPr lIns="12700" tIns="12700" rIns="12700" bIns="12700"/>
          <a:lstStyle/>
          <a:p>
            <a:pPr algn="ctr"/>
            <a:endParaRPr lang="en-US">
              <a:latin typeface="Arial" charset="0"/>
            </a:endParaRPr>
          </a:p>
          <a:p>
            <a:pPr algn="ctr"/>
            <a:r>
              <a:rPr lang="en-US">
                <a:latin typeface="Arial" charset="0"/>
              </a:rPr>
              <a:t>MOLES</a:t>
            </a:r>
          </a:p>
        </p:txBody>
      </p:sp>
      <p:sp>
        <p:nvSpPr>
          <p:cNvPr id="8200" name="Line 8"/>
          <p:cNvSpPr>
            <a:spLocks noChangeShapeType="1"/>
          </p:cNvSpPr>
          <p:nvPr/>
        </p:nvSpPr>
        <p:spPr bwMode="auto">
          <a:xfrm>
            <a:off x="1692275" y="3348038"/>
            <a:ext cx="1674813" cy="1587"/>
          </a:xfrm>
          <a:prstGeom prst="line">
            <a:avLst/>
          </a:prstGeom>
          <a:noFill/>
          <a:ln w="38100">
            <a:solidFill>
              <a:srgbClr val="FFFF66"/>
            </a:solidFill>
            <a:round/>
            <a:headEnd type="none" w="sm" len="sm"/>
            <a:tailEnd type="triangle" w="lg" len="lg"/>
          </a:ln>
        </p:spPr>
        <p:txBody>
          <a:bodyPr lIns="12700" tIns="12700" rIns="12700" bIns="12700"/>
          <a:lstStyle/>
          <a:p>
            <a:endParaRPr lang="en-US"/>
          </a:p>
        </p:txBody>
      </p:sp>
      <p:sp>
        <p:nvSpPr>
          <p:cNvPr id="8201" name="Line 9"/>
          <p:cNvSpPr>
            <a:spLocks noChangeShapeType="1"/>
          </p:cNvSpPr>
          <p:nvPr/>
        </p:nvSpPr>
        <p:spPr bwMode="auto">
          <a:xfrm>
            <a:off x="5173663" y="3348038"/>
            <a:ext cx="1674812" cy="1587"/>
          </a:xfrm>
          <a:prstGeom prst="line">
            <a:avLst/>
          </a:prstGeom>
          <a:noFill/>
          <a:ln w="38100">
            <a:solidFill>
              <a:srgbClr val="FFCC00"/>
            </a:solidFill>
            <a:round/>
            <a:headEnd type="none" w="sm" len="sm"/>
            <a:tailEnd type="triangle" w="lg" len="lg"/>
          </a:ln>
        </p:spPr>
        <p:txBody>
          <a:bodyPr lIns="12700" tIns="12700" rIns="12700" bIns="12700"/>
          <a:lstStyle/>
          <a:p>
            <a:endParaRPr lang="en-US"/>
          </a:p>
        </p:txBody>
      </p:sp>
      <p:sp>
        <p:nvSpPr>
          <p:cNvPr id="8202" name="Line 10"/>
          <p:cNvSpPr>
            <a:spLocks noChangeShapeType="1"/>
          </p:cNvSpPr>
          <p:nvPr/>
        </p:nvSpPr>
        <p:spPr bwMode="auto">
          <a:xfrm>
            <a:off x="1681163" y="4508500"/>
            <a:ext cx="1674812" cy="1588"/>
          </a:xfrm>
          <a:prstGeom prst="line">
            <a:avLst/>
          </a:prstGeom>
          <a:noFill/>
          <a:ln w="38100">
            <a:solidFill>
              <a:srgbClr val="FFFF66"/>
            </a:solidFill>
            <a:round/>
            <a:headEnd type="triangle" w="lg" len="lg"/>
            <a:tailEnd type="none" w="sm" len="sm"/>
          </a:ln>
        </p:spPr>
        <p:txBody>
          <a:bodyPr lIns="12700" tIns="12700" rIns="12700" bIns="12700"/>
          <a:lstStyle/>
          <a:p>
            <a:endParaRPr lang="en-US"/>
          </a:p>
        </p:txBody>
      </p:sp>
      <p:sp>
        <p:nvSpPr>
          <p:cNvPr id="8203" name="Line 11"/>
          <p:cNvSpPr>
            <a:spLocks noChangeShapeType="1"/>
          </p:cNvSpPr>
          <p:nvPr/>
        </p:nvSpPr>
        <p:spPr bwMode="auto">
          <a:xfrm>
            <a:off x="5160963" y="4508500"/>
            <a:ext cx="1674812" cy="1588"/>
          </a:xfrm>
          <a:prstGeom prst="line">
            <a:avLst/>
          </a:prstGeom>
          <a:noFill/>
          <a:ln w="38100">
            <a:solidFill>
              <a:srgbClr val="FFCC00"/>
            </a:solidFill>
            <a:round/>
            <a:headEnd type="triangle" w="lg" len="lg"/>
            <a:tailEnd type="none" w="sm" len="sm"/>
          </a:ln>
        </p:spPr>
        <p:txBody>
          <a:bodyPr lIns="12700" tIns="12700" rIns="12700" bIns="12700"/>
          <a:lstStyle/>
          <a:p>
            <a:endParaRPr lang="en-US"/>
          </a:p>
        </p:txBody>
      </p:sp>
      <p:sp>
        <p:nvSpPr>
          <p:cNvPr id="8204" name="Rectangle 12"/>
          <p:cNvSpPr>
            <a:spLocks noChangeArrowheads="1"/>
          </p:cNvSpPr>
          <p:nvPr/>
        </p:nvSpPr>
        <p:spPr bwMode="auto">
          <a:xfrm>
            <a:off x="7013575" y="3351213"/>
            <a:ext cx="2105025" cy="1160462"/>
          </a:xfrm>
          <a:prstGeom prst="rect">
            <a:avLst/>
          </a:prstGeom>
          <a:noFill/>
          <a:ln w="38100">
            <a:solidFill>
              <a:schemeClr val="tx1"/>
            </a:solidFill>
            <a:miter lim="800000"/>
            <a:headEnd/>
            <a:tailEnd/>
          </a:ln>
        </p:spPr>
        <p:txBody>
          <a:bodyPr lIns="12700" tIns="12700" rIns="12700" bIns="12700"/>
          <a:lstStyle/>
          <a:p>
            <a:pPr algn="ctr"/>
            <a:r>
              <a:rPr lang="en-US">
                <a:latin typeface="Arial" charset="0"/>
              </a:rPr>
              <a:t>NUMBER</a:t>
            </a:r>
          </a:p>
          <a:p>
            <a:pPr algn="ctr"/>
            <a:r>
              <a:rPr lang="en-US">
                <a:latin typeface="Arial" charset="0"/>
              </a:rPr>
              <a:t>OF</a:t>
            </a:r>
          </a:p>
          <a:p>
            <a:pPr algn="ctr"/>
            <a:r>
              <a:rPr lang="en-US">
                <a:latin typeface="Arial" charset="0"/>
              </a:rPr>
              <a:t>PARTICLES</a:t>
            </a:r>
          </a:p>
          <a:p>
            <a:pPr algn="ctr"/>
            <a:endParaRPr lang="en-US">
              <a:latin typeface="Arial" charset="0"/>
            </a:endParaRPr>
          </a:p>
        </p:txBody>
      </p:sp>
      <p:sp>
        <p:nvSpPr>
          <p:cNvPr id="8205" name="Rectangle 13"/>
          <p:cNvSpPr>
            <a:spLocks noChangeArrowheads="1"/>
          </p:cNvSpPr>
          <p:nvPr/>
        </p:nvSpPr>
        <p:spPr bwMode="auto">
          <a:xfrm>
            <a:off x="3275013" y="5573713"/>
            <a:ext cx="1998662" cy="1157287"/>
          </a:xfrm>
          <a:prstGeom prst="rect">
            <a:avLst/>
          </a:prstGeom>
          <a:noFill/>
          <a:ln w="38100">
            <a:solidFill>
              <a:schemeClr val="tx1"/>
            </a:solidFill>
            <a:miter lim="800000"/>
            <a:headEnd/>
            <a:tailEnd/>
          </a:ln>
        </p:spPr>
        <p:txBody>
          <a:bodyPr lIns="12700" tIns="12700" rIns="12700" bIns="12700"/>
          <a:lstStyle/>
          <a:p>
            <a:pPr algn="ctr"/>
            <a:r>
              <a:rPr lang="en-US">
                <a:latin typeface="Arial" charset="0"/>
              </a:rPr>
              <a:t>LITERS</a:t>
            </a:r>
          </a:p>
          <a:p>
            <a:pPr algn="ctr"/>
            <a:r>
              <a:rPr lang="en-US">
                <a:latin typeface="Arial" charset="0"/>
              </a:rPr>
              <a:t>OF</a:t>
            </a:r>
          </a:p>
          <a:p>
            <a:pPr algn="ctr"/>
            <a:r>
              <a:rPr lang="en-US">
                <a:latin typeface="Arial" charset="0"/>
              </a:rPr>
              <a:t>SOLUTION</a:t>
            </a:r>
            <a:endParaRPr lang="en-US" sz="1400">
              <a:latin typeface="Arial" charset="0"/>
            </a:endParaRPr>
          </a:p>
        </p:txBody>
      </p:sp>
      <p:sp>
        <p:nvSpPr>
          <p:cNvPr id="38929" name="Rectangle 17"/>
          <p:cNvSpPr>
            <a:spLocks noChangeArrowheads="1"/>
          </p:cNvSpPr>
          <p:nvPr/>
        </p:nvSpPr>
        <p:spPr bwMode="auto">
          <a:xfrm>
            <a:off x="5410200" y="2438400"/>
            <a:ext cx="3071812" cy="498475"/>
          </a:xfrm>
          <a:prstGeom prst="rect">
            <a:avLst/>
          </a:prstGeom>
          <a:noFill/>
          <a:ln w="9525">
            <a:noFill/>
            <a:miter lim="800000"/>
            <a:headEnd/>
            <a:tailEnd/>
          </a:ln>
        </p:spPr>
        <p:txBody>
          <a:bodyPr lIns="12700" tIns="12700" rIns="12700" bIns="12700"/>
          <a:lstStyle/>
          <a:p>
            <a:r>
              <a:rPr lang="en-US" dirty="0">
                <a:solidFill>
                  <a:srgbClr val="00FFFF"/>
                </a:solidFill>
                <a:latin typeface="Arial" charset="0"/>
              </a:rPr>
              <a:t>Molar Volume</a:t>
            </a:r>
          </a:p>
          <a:p>
            <a:r>
              <a:rPr lang="en-US" sz="2000" i="1" dirty="0">
                <a:solidFill>
                  <a:srgbClr val="00FFFF"/>
                </a:solidFill>
                <a:latin typeface="Arial" charset="0"/>
              </a:rPr>
              <a:t>    (</a:t>
            </a:r>
            <a:r>
              <a:rPr lang="en-US" sz="2000" dirty="0">
                <a:solidFill>
                  <a:srgbClr val="00FFFF"/>
                </a:solidFill>
                <a:latin typeface="Arial" charset="0"/>
              </a:rPr>
              <a:t>22.4</a:t>
            </a:r>
            <a:r>
              <a:rPr lang="en-US" sz="2000" i="1" dirty="0">
                <a:solidFill>
                  <a:srgbClr val="00FFFF"/>
                </a:solidFill>
                <a:latin typeface="Arial" charset="0"/>
              </a:rPr>
              <a:t> L/mol)</a:t>
            </a:r>
            <a:endParaRPr lang="en-US" dirty="0">
              <a:solidFill>
                <a:srgbClr val="00FFFF"/>
              </a:solidFill>
              <a:latin typeface="Arial" charset="0"/>
            </a:endParaRPr>
          </a:p>
        </p:txBody>
      </p:sp>
      <p:sp>
        <p:nvSpPr>
          <p:cNvPr id="8207" name="Rectangle 18"/>
          <p:cNvSpPr>
            <a:spLocks noChangeArrowheads="1"/>
          </p:cNvSpPr>
          <p:nvPr/>
        </p:nvSpPr>
        <p:spPr bwMode="auto">
          <a:xfrm>
            <a:off x="3273425" y="1524000"/>
            <a:ext cx="1998663" cy="920750"/>
          </a:xfrm>
          <a:prstGeom prst="rect">
            <a:avLst/>
          </a:prstGeom>
          <a:noFill/>
          <a:ln w="38100">
            <a:solidFill>
              <a:schemeClr val="tx1"/>
            </a:solidFill>
            <a:miter lim="800000"/>
            <a:headEnd/>
            <a:tailEnd/>
          </a:ln>
        </p:spPr>
        <p:txBody>
          <a:bodyPr lIns="12700" tIns="12700" rIns="12700" bIns="12700"/>
          <a:lstStyle/>
          <a:p>
            <a:pPr algn="ctr"/>
            <a:r>
              <a:rPr lang="en-US">
                <a:latin typeface="Arial" charset="0"/>
              </a:rPr>
              <a:t>LITERS</a:t>
            </a:r>
          </a:p>
          <a:p>
            <a:pPr algn="ctr"/>
            <a:r>
              <a:rPr lang="en-US">
                <a:latin typeface="Arial" charset="0"/>
              </a:rPr>
              <a:t>OF GAS</a:t>
            </a:r>
          </a:p>
          <a:p>
            <a:pPr algn="ctr"/>
            <a:r>
              <a:rPr lang="en-US">
                <a:latin typeface="Arial" charset="0"/>
              </a:rPr>
              <a:t>AT STP</a:t>
            </a:r>
            <a:endParaRPr lang="en-US" sz="1400">
              <a:latin typeface="Arial" charset="0"/>
            </a:endParaRPr>
          </a:p>
        </p:txBody>
      </p:sp>
      <p:grpSp>
        <p:nvGrpSpPr>
          <p:cNvPr id="2" name="Group 22"/>
          <p:cNvGrpSpPr>
            <a:grpSpLocks/>
          </p:cNvGrpSpPr>
          <p:nvPr/>
        </p:nvGrpSpPr>
        <p:grpSpPr bwMode="auto">
          <a:xfrm rot="-5400000">
            <a:off x="3877469" y="2480469"/>
            <a:ext cx="792162" cy="685800"/>
            <a:chOff x="1008" y="2840"/>
            <a:chExt cx="1056" cy="428"/>
          </a:xfrm>
        </p:grpSpPr>
        <p:sp>
          <p:nvSpPr>
            <p:cNvPr id="8213" name="Line 23"/>
            <p:cNvSpPr>
              <a:spLocks noChangeShapeType="1"/>
            </p:cNvSpPr>
            <p:nvPr/>
          </p:nvSpPr>
          <p:spPr bwMode="auto">
            <a:xfrm>
              <a:off x="1008" y="2840"/>
              <a:ext cx="1055" cy="1"/>
            </a:xfrm>
            <a:prstGeom prst="line">
              <a:avLst/>
            </a:prstGeom>
            <a:noFill/>
            <a:ln w="38100">
              <a:solidFill>
                <a:srgbClr val="00FFFF"/>
              </a:solidFill>
              <a:round/>
              <a:headEnd type="none" w="sm" len="sm"/>
              <a:tailEnd type="triangle" w="lg" len="lg"/>
            </a:ln>
          </p:spPr>
          <p:txBody>
            <a:bodyPr lIns="12700" tIns="12700" rIns="12700" bIns="12700"/>
            <a:lstStyle/>
            <a:p>
              <a:endParaRPr lang="en-US"/>
            </a:p>
          </p:txBody>
        </p:sp>
        <p:sp>
          <p:nvSpPr>
            <p:cNvPr id="8214" name="Line 24"/>
            <p:cNvSpPr>
              <a:spLocks noChangeShapeType="1"/>
            </p:cNvSpPr>
            <p:nvPr/>
          </p:nvSpPr>
          <p:spPr bwMode="auto">
            <a:xfrm>
              <a:off x="1009" y="3267"/>
              <a:ext cx="1055" cy="1"/>
            </a:xfrm>
            <a:prstGeom prst="line">
              <a:avLst/>
            </a:prstGeom>
            <a:noFill/>
            <a:ln w="38100">
              <a:solidFill>
                <a:srgbClr val="00FFFF"/>
              </a:solidFill>
              <a:round/>
              <a:headEnd type="triangle" w="lg" len="lg"/>
              <a:tailEnd type="none" w="sm" len="sm"/>
            </a:ln>
          </p:spPr>
          <p:txBody>
            <a:bodyPr lIns="12700" tIns="12700" rIns="12700" bIns="12700"/>
            <a:lstStyle/>
            <a:p>
              <a:endParaRPr lang="en-US"/>
            </a:p>
          </p:txBody>
        </p:sp>
      </p:grpSp>
      <p:grpSp>
        <p:nvGrpSpPr>
          <p:cNvPr id="3" name="Group 28"/>
          <p:cNvGrpSpPr>
            <a:grpSpLocks/>
          </p:cNvGrpSpPr>
          <p:nvPr/>
        </p:nvGrpSpPr>
        <p:grpSpPr bwMode="auto">
          <a:xfrm rot="-5400000">
            <a:off x="3876675" y="4700588"/>
            <a:ext cx="793750" cy="685800"/>
            <a:chOff x="1008" y="2840"/>
            <a:chExt cx="1056" cy="428"/>
          </a:xfrm>
        </p:grpSpPr>
        <p:sp>
          <p:nvSpPr>
            <p:cNvPr id="8211" name="Line 29"/>
            <p:cNvSpPr>
              <a:spLocks noChangeShapeType="1"/>
            </p:cNvSpPr>
            <p:nvPr/>
          </p:nvSpPr>
          <p:spPr bwMode="auto">
            <a:xfrm>
              <a:off x="1008" y="2840"/>
              <a:ext cx="1055" cy="1"/>
            </a:xfrm>
            <a:prstGeom prst="line">
              <a:avLst/>
            </a:prstGeom>
            <a:noFill/>
            <a:ln w="38100">
              <a:solidFill>
                <a:srgbClr val="00FF00"/>
              </a:solidFill>
              <a:round/>
              <a:headEnd type="none" w="sm" len="sm"/>
              <a:tailEnd type="triangle" w="lg" len="lg"/>
            </a:ln>
          </p:spPr>
          <p:txBody>
            <a:bodyPr lIns="12700" tIns="12700" rIns="12700" bIns="12700"/>
            <a:lstStyle/>
            <a:p>
              <a:endParaRPr lang="en-US"/>
            </a:p>
          </p:txBody>
        </p:sp>
        <p:sp>
          <p:nvSpPr>
            <p:cNvPr id="8212" name="Line 30"/>
            <p:cNvSpPr>
              <a:spLocks noChangeShapeType="1"/>
            </p:cNvSpPr>
            <p:nvPr/>
          </p:nvSpPr>
          <p:spPr bwMode="auto">
            <a:xfrm>
              <a:off x="1009" y="3267"/>
              <a:ext cx="1055" cy="1"/>
            </a:xfrm>
            <a:prstGeom prst="line">
              <a:avLst/>
            </a:prstGeom>
            <a:noFill/>
            <a:ln w="38100">
              <a:solidFill>
                <a:srgbClr val="00FF00"/>
              </a:solidFill>
              <a:round/>
              <a:headEnd type="triangle" w="lg" len="lg"/>
              <a:tailEnd type="none" w="sm" len="sm"/>
            </a:ln>
          </p:spPr>
          <p:txBody>
            <a:bodyPr lIns="12700" tIns="12700" rIns="12700" bIns="12700"/>
            <a:lstStyle/>
            <a:p>
              <a:endParaRPr lang="en-US"/>
            </a:p>
          </p:txBody>
        </p:sp>
      </p:grpSp>
      <p:sp>
        <p:nvSpPr>
          <p:cNvPr id="38943" name="Rectangle 31"/>
          <p:cNvSpPr>
            <a:spLocks noChangeArrowheads="1"/>
          </p:cNvSpPr>
          <p:nvPr/>
        </p:nvSpPr>
        <p:spPr bwMode="auto">
          <a:xfrm>
            <a:off x="5033963" y="4838700"/>
            <a:ext cx="3163887" cy="498475"/>
          </a:xfrm>
          <a:prstGeom prst="rect">
            <a:avLst/>
          </a:prstGeom>
          <a:noFill/>
          <a:ln w="9525">
            <a:noFill/>
            <a:miter lim="800000"/>
            <a:headEnd/>
            <a:tailEnd/>
          </a:ln>
        </p:spPr>
        <p:txBody>
          <a:bodyPr lIns="12700" tIns="12700" rIns="12700" bIns="12700"/>
          <a:lstStyle/>
          <a:p>
            <a:r>
              <a:rPr lang="en-US">
                <a:solidFill>
                  <a:srgbClr val="00FF00"/>
                </a:solidFill>
                <a:latin typeface="Arial" charset="0"/>
              </a:rPr>
              <a:t>Molarity </a:t>
            </a:r>
            <a:r>
              <a:rPr lang="en-US" sz="2000" i="1">
                <a:solidFill>
                  <a:srgbClr val="00FF00"/>
                </a:solidFill>
                <a:latin typeface="Arial" charset="0"/>
              </a:rPr>
              <a:t>(mol/L)</a:t>
            </a:r>
            <a:endParaRPr lang="en-US">
              <a:solidFill>
                <a:srgbClr val="00FF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autoUpdateAnimBg="0"/>
      <p:bldP spid="38929" grpId="0" autoUpdateAnimBg="0"/>
      <p:bldP spid="38943"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smtClean="0"/>
              <a:t>2.  CO + 2H</a:t>
            </a:r>
            <a:r>
              <a:rPr lang="en-US" baseline="-25000" smtClean="0"/>
              <a:t>2</a:t>
            </a:r>
            <a:r>
              <a:rPr lang="en-US" smtClean="0"/>
              <a:t> → CH</a:t>
            </a:r>
            <a:r>
              <a:rPr lang="en-US" baseline="-25000" smtClean="0"/>
              <a:t>3</a:t>
            </a:r>
            <a:r>
              <a:rPr lang="en-US" smtClean="0"/>
              <a:t>OH</a:t>
            </a:r>
          </a:p>
        </p:txBody>
      </p:sp>
      <p:sp>
        <p:nvSpPr>
          <p:cNvPr id="14339" name="Text Box 4"/>
          <p:cNvSpPr txBox="1">
            <a:spLocks noChangeArrowheads="1"/>
          </p:cNvSpPr>
          <p:nvPr/>
        </p:nvSpPr>
        <p:spPr bwMode="auto">
          <a:xfrm>
            <a:off x="533400" y="1728787"/>
            <a:ext cx="4341813" cy="1384995"/>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Given</a:t>
            </a:r>
            <a:r>
              <a:rPr lang="en-US" sz="2800" dirty="0"/>
              <a:t>:      </a:t>
            </a:r>
            <a:r>
              <a:rPr lang="en-US" sz="2800" dirty="0" smtClean="0"/>
              <a:t>- 75.0 </a:t>
            </a:r>
            <a:r>
              <a:rPr lang="en-US" sz="2800" dirty="0"/>
              <a:t>g CO </a:t>
            </a:r>
            <a:r>
              <a:rPr lang="en-US" sz="2800" dirty="0" smtClean="0"/>
              <a:t>    	      - 68.4 </a:t>
            </a:r>
            <a:r>
              <a:rPr lang="en-US" sz="2800" dirty="0"/>
              <a:t>g CH</a:t>
            </a:r>
            <a:r>
              <a:rPr lang="en-US" sz="2800" baseline="-25000" dirty="0"/>
              <a:t>3</a:t>
            </a:r>
            <a:r>
              <a:rPr lang="en-US" sz="2800" dirty="0"/>
              <a:t>OH </a:t>
            </a:r>
            <a:r>
              <a:rPr lang="en-US" sz="2800" dirty="0" smtClean="0"/>
              <a:t>      	        produced</a:t>
            </a:r>
            <a:endParaRPr lang="en-US" sz="2800" dirty="0"/>
          </a:p>
        </p:txBody>
      </p:sp>
      <p:sp>
        <p:nvSpPr>
          <p:cNvPr id="14340" name="Text Box 5"/>
          <p:cNvSpPr txBox="1">
            <a:spLocks noChangeArrowheads="1"/>
          </p:cNvSpPr>
          <p:nvPr/>
        </p:nvSpPr>
        <p:spPr bwMode="auto">
          <a:xfrm>
            <a:off x="5273675" y="1676400"/>
            <a:ext cx="3382963" cy="1600438"/>
          </a:xfrm>
          <a:prstGeom prst="rect">
            <a:avLst/>
          </a:prstGeom>
          <a:noFill/>
          <a:ln w="9525">
            <a:solidFill>
              <a:schemeClr val="tx1"/>
            </a:solidFill>
            <a:miter lim="800000"/>
            <a:headEnd/>
            <a:tailEnd/>
          </a:ln>
        </p:spPr>
        <p:txBody>
          <a:bodyPr wrap="square">
            <a:spAutoFit/>
          </a:bodyPr>
          <a:lstStyle/>
          <a:p>
            <a:pPr>
              <a:spcBef>
                <a:spcPct val="50000"/>
              </a:spcBef>
            </a:pPr>
            <a:r>
              <a:rPr lang="en-US" sz="2800" u="sng" dirty="0"/>
              <a:t>Unknown</a:t>
            </a:r>
            <a:r>
              <a:rPr lang="en-US" sz="2800" dirty="0"/>
              <a:t>: % yield of   	         </a:t>
            </a:r>
            <a:r>
              <a:rPr lang="en-US" sz="2800" dirty="0" smtClean="0"/>
              <a:t>CH</a:t>
            </a:r>
            <a:r>
              <a:rPr lang="en-US" sz="2800" baseline="-25000" dirty="0" smtClean="0"/>
              <a:t>3</a:t>
            </a:r>
            <a:r>
              <a:rPr lang="en-US" sz="2800" dirty="0" smtClean="0"/>
              <a:t>OH</a:t>
            </a:r>
          </a:p>
          <a:p>
            <a:pPr>
              <a:spcBef>
                <a:spcPct val="50000"/>
              </a:spcBef>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33400" y="1539843"/>
            <a:ext cx="8101013" cy="53181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2600" y="76200"/>
            <a:ext cx="8331200" cy="1041400"/>
          </a:xfrm>
          <a:noFill/>
          <a:ln w="38100" cap="flat">
            <a:solidFill>
              <a:schemeClr val="hlink"/>
            </a:solidFill>
          </a:ln>
        </p:spPr>
        <p:txBody>
          <a:bodyPr/>
          <a:lstStyle/>
          <a:p>
            <a:r>
              <a:rPr lang="en-US" sz="4000" b="1"/>
              <a:t>Mole-Mole Factor</a:t>
            </a:r>
            <a:endParaRPr lang="en-US" b="1"/>
          </a:p>
        </p:txBody>
      </p:sp>
      <p:sp>
        <p:nvSpPr>
          <p:cNvPr id="13315" name="Rectangle 3"/>
          <p:cNvSpPr>
            <a:spLocks noGrp="1" noChangeArrowheads="1"/>
          </p:cNvSpPr>
          <p:nvPr>
            <p:ph type="body" idx="1"/>
          </p:nvPr>
        </p:nvSpPr>
        <p:spPr>
          <a:xfrm>
            <a:off x="304800" y="1447800"/>
            <a:ext cx="8229600" cy="5410200"/>
          </a:xfrm>
          <a:noFill/>
          <a:ln/>
        </p:spPr>
        <p:txBody>
          <a:bodyPr/>
          <a:lstStyle/>
          <a:p>
            <a:pPr>
              <a:lnSpc>
                <a:spcPct val="130000"/>
              </a:lnSpc>
              <a:buSzPct val="110000"/>
              <a:buFont typeface="Wingdings" pitchFamily="2" charset="2"/>
              <a:buChar char="l"/>
            </a:pPr>
            <a:r>
              <a:rPr lang="en-US" sz="3000" b="1" dirty="0"/>
              <a:t>Shows the </a:t>
            </a:r>
            <a:r>
              <a:rPr lang="en-US" sz="3000" b="1" dirty="0">
                <a:solidFill>
                  <a:srgbClr val="FF9900"/>
                </a:solidFill>
              </a:rPr>
              <a:t>mole-to-mole ratio</a:t>
            </a:r>
            <a:r>
              <a:rPr lang="en-US" sz="3000" b="1" dirty="0"/>
              <a:t> between two of the substances in a balanced equation</a:t>
            </a:r>
          </a:p>
          <a:p>
            <a:pPr>
              <a:lnSpc>
                <a:spcPct val="130000"/>
              </a:lnSpc>
              <a:buSzPct val="110000"/>
              <a:buFont typeface="Wingdings" pitchFamily="2" charset="2"/>
              <a:buChar char="l"/>
            </a:pPr>
            <a:r>
              <a:rPr lang="en-US" sz="3000" b="1" dirty="0"/>
              <a:t>Derived from the </a:t>
            </a:r>
            <a:r>
              <a:rPr lang="en-US" sz="3000" b="1" dirty="0">
                <a:solidFill>
                  <a:srgbClr val="FF9900"/>
                </a:solidFill>
              </a:rPr>
              <a:t>coefficients of any two substances</a:t>
            </a:r>
            <a:r>
              <a:rPr lang="en-US" sz="3000" b="1" dirty="0"/>
              <a:t> in the equation</a:t>
            </a:r>
          </a:p>
          <a:p>
            <a:pPr>
              <a:lnSpc>
                <a:spcPct val="130000"/>
              </a:lnSpc>
              <a:buSzPct val="110000"/>
              <a:buFont typeface="Wingdings" pitchFamily="2" charset="2"/>
              <a:buChar char="l"/>
            </a:pPr>
            <a:endParaRPr lang="en-US" sz="3000" b="1" dirty="0"/>
          </a:p>
        </p:txBody>
      </p:sp>
      <p:graphicFrame>
        <p:nvGraphicFramePr>
          <p:cNvPr id="13317" name="Object 5"/>
          <p:cNvGraphicFramePr>
            <a:graphicFrameLocks noChangeAspect="1"/>
          </p:cNvGraphicFramePr>
          <p:nvPr/>
        </p:nvGraphicFramePr>
        <p:xfrm>
          <a:off x="6629400" y="4038600"/>
          <a:ext cx="2262188" cy="2819400"/>
        </p:xfrm>
        <a:graphic>
          <a:graphicData uri="http://schemas.openxmlformats.org/presentationml/2006/ole">
            <p:oleObj spid="_x0000_s3074" name="Clip" r:id="rId3" imgW="716760" imgH="89244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sz="quarter" idx="1"/>
          </p:nvPr>
        </p:nvPicPr>
        <p:blipFill>
          <a:blip r:embed="rId2"/>
          <a:srcRect/>
          <a:stretch>
            <a:fillRect/>
          </a:stretch>
        </p:blipFill>
        <p:spPr bwMode="auto">
          <a:xfrm>
            <a:off x="1265306" y="1600200"/>
            <a:ext cx="6848337" cy="4495800"/>
          </a:xfrm>
          <a:prstGeom prst="rect">
            <a:avLst/>
          </a:prstGeom>
          <a:noFill/>
          <a:ln w="9525">
            <a:noFill/>
            <a:miter lim="800000"/>
            <a:headEnd/>
            <a:tailEnd/>
          </a:ln>
          <a:effectLst/>
        </p:spPr>
      </p:pic>
      <p:sp>
        <p:nvSpPr>
          <p:cNvPr id="5" name="Oval 4"/>
          <p:cNvSpPr/>
          <p:nvPr/>
        </p:nvSpPr>
        <p:spPr>
          <a:xfrm>
            <a:off x="2971800" y="4419600"/>
            <a:ext cx="2971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990600"/>
          </a:xfrm>
          <a:noFill/>
          <a:ln w="38100">
            <a:solidFill>
              <a:schemeClr val="hlink"/>
            </a:solidFill>
          </a:ln>
        </p:spPr>
        <p:txBody>
          <a:bodyPr/>
          <a:lstStyle/>
          <a:p>
            <a:r>
              <a:rPr lang="en-US" sz="4000" b="1"/>
              <a:t>Writing Mole Factors</a:t>
            </a:r>
            <a:endParaRPr lang="en-US" b="1" baseline="-25000"/>
          </a:p>
        </p:txBody>
      </p:sp>
      <p:sp>
        <p:nvSpPr>
          <p:cNvPr id="14339" name="Rectangle 3"/>
          <p:cNvSpPr>
            <a:spLocks noGrp="1" noChangeArrowheads="1"/>
          </p:cNvSpPr>
          <p:nvPr>
            <p:ph type="body" idx="1"/>
          </p:nvPr>
        </p:nvSpPr>
        <p:spPr>
          <a:xfrm>
            <a:off x="533400" y="1600200"/>
            <a:ext cx="8305800" cy="5257800"/>
          </a:xfrm>
          <a:noFill/>
          <a:ln/>
        </p:spPr>
        <p:txBody>
          <a:bodyPr/>
          <a:lstStyle/>
          <a:p>
            <a:pPr>
              <a:lnSpc>
                <a:spcPct val="90000"/>
              </a:lnSpc>
              <a:buFontTx/>
              <a:buNone/>
            </a:pPr>
            <a:r>
              <a:rPr lang="en-US" sz="3000" b="1" dirty="0"/>
              <a:t>			4 Fe  +   3 O</a:t>
            </a:r>
            <a:r>
              <a:rPr lang="en-US" sz="3000" b="1" baseline="-25000" dirty="0"/>
              <a:t>2</a:t>
            </a:r>
            <a:r>
              <a:rPr lang="en-US" sz="3000" b="1" dirty="0"/>
              <a:t>            2 Fe</a:t>
            </a:r>
            <a:r>
              <a:rPr lang="en-US" sz="3000" b="1" baseline="-25000" dirty="0"/>
              <a:t>2</a:t>
            </a:r>
            <a:r>
              <a:rPr lang="en-US" sz="3000" b="1" dirty="0"/>
              <a:t>O</a:t>
            </a:r>
            <a:r>
              <a:rPr lang="en-US" sz="3000" b="1" baseline="-25000" dirty="0"/>
              <a:t>3</a:t>
            </a:r>
            <a:r>
              <a:rPr lang="en-US" sz="3000" b="1" dirty="0">
                <a:solidFill>
                  <a:srgbClr val="66FF33"/>
                </a:solidFill>
              </a:rPr>
              <a:t> </a:t>
            </a:r>
          </a:p>
          <a:p>
            <a:pPr>
              <a:lnSpc>
                <a:spcPct val="90000"/>
              </a:lnSpc>
              <a:buFontTx/>
              <a:buNone/>
            </a:pPr>
            <a:r>
              <a:rPr lang="en-US" sz="3000" b="1" dirty="0">
                <a:solidFill>
                  <a:srgbClr val="66FF33"/>
                </a:solidFill>
              </a:rPr>
              <a:t>Fe and O</a:t>
            </a:r>
            <a:r>
              <a:rPr lang="en-US" sz="3000" b="1" baseline="-25000" dirty="0">
                <a:solidFill>
                  <a:srgbClr val="66FF33"/>
                </a:solidFill>
              </a:rPr>
              <a:t>2</a:t>
            </a:r>
          </a:p>
          <a:p>
            <a:pPr>
              <a:lnSpc>
                <a:spcPct val="80000"/>
              </a:lnSpc>
              <a:buFontTx/>
              <a:buNone/>
            </a:pPr>
            <a:endParaRPr lang="en-US" sz="2200" b="1" baseline="-25000" dirty="0"/>
          </a:p>
          <a:p>
            <a:pPr>
              <a:lnSpc>
                <a:spcPct val="90000"/>
              </a:lnSpc>
              <a:buFontTx/>
              <a:buNone/>
            </a:pPr>
            <a:r>
              <a:rPr lang="en-US" sz="3000" b="1" u="sng" dirty="0"/>
              <a:t>	4 mol Fe</a:t>
            </a:r>
            <a:r>
              <a:rPr lang="en-US" sz="3000" b="1" dirty="0"/>
              <a:t>		and		</a:t>
            </a:r>
            <a:r>
              <a:rPr lang="en-US" sz="3000" b="1" u="sng" dirty="0"/>
              <a:t>3 mol O</a:t>
            </a:r>
            <a:r>
              <a:rPr lang="en-US" sz="3000" b="1" u="sng" baseline="-25000" dirty="0"/>
              <a:t>2</a:t>
            </a:r>
            <a:endParaRPr lang="en-US" sz="3000" b="1" dirty="0"/>
          </a:p>
          <a:p>
            <a:pPr>
              <a:lnSpc>
                <a:spcPct val="90000"/>
              </a:lnSpc>
              <a:buFontTx/>
              <a:buNone/>
            </a:pPr>
            <a:r>
              <a:rPr lang="en-US" sz="3000" b="1" dirty="0"/>
              <a:t>	3 mol O</a:t>
            </a:r>
            <a:r>
              <a:rPr lang="en-US" sz="3000" b="1" baseline="-25000" dirty="0"/>
              <a:t>2</a:t>
            </a:r>
            <a:r>
              <a:rPr lang="en-US" sz="3000" b="1" dirty="0"/>
              <a:t>				4 mol Fe</a:t>
            </a:r>
          </a:p>
          <a:p>
            <a:pPr>
              <a:lnSpc>
                <a:spcPct val="90000"/>
              </a:lnSpc>
              <a:buFontTx/>
              <a:buNone/>
            </a:pPr>
            <a:endParaRPr lang="en-US" sz="3000" b="1" dirty="0"/>
          </a:p>
          <a:p>
            <a:pPr>
              <a:lnSpc>
                <a:spcPct val="90000"/>
              </a:lnSpc>
              <a:buFontTx/>
              <a:buNone/>
            </a:pPr>
            <a:r>
              <a:rPr lang="en-US" sz="3000" b="1" dirty="0">
                <a:solidFill>
                  <a:srgbClr val="66FF33"/>
                </a:solidFill>
              </a:rPr>
              <a:t>Fe and Fe</a:t>
            </a:r>
            <a:r>
              <a:rPr lang="en-US" sz="3000" b="1" baseline="-25000" dirty="0">
                <a:solidFill>
                  <a:srgbClr val="66FF33"/>
                </a:solidFill>
              </a:rPr>
              <a:t>2</a:t>
            </a:r>
            <a:r>
              <a:rPr lang="en-US" sz="3000" b="1" dirty="0">
                <a:solidFill>
                  <a:srgbClr val="66FF33"/>
                </a:solidFill>
              </a:rPr>
              <a:t>O</a:t>
            </a:r>
            <a:r>
              <a:rPr lang="en-US" sz="3000" b="1" baseline="-25000" dirty="0">
                <a:solidFill>
                  <a:srgbClr val="66FF33"/>
                </a:solidFill>
              </a:rPr>
              <a:t>3</a:t>
            </a:r>
          </a:p>
          <a:p>
            <a:pPr>
              <a:lnSpc>
                <a:spcPct val="60000"/>
              </a:lnSpc>
              <a:buFontTx/>
              <a:buNone/>
            </a:pPr>
            <a:endParaRPr lang="en-US" sz="3000" b="1" baseline="-25000" dirty="0"/>
          </a:p>
          <a:p>
            <a:pPr>
              <a:lnSpc>
                <a:spcPct val="90000"/>
              </a:lnSpc>
              <a:buFontTx/>
              <a:buNone/>
            </a:pPr>
            <a:r>
              <a:rPr lang="en-US" sz="3000" b="1" u="sng" dirty="0"/>
              <a:t>	4 mol Fe</a:t>
            </a:r>
            <a:r>
              <a:rPr lang="en-US" sz="3000" b="1" dirty="0"/>
              <a:t>		and		</a:t>
            </a:r>
            <a:r>
              <a:rPr lang="en-US" sz="3000" b="1" u="sng" dirty="0"/>
              <a:t>2 mol Fe</a:t>
            </a:r>
            <a:r>
              <a:rPr lang="en-US" sz="3000" b="1" u="sng" baseline="-25000" dirty="0"/>
              <a:t>2</a:t>
            </a:r>
            <a:r>
              <a:rPr lang="en-US" sz="3000" b="1" u="sng" dirty="0"/>
              <a:t>O</a:t>
            </a:r>
            <a:r>
              <a:rPr lang="en-US" sz="3000" b="1" u="sng" baseline="-25000" dirty="0"/>
              <a:t>3</a:t>
            </a:r>
            <a:endParaRPr lang="en-US" sz="3000" b="1" dirty="0"/>
          </a:p>
          <a:p>
            <a:pPr>
              <a:lnSpc>
                <a:spcPct val="90000"/>
              </a:lnSpc>
              <a:buFontTx/>
              <a:buNone/>
            </a:pPr>
            <a:r>
              <a:rPr lang="en-US" sz="3000" b="1" dirty="0"/>
              <a:t>	2 mol Fe</a:t>
            </a:r>
            <a:r>
              <a:rPr lang="en-US" sz="3000" b="1" baseline="-25000" dirty="0"/>
              <a:t>2</a:t>
            </a:r>
            <a:r>
              <a:rPr lang="en-US" sz="3000" b="1" dirty="0"/>
              <a:t>O</a:t>
            </a:r>
            <a:r>
              <a:rPr lang="en-US" sz="3000" b="1" baseline="-25000" dirty="0"/>
              <a:t>3</a:t>
            </a:r>
            <a:r>
              <a:rPr lang="en-US" sz="3000" b="1" dirty="0"/>
              <a:t>				4 mol Fe</a:t>
            </a:r>
          </a:p>
        </p:txBody>
      </p:sp>
      <p:sp>
        <p:nvSpPr>
          <p:cNvPr id="14340" name="Line 4"/>
          <p:cNvSpPr>
            <a:spLocks noChangeShapeType="1"/>
          </p:cNvSpPr>
          <p:nvPr/>
        </p:nvSpPr>
        <p:spPr bwMode="auto">
          <a:xfrm>
            <a:off x="4876800" y="1828800"/>
            <a:ext cx="838200" cy="0"/>
          </a:xfrm>
          <a:prstGeom prst="line">
            <a:avLst/>
          </a:prstGeom>
          <a:noFill/>
          <a:ln w="28575">
            <a:solidFill>
              <a:schemeClr val="hlink"/>
            </a:solidFill>
            <a:round/>
            <a:headEnd type="none" w="sm" len="sm"/>
            <a:tailEnd type="stealth"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rgbClr val="FFC9E6"/>
      </a:dk1>
      <a:lt1>
        <a:sysClr val="window" lastClr="FFFFFF"/>
      </a:lt1>
      <a:dk2>
        <a:srgbClr val="001C58"/>
      </a:dk2>
      <a:lt2>
        <a:srgbClr val="73D6FD"/>
      </a:lt2>
      <a:accent1>
        <a:srgbClr val="D519FF"/>
      </a:accent1>
      <a:accent2>
        <a:srgbClr val="92D050"/>
      </a:accent2>
      <a:accent3>
        <a:srgbClr val="FFFF00"/>
      </a:accent3>
      <a:accent4>
        <a:srgbClr val="00B0F0"/>
      </a:accent4>
      <a:accent5>
        <a:srgbClr val="FF66CC"/>
      </a:accent5>
      <a:accent6>
        <a:srgbClr val="BDBDBD"/>
      </a:accent6>
      <a:hlink>
        <a:srgbClr val="FFFFFF"/>
      </a:hlink>
      <a:folHlink>
        <a:srgbClr val="92D05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714</TotalTime>
  <Words>1006</Words>
  <Application>Microsoft Office PowerPoint</Application>
  <PresentationFormat>On-screen Show (4:3)</PresentationFormat>
  <Paragraphs>343</Paragraphs>
  <Slides>50</Slides>
  <Notes>11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50</vt:i4>
      </vt:variant>
    </vt:vector>
  </HeadingPairs>
  <TitlesOfParts>
    <vt:vector size="55" baseType="lpstr">
      <vt:lpstr>Median</vt:lpstr>
      <vt:lpstr>MS Organization Chart 2.0</vt:lpstr>
      <vt:lpstr>Microsoft Clip Gallery</vt:lpstr>
      <vt:lpstr>ClipArt</vt:lpstr>
      <vt:lpstr>Microsoft Equation 3.0</vt:lpstr>
      <vt:lpstr>STOICHIOMETRY!!!!</vt:lpstr>
      <vt:lpstr>What is stoichiometry?</vt:lpstr>
      <vt:lpstr>Conversions we will be doing:</vt:lpstr>
      <vt:lpstr>Slide 4</vt:lpstr>
      <vt:lpstr>Molar Volume at STP</vt:lpstr>
      <vt:lpstr>Slide 6</vt:lpstr>
      <vt:lpstr>Mole-Mole Factor</vt:lpstr>
      <vt:lpstr>Slide 8</vt:lpstr>
      <vt:lpstr>Writing Mole Factors</vt:lpstr>
      <vt:lpstr>Slide 10</vt:lpstr>
      <vt:lpstr>Learning Check S1</vt:lpstr>
      <vt:lpstr>Solution S1</vt:lpstr>
      <vt:lpstr>Chemical Calculations</vt:lpstr>
      <vt:lpstr>Learning Check 2 </vt:lpstr>
      <vt:lpstr>Solution S2</vt:lpstr>
      <vt:lpstr>Stoichiometry Problems</vt:lpstr>
      <vt:lpstr>Mole to Mass (an extra step)</vt:lpstr>
      <vt:lpstr>Mole-Mass Problems</vt:lpstr>
      <vt:lpstr>Learning Check S3</vt:lpstr>
      <vt:lpstr>Solution S 3</vt:lpstr>
      <vt:lpstr>Calculating Mass of A Substance A to Mass of Substance B</vt:lpstr>
      <vt:lpstr>Slide 22</vt:lpstr>
      <vt:lpstr>Calculation</vt:lpstr>
      <vt:lpstr>Slide 24</vt:lpstr>
      <vt:lpstr>Example</vt:lpstr>
      <vt:lpstr>Points to Remember</vt:lpstr>
      <vt:lpstr>Or….</vt:lpstr>
      <vt:lpstr>Learning Check S 4</vt:lpstr>
      <vt:lpstr>Solution S 4</vt:lpstr>
      <vt:lpstr>Slide 30</vt:lpstr>
      <vt:lpstr>Solution S5</vt:lpstr>
      <vt:lpstr>Pathways for Problems Using Equations</vt:lpstr>
      <vt:lpstr>Pathways for Problems Using Equations</vt:lpstr>
      <vt:lpstr>Limiting Reactants</vt:lpstr>
      <vt:lpstr>Analogy</vt:lpstr>
      <vt:lpstr>Cheese Sandwich Products</vt:lpstr>
      <vt:lpstr>Learning Check S 6</vt:lpstr>
      <vt:lpstr>Solution S 6</vt:lpstr>
      <vt:lpstr>Solving LR Problems</vt:lpstr>
      <vt:lpstr>Limiting Reactants</vt:lpstr>
      <vt:lpstr>1.   SiO2 + 4HF → SiF4 + 2H2O</vt:lpstr>
      <vt:lpstr>2.  N2H4 + 2H2O2 → N2 + 4H2O</vt:lpstr>
      <vt:lpstr>3.  3Fe + 4H2O → Fe3O4 + 4H2</vt:lpstr>
      <vt:lpstr>4.    8Zn + S8 → 8ZnS</vt:lpstr>
      <vt:lpstr>Percent Yield</vt:lpstr>
      <vt:lpstr>Vocabulary</vt:lpstr>
      <vt:lpstr>Percent Yield</vt:lpstr>
      <vt:lpstr>Percent Yield Calculation</vt:lpstr>
      <vt:lpstr>1.  C6H6 + Cl2 → C6H5Cl + HCl</vt:lpstr>
      <vt:lpstr>2.  CO + 2H2 → CH3OH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dc:title>
  <dc:creator>Julia Price</dc:creator>
  <cp:lastModifiedBy>Julia Price</cp:lastModifiedBy>
  <cp:revision>21</cp:revision>
  <dcterms:created xsi:type="dcterms:W3CDTF">2014-06-25T01:50:23Z</dcterms:created>
  <dcterms:modified xsi:type="dcterms:W3CDTF">2014-06-25T13:44:30Z</dcterms:modified>
</cp:coreProperties>
</file>